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13716000" cx="24387025"/>
  <p:notesSz cx="13716000" cy="24387025"/>
  <p:embeddedFontLst>
    <p:embeddedFont>
      <p:font typeface="Inter"/>
      <p:bold r:id="rId17"/>
      <p:boldItalic r:id="rId18"/>
    </p:embeddedFont>
    <p:embeddedFont>
      <p:font typeface="Rubik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3" roundtripDataSignature="AMtx7mgL4oJVJYjFjf+Qu6aWIYDIAXFM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-bold.fntdata"/><Relationship Id="rId11" Type="http://schemas.openxmlformats.org/officeDocument/2006/relationships/slide" Target="slides/slide7.xml"/><Relationship Id="rId22" Type="http://schemas.openxmlformats.org/officeDocument/2006/relationships/font" Target="fonts/Rubik-boldItalic.fntdata"/><Relationship Id="rId10" Type="http://schemas.openxmlformats.org/officeDocument/2006/relationships/slide" Target="slides/slide6.xml"/><Relationship Id="rId21" Type="http://schemas.openxmlformats.org/officeDocument/2006/relationships/font" Target="fonts/Rubik-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Inter-bold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Rubik-regular.fntdata"/><Relationship Id="rId6" Type="http://schemas.openxmlformats.org/officeDocument/2006/relationships/slide" Target="slides/slide2.xml"/><Relationship Id="rId18" Type="http://schemas.openxmlformats.org/officeDocument/2006/relationships/font" Target="fonts/Inter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4" name="Google Shape;20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5" name="Google Shape;22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" name="Google Shape;2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8.png"/><Relationship Id="rId4" Type="http://schemas.openxmlformats.org/officeDocument/2006/relationships/image" Target="../media/image50.png"/><Relationship Id="rId5" Type="http://schemas.openxmlformats.org/officeDocument/2006/relationships/image" Target="../media/image4.png"/><Relationship Id="rId6" Type="http://schemas.openxmlformats.org/officeDocument/2006/relationships/image" Target="../media/image21.png"/><Relationship Id="rId7" Type="http://schemas.openxmlformats.org/officeDocument/2006/relationships/image" Target="../media/image4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8.png"/><Relationship Id="rId4" Type="http://schemas.openxmlformats.org/officeDocument/2006/relationships/image" Target="../media/image11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8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8.png"/><Relationship Id="rId4" Type="http://schemas.openxmlformats.org/officeDocument/2006/relationships/image" Target="../media/image26.png"/><Relationship Id="rId9" Type="http://schemas.openxmlformats.org/officeDocument/2006/relationships/image" Target="../media/image5.png"/><Relationship Id="rId5" Type="http://schemas.openxmlformats.org/officeDocument/2006/relationships/image" Target="../media/image8.png"/><Relationship Id="rId6" Type="http://schemas.openxmlformats.org/officeDocument/2006/relationships/image" Target="../media/image6.png"/><Relationship Id="rId7" Type="http://schemas.openxmlformats.org/officeDocument/2006/relationships/image" Target="../media/image21.png"/><Relationship Id="rId8" Type="http://schemas.openxmlformats.org/officeDocument/2006/relationships/image" Target="../media/image1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8.png"/><Relationship Id="rId4" Type="http://schemas.openxmlformats.org/officeDocument/2006/relationships/image" Target="../media/image15.png"/><Relationship Id="rId9" Type="http://schemas.openxmlformats.org/officeDocument/2006/relationships/image" Target="../media/image53.png"/><Relationship Id="rId5" Type="http://schemas.openxmlformats.org/officeDocument/2006/relationships/image" Target="../media/image47.png"/><Relationship Id="rId6" Type="http://schemas.openxmlformats.org/officeDocument/2006/relationships/image" Target="../media/image4.png"/><Relationship Id="rId7" Type="http://schemas.openxmlformats.org/officeDocument/2006/relationships/image" Target="../media/image27.png"/><Relationship Id="rId8" Type="http://schemas.openxmlformats.org/officeDocument/2006/relationships/image" Target="../media/image2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8.png"/><Relationship Id="rId4" Type="http://schemas.openxmlformats.org/officeDocument/2006/relationships/image" Target="../media/image3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8.png"/><Relationship Id="rId4" Type="http://schemas.openxmlformats.org/officeDocument/2006/relationships/image" Target="../media/image41.png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image" Target="../media/image27.png"/><Relationship Id="rId10" Type="http://schemas.openxmlformats.org/officeDocument/2006/relationships/image" Target="../media/image49.png"/><Relationship Id="rId13" Type="http://schemas.openxmlformats.org/officeDocument/2006/relationships/image" Target="../media/image16.png"/><Relationship Id="rId1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8.png"/><Relationship Id="rId4" Type="http://schemas.openxmlformats.org/officeDocument/2006/relationships/image" Target="../media/image33.png"/><Relationship Id="rId9" Type="http://schemas.openxmlformats.org/officeDocument/2006/relationships/image" Target="../media/image52.png"/><Relationship Id="rId5" Type="http://schemas.openxmlformats.org/officeDocument/2006/relationships/image" Target="../media/image47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39.png"/></Relationships>
</file>

<file path=ppt/slides/_rels/slide9.xml.rels><?xml version="1.0" encoding="UTF-8" standalone="yes"?><Relationships xmlns="http://schemas.openxmlformats.org/package/2006/relationships"><Relationship Id="rId11" Type="http://schemas.openxmlformats.org/officeDocument/2006/relationships/image" Target="../media/image5.png"/><Relationship Id="rId10" Type="http://schemas.openxmlformats.org/officeDocument/2006/relationships/image" Target="../media/image57.png"/><Relationship Id="rId13" Type="http://schemas.openxmlformats.org/officeDocument/2006/relationships/image" Target="../media/image49.png"/><Relationship Id="rId12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8.png"/><Relationship Id="rId4" Type="http://schemas.openxmlformats.org/officeDocument/2006/relationships/image" Target="../media/image50.png"/><Relationship Id="rId9" Type="http://schemas.openxmlformats.org/officeDocument/2006/relationships/image" Target="../media/image67.png"/><Relationship Id="rId15" Type="http://schemas.openxmlformats.org/officeDocument/2006/relationships/image" Target="../media/image52.png"/><Relationship Id="rId14" Type="http://schemas.openxmlformats.org/officeDocument/2006/relationships/image" Target="../media/image21.png"/><Relationship Id="rId17" Type="http://schemas.openxmlformats.org/officeDocument/2006/relationships/image" Target="../media/image27.png"/><Relationship Id="rId16" Type="http://schemas.openxmlformats.org/officeDocument/2006/relationships/image" Target="../media/image108.png"/><Relationship Id="rId5" Type="http://schemas.openxmlformats.org/officeDocument/2006/relationships/image" Target="../media/image47.png"/><Relationship Id="rId6" Type="http://schemas.openxmlformats.org/officeDocument/2006/relationships/image" Target="../media/image4.png"/><Relationship Id="rId18" Type="http://schemas.openxmlformats.org/officeDocument/2006/relationships/image" Target="../media/image16.png"/><Relationship Id="rId7" Type="http://schemas.openxmlformats.org/officeDocument/2006/relationships/image" Target="../media/image78.png"/><Relationship Id="rId8" Type="http://schemas.openxmlformats.org/officeDocument/2006/relationships/image" Target="../media/image8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6" name="Google Shape;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"/>
          <p:cNvSpPr/>
          <p:nvPr/>
        </p:nvSpPr>
        <p:spPr>
          <a:xfrm>
            <a:off x="4572572" y="2082800"/>
            <a:ext cx="15241905" cy="462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1"/>
          <p:cNvSpPr/>
          <p:nvPr/>
        </p:nvSpPr>
        <p:spPr>
          <a:xfrm>
            <a:off x="4369350" y="2082800"/>
            <a:ext cx="17556000" cy="332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Inter"/>
              <a:buNone/>
            </a:pPr>
            <a:r>
              <a:rPr b="1" i="0" lang="en-US" sz="96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Перетворення звичайних дробів у десяткові</a:t>
            </a:r>
            <a:endParaRPr b="0" i="0" sz="9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4445556" y="5638800"/>
            <a:ext cx="15495937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математика 6 клас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20" name="Google Shape;2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10264" y="6426200"/>
            <a:ext cx="4712289" cy="472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07" name="Google Shape;207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10"/>
          <p:cNvSpPr/>
          <p:nvPr/>
        </p:nvSpPr>
        <p:spPr>
          <a:xfrm>
            <a:off x="2540318" y="1270000"/>
            <a:ext cx="6909664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Періодичні дроби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209" name="Google Shape;209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10363200"/>
            <a:ext cx="2718140" cy="3352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0" name="Google Shape;210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718140" y="7143750"/>
            <a:ext cx="660483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1" name="Google Shape;211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857857" y="643255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12" name="Google Shape;212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794349" y="7296150"/>
            <a:ext cx="507121" cy="635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10"/>
          <p:cNvSpPr/>
          <p:nvPr/>
        </p:nvSpPr>
        <p:spPr>
          <a:xfrm>
            <a:off x="2540332" y="3329225"/>
            <a:ext cx="2022090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Якщо після ділення залишок повторюється, дріб є періодичним.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Наприклад,     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    = 0,333..., де "3" повторюється нескінченно.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19" name="Google Shape;21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11"/>
          <p:cNvSpPr/>
          <p:nvPr/>
        </p:nvSpPr>
        <p:spPr>
          <a:xfrm>
            <a:off x="2413302" y="1625600"/>
            <a:ext cx="3810476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Підсумок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1"/>
          <p:cNvSpPr/>
          <p:nvPr/>
        </p:nvSpPr>
        <p:spPr>
          <a:xfrm>
            <a:off x="2654632" y="4093633"/>
            <a:ext cx="14611059" cy="372533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Вчіться розпізнавати скінченні та періодичні дроби.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Практикуйтеся, щоб легше використовувати десяткові дроби у житті!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Rubik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Домашнє завдання: Математика 6 клас (Мерзляк), №</a:t>
            </a:r>
            <a:r>
              <a:rPr b="1" i="0" lang="en-US" sz="4000" u="none" cap="none" strike="noStrike">
                <a:solidFill>
                  <a:srgbClr val="59075F"/>
                </a:solidFill>
                <a:latin typeface="Rubik"/>
                <a:ea typeface="Rubik"/>
                <a:cs typeface="Rubik"/>
                <a:sym typeface="Rubik"/>
              </a:rPr>
              <a:t>500</a:t>
            </a:r>
            <a:r>
              <a:rPr b="0" i="0" lang="en-US" sz="4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, №</a:t>
            </a:r>
            <a:r>
              <a:rPr b="1" i="0" lang="en-US" sz="4000" u="none" cap="none" strike="noStrike">
                <a:solidFill>
                  <a:srgbClr val="59075F"/>
                </a:solidFill>
                <a:latin typeface="Rubik"/>
                <a:ea typeface="Rubik"/>
                <a:cs typeface="Rubik"/>
                <a:sym typeface="Rubik"/>
              </a:rPr>
              <a:t>501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222" name="Google Shape;222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096337" y="7556500"/>
            <a:ext cx="4712289" cy="471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28" name="Google Shape;228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12"/>
          <p:cNvSpPr/>
          <p:nvPr/>
        </p:nvSpPr>
        <p:spPr>
          <a:xfrm>
            <a:off x="2870559" y="2184400"/>
            <a:ext cx="18633229" cy="901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2"/>
          <p:cNvSpPr/>
          <p:nvPr/>
        </p:nvSpPr>
        <p:spPr>
          <a:xfrm>
            <a:off x="2667333" y="2184400"/>
            <a:ext cx="19039680" cy="332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Inter"/>
              <a:buNone/>
            </a:pPr>
            <a:r>
              <a:rPr b="1" i="0" lang="en-US" sz="96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Презентація створена спеціалістами Mathema.me</a:t>
            </a:r>
            <a:endParaRPr b="0" i="0" sz="9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2"/>
          <p:cNvSpPr/>
          <p:nvPr/>
        </p:nvSpPr>
        <p:spPr>
          <a:xfrm>
            <a:off x="2764712" y="5867400"/>
            <a:ext cx="18844922" cy="5545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F1362"/>
              </a:buClr>
              <a:buSzPts val="5000"/>
              <a:buFont typeface="Rubik"/>
              <a:buNone/>
            </a:pPr>
            <a:r>
              <a:rPr b="1" i="0" lang="en-US" sz="5000" u="none" cap="none" strike="noStrike">
                <a:solidFill>
                  <a:srgbClr val="4F1362"/>
                </a:solidFill>
                <a:latin typeface="Rubik"/>
                <a:ea typeface="Rubik"/>
                <a:cs typeface="Rubik"/>
                <a:sym typeface="Rubik"/>
              </a:rPr>
              <a:t>Mathema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- це найбільша платформа для вивчення математики у Східній Європі, родом з України.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У </a:t>
            </a:r>
            <a:r>
              <a:rPr b="1" i="0" lang="en-US" sz="5000" u="none" cap="none" strike="noStrike">
                <a:solidFill>
                  <a:srgbClr val="4F1362"/>
                </a:solidFill>
                <a:latin typeface="Rubik"/>
                <a:ea typeface="Rubik"/>
                <a:cs typeface="Rubik"/>
                <a:sym typeface="Rubik"/>
              </a:rPr>
              <a:t>Mathema</a:t>
            </a: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ти можеш: 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готуватися до контрольних та іспитів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проходити онлайн-тести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дізнаватись останні новини про освіту в Україні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26" name="Google Shape;2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"/>
          <p:cNvSpPr/>
          <p:nvPr/>
        </p:nvSpPr>
        <p:spPr>
          <a:xfrm>
            <a:off x="2540327" y="1270000"/>
            <a:ext cx="17829600" cy="11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Що таке звичайний і десятковий дріб?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2540318" y="3551767"/>
            <a:ext cx="19924557" cy="46566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1" marL="6858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Звичайний дріб — це запис числа у вигляді 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 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68580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Char char="•"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Десятковий дріб — це число у вигляді десяткової форми (наприклад, 0,5 або 2,75).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3611614" y="3920017"/>
            <a:ext cx="592800" cy="110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1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a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30" name="Google Shape;3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881410" y="0"/>
            <a:ext cx="3505638" cy="2184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31" name="Google Shape;3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471896" y="4800550"/>
            <a:ext cx="660483" cy="762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2"/>
          <p:cNvSpPr/>
          <p:nvPr/>
        </p:nvSpPr>
        <p:spPr>
          <a:xfrm>
            <a:off x="3611614" y="4643917"/>
            <a:ext cx="618000" cy="110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1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b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33" name="Google Shape;33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5508638" y="7874000"/>
            <a:ext cx="4712289" cy="47117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2"/>
          <p:cNvSpPr/>
          <p:nvPr/>
        </p:nvSpPr>
        <p:spPr>
          <a:xfrm>
            <a:off x="4229629" y="4643967"/>
            <a:ext cx="11096954" cy="11006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, де a — чисельник, а b — знаменник.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40" name="Google Shape;4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3"/>
          <p:cNvSpPr/>
          <p:nvPr/>
        </p:nvSpPr>
        <p:spPr>
          <a:xfrm>
            <a:off x="2540318" y="1270000"/>
            <a:ext cx="18595124" cy="20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Алгоритм перетаворення десяткового дробу на звичайний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2540318" y="3937000"/>
            <a:ext cx="19255607" cy="208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Для звичайних дробів зі знаменниками 10, 100, 1000 і т.д. маємо одноповерхову форму скорочення: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43" name="Google Shape;43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02413" y="8191500"/>
            <a:ext cx="990724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4" name="Google Shape;44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818327" y="8178800"/>
            <a:ext cx="1244756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5" name="Google Shape;45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6372346" y="8178800"/>
            <a:ext cx="1740117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6" name="Google Shape;46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378622" y="834390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7" name="Google Shape;47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767521" y="833120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8" name="Google Shape;48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6308838" y="834390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49" name="Google Shape;49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670759" y="7493000"/>
            <a:ext cx="470951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0" name="Google Shape;50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0313689" y="7480300"/>
            <a:ext cx="470951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1" name="Google Shape;51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7121740" y="7493000"/>
            <a:ext cx="470951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2" name="Google Shape;52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721565" y="83312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3" name="Google Shape;53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618527" y="83185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4" name="Google Shape;54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7667908" y="83185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5" name="Google Shape;55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110464" y="83185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6" name="Google Shape;56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7159845" y="83185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57" name="Google Shape;57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6651781" y="8331200"/>
            <a:ext cx="504342" cy="635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3"/>
          <p:cNvSpPr/>
          <p:nvPr/>
        </p:nvSpPr>
        <p:spPr>
          <a:xfrm>
            <a:off x="4775797" y="7653867"/>
            <a:ext cx="1570763" cy="11006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 0,7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11875984" y="7653867"/>
            <a:ext cx="1977214" cy="11006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 0,07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18595124" y="7628467"/>
            <a:ext cx="2370963" cy="11006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 0,007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66" name="Google Shape;6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4"/>
          <p:cNvSpPr/>
          <p:nvPr/>
        </p:nvSpPr>
        <p:spPr>
          <a:xfrm>
            <a:off x="2540327" y="1371600"/>
            <a:ext cx="17727900" cy="11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Зведення до потрібного знаменника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4"/>
          <p:cNvSpPr/>
          <p:nvPr/>
        </p:nvSpPr>
        <p:spPr>
          <a:xfrm>
            <a:off x="2540318" y="4572000"/>
            <a:ext cx="19966896" cy="48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Щоб нескоротний дріб a/b перетворити в десятковий, треба звести його до одного зі знаменників 10, 100, 1000 і так далі. Новий знаменник, до якого зводимо, має націло ділитися на старий займенник.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74" name="Google Shape;7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5"/>
          <p:cNvSpPr/>
          <p:nvPr/>
        </p:nvSpPr>
        <p:spPr>
          <a:xfrm>
            <a:off x="2540326" y="1270000"/>
            <a:ext cx="15025200" cy="11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Ділення чисельника на знаменник</a:t>
            </a:r>
            <a:endParaRPr b="1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76" name="Google Shape;7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916089" y="10769600"/>
            <a:ext cx="3073784" cy="29464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5"/>
          <p:cNvSpPr/>
          <p:nvPr/>
        </p:nvSpPr>
        <p:spPr>
          <a:xfrm>
            <a:off x="2540318" y="4732867"/>
            <a:ext cx="2993341" cy="11006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Приклад: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78" name="Google Shape;78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616527" y="6223000"/>
            <a:ext cx="507121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79" name="Google Shape;79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04225" y="6629400"/>
            <a:ext cx="507121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0" name="Google Shape;80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40318" y="6934200"/>
            <a:ext cx="660483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1" name="Google Shape;81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768946" y="7073900"/>
            <a:ext cx="533467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2" name="Google Shape;82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715714" y="6629400"/>
            <a:ext cx="533467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3" name="Google Shape;83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426003" y="707390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84" name="Google Shape;84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372772" y="6629400"/>
            <a:ext cx="301216" cy="635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5"/>
          <p:cNvSpPr/>
          <p:nvPr/>
        </p:nvSpPr>
        <p:spPr>
          <a:xfrm>
            <a:off x="3569146" y="6396567"/>
            <a:ext cx="580039" cy="11006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/>
          <p:nvPr/>
        </p:nvSpPr>
        <p:spPr>
          <a:xfrm>
            <a:off x="4953619" y="6396567"/>
            <a:ext cx="376814" cy="11006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: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87" name="Google Shape;87;p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1533041" y="5181600"/>
            <a:ext cx="6439705" cy="69088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5"/>
          <p:cNvSpPr/>
          <p:nvPr/>
        </p:nvSpPr>
        <p:spPr>
          <a:xfrm>
            <a:off x="2540326" y="8636000"/>
            <a:ext cx="7683000" cy="11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Ділимо в стовпчик.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94" name="Google Shape;9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6"/>
          <p:cNvSpPr/>
          <p:nvPr/>
        </p:nvSpPr>
        <p:spPr>
          <a:xfrm>
            <a:off x="2540318" y="1270000"/>
            <a:ext cx="18798350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Дроби, які неможливо перевести в десяткові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6"/>
          <p:cNvSpPr/>
          <p:nvPr/>
        </p:nvSpPr>
        <p:spPr>
          <a:xfrm>
            <a:off x="2540325" y="4102100"/>
            <a:ext cx="18756000" cy="48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Нескоротний дріб a/b можна перетворити в десятковий тільки тоді, коли розклад знаменника b на прості множники не містить чисел, відмінних від 2 і 5. Ми не можемо перевести звичайний дріб в десятковий, якщо знаменник незводиться до 10, 100, 1000 і так далі.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97" name="Google Shape;97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372346" y="7912100"/>
            <a:ext cx="4712289" cy="471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03" name="Google Shape;10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7"/>
          <p:cNvSpPr/>
          <p:nvPr/>
        </p:nvSpPr>
        <p:spPr>
          <a:xfrm>
            <a:off x="2540326" y="1270000"/>
            <a:ext cx="17906100" cy="11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Десяткові дроби у повсякденному житті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05" name="Google Shape;10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239480" y="8356600"/>
            <a:ext cx="4712289" cy="4711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7"/>
          <p:cNvSpPr/>
          <p:nvPr/>
        </p:nvSpPr>
        <p:spPr>
          <a:xfrm>
            <a:off x="2171971" y="3390900"/>
            <a:ext cx="16435854" cy="48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81000" lvl="1" marL="6858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Char char="•"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Десяткові дроби використовуються у фінансах (гроші), вимірах (довжина, вага) і математиці.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1" marL="6858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Char char="•"/>
            </a:pPr>
            <a:r>
              <a:rPr b="0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Наприклад, 0,5 кг = половина кілограма, а 2,75 м = 2 метри 75 сантиметрів.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12" name="Google Shape;11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8"/>
          <p:cNvSpPr/>
          <p:nvPr/>
        </p:nvSpPr>
        <p:spPr>
          <a:xfrm>
            <a:off x="2540327" y="1270000"/>
            <a:ext cx="9645900" cy="11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Самостійна робота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2540318" y="3543300"/>
            <a:ext cx="12722757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Переведіть звичайний дріб в десятковий: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15" name="Google Shape;11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455407" y="7289800"/>
            <a:ext cx="4724991" cy="4724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6" name="Google Shape;116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658057" y="5880100"/>
            <a:ext cx="507121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7" name="Google Shape;117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581848" y="6591300"/>
            <a:ext cx="660483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8" name="Google Shape;118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924791" y="67183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19" name="Google Shape;119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404025" y="6718300"/>
            <a:ext cx="476310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0" name="Google Shape;120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891111" y="5905500"/>
            <a:ext cx="537734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1" name="Google Shape;121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802200" y="6604000"/>
            <a:ext cx="660483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2" name="Google Shape;122;p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878410" y="6718300"/>
            <a:ext cx="502258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3" name="Google Shape;123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5165695" y="6642100"/>
            <a:ext cx="660483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4" name="Google Shape;124;p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5394324" y="6781800"/>
            <a:ext cx="533467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5" name="Google Shape;125;p8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5051381" y="678180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26" name="Google Shape;126;p8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5356219" y="5943600"/>
            <a:ext cx="470951" cy="63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 " id="132" name="Google Shape;13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4387048" cy="1371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9"/>
          <p:cNvSpPr/>
          <p:nvPr/>
        </p:nvSpPr>
        <p:spPr>
          <a:xfrm>
            <a:off x="2540318" y="1270000"/>
            <a:ext cx="5995149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Rubik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Самоперевірка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34" name="Google Shape;134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10363200"/>
            <a:ext cx="2718140" cy="3352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5" name="Google Shape;135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72171" y="3276600"/>
            <a:ext cx="507121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6" name="Google Shape;136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220352" y="3276600"/>
            <a:ext cx="507121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7" name="Google Shape;137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796349" y="8686800"/>
            <a:ext cx="507121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8" name="Google Shape;138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895962" y="3987800"/>
            <a:ext cx="660483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39" name="Google Shape;139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67933" y="3987800"/>
            <a:ext cx="2553019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0" name="Google Shape;140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67933" y="6883400"/>
            <a:ext cx="2553019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1" name="Google Shape;141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106038" y="9423400"/>
            <a:ext cx="3327816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2" name="Google Shape;142;p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021553" y="9372600"/>
            <a:ext cx="2565721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3" name="Google Shape;143;p9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284860" y="3987800"/>
            <a:ext cx="965321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4" name="Google Shape;144;p9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284860" y="6883400"/>
            <a:ext cx="965321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5" name="Google Shape;145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226203" y="41148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6" name="Google Shape;146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410876" y="41148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7" name="Google Shape;147;p9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2718140" y="4114800"/>
            <a:ext cx="476310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8" name="Google Shape;148;p9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902813" y="4114800"/>
            <a:ext cx="476310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49" name="Google Shape;149;p9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858857" y="6146800"/>
            <a:ext cx="476310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0" name="Google Shape;150;p9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265308" y="8686800"/>
            <a:ext cx="476310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1" name="Google Shape;151;p9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6858857" y="7010400"/>
            <a:ext cx="476310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52" name="Google Shape;152;p9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265308" y="9525000"/>
            <a:ext cx="476310" cy="63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9"/>
          <p:cNvSpPr/>
          <p:nvPr/>
        </p:nvSpPr>
        <p:spPr>
          <a:xfrm>
            <a:off x="4178822" y="3568700"/>
            <a:ext cx="580039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4178822" y="6464300"/>
            <a:ext cx="580039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9"/>
          <p:cNvSpPr/>
          <p:nvPr/>
        </p:nvSpPr>
        <p:spPr>
          <a:xfrm>
            <a:off x="4178822" y="8953500"/>
            <a:ext cx="580039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9"/>
          <p:cNvSpPr/>
          <p:nvPr/>
        </p:nvSpPr>
        <p:spPr>
          <a:xfrm>
            <a:off x="8243330" y="3568700"/>
            <a:ext cx="580039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9"/>
          <p:cNvSpPr/>
          <p:nvPr/>
        </p:nvSpPr>
        <p:spPr>
          <a:xfrm>
            <a:off x="8243330" y="6464300"/>
            <a:ext cx="580039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9"/>
          <p:cNvSpPr/>
          <p:nvPr/>
        </p:nvSpPr>
        <p:spPr>
          <a:xfrm>
            <a:off x="8916514" y="8953500"/>
            <a:ext cx="580039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9"/>
          <p:cNvSpPr/>
          <p:nvPr/>
        </p:nvSpPr>
        <p:spPr>
          <a:xfrm>
            <a:off x="10859857" y="3568700"/>
            <a:ext cx="1862899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 0,15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9"/>
          <p:cNvSpPr/>
          <p:nvPr/>
        </p:nvSpPr>
        <p:spPr>
          <a:xfrm>
            <a:off x="10859857" y="6464300"/>
            <a:ext cx="1659674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 0,8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9"/>
          <p:cNvSpPr/>
          <p:nvPr/>
        </p:nvSpPr>
        <p:spPr>
          <a:xfrm>
            <a:off x="13133441" y="8953500"/>
            <a:ext cx="2713906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= 0,4375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9"/>
          <p:cNvSpPr/>
          <p:nvPr/>
        </p:nvSpPr>
        <p:spPr>
          <a:xfrm>
            <a:off x="6211076" y="3124200"/>
            <a:ext cx="554636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х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9"/>
          <p:cNvSpPr/>
          <p:nvPr/>
        </p:nvSpPr>
        <p:spPr>
          <a:xfrm>
            <a:off x="6211076" y="6019800"/>
            <a:ext cx="554636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х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9"/>
          <p:cNvSpPr/>
          <p:nvPr/>
        </p:nvSpPr>
        <p:spPr>
          <a:xfrm>
            <a:off x="6249181" y="8559800"/>
            <a:ext cx="554636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х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9"/>
          <p:cNvSpPr/>
          <p:nvPr/>
        </p:nvSpPr>
        <p:spPr>
          <a:xfrm>
            <a:off x="6211076" y="3911600"/>
            <a:ext cx="554636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х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9"/>
          <p:cNvSpPr/>
          <p:nvPr/>
        </p:nvSpPr>
        <p:spPr>
          <a:xfrm>
            <a:off x="6211076" y="6807200"/>
            <a:ext cx="554636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х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9"/>
          <p:cNvSpPr/>
          <p:nvPr/>
        </p:nvSpPr>
        <p:spPr>
          <a:xfrm>
            <a:off x="6249181" y="9347200"/>
            <a:ext cx="554636" cy="11006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Rubik"/>
              <a:buNone/>
            </a:pPr>
            <a:r>
              <a:rPr b="0" i="0" lang="en-US" sz="5000" u="none" cap="none" strike="noStrike">
                <a:solidFill>
                  <a:srgbClr val="000000"/>
                </a:solidFill>
                <a:latin typeface="Rubik"/>
                <a:ea typeface="Rubik"/>
                <a:cs typeface="Rubik"/>
                <a:sym typeface="Rubik"/>
              </a:rPr>
              <a:t>х</a:t>
            </a:r>
            <a:endParaRPr b="0" i="0" sz="5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68" name="Google Shape;168;p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6896962" y="3276600"/>
            <a:ext cx="502258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69" name="Google Shape;169;p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9653206" y="3276600"/>
            <a:ext cx="502258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0" name="Google Shape;170;p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6896962" y="4114800"/>
            <a:ext cx="502258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1" name="Google Shape;171;p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5258457" y="7010400"/>
            <a:ext cx="502258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2" name="Google Shape;172;p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773372" y="8686800"/>
            <a:ext cx="502258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3" name="Google Shape;173;p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1863283" y="8686800"/>
            <a:ext cx="502258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4" name="Google Shape;174;p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786073" y="9525000"/>
            <a:ext cx="502258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5" name="Google Shape;175;p9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9284860" y="325120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6" name="Google Shape;176;p9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9056232" y="414020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7" name="Google Shape;177;p9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0046956" y="949960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8" name="Google Shape;178;p9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9361070" y="706120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79" name="Google Shape;179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9907238" y="41275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0" name="Google Shape;180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0897962" y="94996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1" name="Google Shape;181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9399175" y="41275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2" name="Google Shape;182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0389899" y="94996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3" name="Google Shape;183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9704013" y="70485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4" name="Google Shape;184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1444130" y="94996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5" name="Google Shape;185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2003000" y="9499600"/>
            <a:ext cx="504342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6" name="Google Shape;186;p9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2984873" y="6134100"/>
            <a:ext cx="537734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7" name="Google Shape;187;p9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5194949" y="6172200"/>
            <a:ext cx="537734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8" name="Google Shape;188;p9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10212076" y="8686800"/>
            <a:ext cx="537734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89" name="Google Shape;189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895962" y="6832600"/>
            <a:ext cx="660483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0" name="Google Shape;190;p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972171" y="6959600"/>
            <a:ext cx="502258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1" name="Google Shape;191;p9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9538892" y="6172200"/>
            <a:ext cx="508063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2" name="Google Shape;192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870559" y="9385300"/>
            <a:ext cx="660483" cy="76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3" name="Google Shape;193;p9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3099187" y="9525000"/>
            <a:ext cx="533467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4" name="Google Shape;194;p9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6706438" y="8686800"/>
            <a:ext cx="533467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5" name="Google Shape;195;p9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6706438" y="9525000"/>
            <a:ext cx="533467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6" name="Google Shape;196;p9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5448981" y="9525000"/>
            <a:ext cx="533467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7" name="Google Shape;197;p9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2756244" y="952500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8" name="Google Shape;198;p9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106038" y="9525000"/>
            <a:ext cx="301216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199" name="Google Shape;199;p9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3061083" y="8686800"/>
            <a:ext cx="470951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0" name="Google Shape;200;p9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5385473" y="8712200"/>
            <a:ext cx="470951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 " id="201" name="Google Shape;201;p9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1342518" y="8686800"/>
            <a:ext cx="470951" cy="63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2024-12-05T10:58:09Z</dcterms:created>
  <dc:creator>PptxGenJS</dc:creator>
</cp:coreProperties>
</file>