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13716000" cx="24384000"/>
  <p:notesSz cx="6858000" cy="9144000"/>
  <p:embeddedFontLst>
    <p:embeddedFont>
      <p:font typeface="Helvetica Neue"/>
      <p:regular r:id="rId17"/>
      <p:bold r:id="rId18"/>
      <p:italic r:id="rId19"/>
      <p:boldItalic r:id="rId20"/>
    </p:embeddedFont>
    <p:embeddedFont>
      <p:font typeface="Rubik"/>
      <p:bold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3" roundtripDataSignature="AMtx7mihd3XZ8DWVzc8DpNLmJ0J+N7DU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7DFE3AB-21C6-417D-913C-74FADC2EF27C}">
  <a:tblStyle styleId="{77DFE3AB-21C6-417D-913C-74FADC2EF27C}" styleName="Table_0"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CADFFF"/>
          </a:solidFill>
        </a:fill>
      </a:tcStyle>
    </a:wholeTbl>
    <a:band1H>
      <a:tcTxStyle/>
    </a:band1H>
    <a:band2H>
      <a:tcTxStyle b="off" i="off"/>
      <a:tcStyle>
        <a:fill>
          <a:solidFill>
            <a:srgbClr val="E6F0FF"/>
          </a:solidFill>
        </a:fill>
      </a:tcStyle>
    </a:band2H>
    <a:band1V>
      <a:tcTxStyle/>
    </a:band1V>
    <a:band2V>
      <a:tcTxStyle/>
    </a:band2V>
    <a:lastCol>
      <a:tcTxStyle/>
    </a:lastCol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boldItalic.fntdata"/><Relationship Id="rId11" Type="http://schemas.openxmlformats.org/officeDocument/2006/relationships/slide" Target="slides/slide6.xml"/><Relationship Id="rId22" Type="http://schemas.openxmlformats.org/officeDocument/2006/relationships/font" Target="fonts/Rubik-boldItalic.fntdata"/><Relationship Id="rId10" Type="http://schemas.openxmlformats.org/officeDocument/2006/relationships/slide" Target="slides/slide5.xml"/><Relationship Id="rId21" Type="http://schemas.openxmlformats.org/officeDocument/2006/relationships/font" Target="fonts/Rubik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HelveticaNeue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HelveticaNeue-italic.fntdata"/><Relationship Id="rId6" Type="http://schemas.openxmlformats.org/officeDocument/2006/relationships/slide" Target="slides/slide1.xml"/><Relationship Id="rId18" Type="http://schemas.openxmlformats.org/officeDocument/2006/relationships/font" Target="fonts/HelveticaNeue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idx="1" type="body"/>
          </p:nvPr>
        </p:nvSpPr>
        <p:spPr>
          <a:xfrm>
            <a:off x="1201340" y="11859862"/>
            <a:ext cx="21971005" cy="636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b="1" sz="3600"/>
            </a:lvl1pPr>
            <a:lvl2pPr indent="-509778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Helvetica Neue"/>
              <a:buChar char="•"/>
              <a:defRPr b="1" sz="3600"/>
            </a:lvl2pPr>
            <a:lvl3pPr indent="-509778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Helvetica Neue"/>
              <a:buChar char="•"/>
              <a:defRPr b="1" sz="3600"/>
            </a:lvl3pPr>
            <a:lvl4pPr indent="-509778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Helvetica Neue"/>
              <a:buChar char="•"/>
              <a:defRPr b="1" sz="3600"/>
            </a:lvl4pPr>
            <a:lvl5pPr indent="-509778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Helvetica Neue"/>
              <a:buChar char="•"/>
              <a:defRPr b="1" sz="36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1" name="Google Shape;11;p13"/>
          <p:cNvSpPr txBox="1"/>
          <p:nvPr>
            <p:ph type="title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2" name="Google Shape;12;p13"/>
          <p:cNvSpPr txBox="1"/>
          <p:nvPr>
            <p:ph idx="2" type="body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ява">
  <p:cSld name="Заява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2"/>
          <p:cNvSpPr txBox="1"/>
          <p:nvPr>
            <p:ph idx="1" type="body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ідомий факт">
  <p:cSld name="Відомий факт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idx="1" type="body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2" type="body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7" name="Google Shape;57;p23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">
  <p:cSld name="Цитата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/>
          <p:nvPr>
            <p:ph idx="1" type="body"/>
          </p:nvPr>
        </p:nvSpPr>
        <p:spPr>
          <a:xfrm>
            <a:off x="2430022" y="10675453"/>
            <a:ext cx="20200057" cy="636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b="1" sz="3600"/>
            </a:lvl1pPr>
            <a:lvl2pPr indent="-509778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Helvetica Neue"/>
              <a:buChar char="•"/>
              <a:defRPr b="1" sz="3600"/>
            </a:lvl2pPr>
            <a:lvl3pPr indent="-509778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Helvetica Neue"/>
              <a:buChar char="•"/>
              <a:defRPr b="1" sz="3600"/>
            </a:lvl3pPr>
            <a:lvl4pPr indent="-509778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Helvetica Neue"/>
              <a:buChar char="•"/>
              <a:defRPr b="1" sz="3600"/>
            </a:lvl4pPr>
            <a:lvl5pPr indent="-509778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Helvetica Neue"/>
              <a:buChar char="•"/>
              <a:defRPr b="1" sz="36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0" name="Google Shape;60;p24"/>
          <p:cNvSpPr txBox="1"/>
          <p:nvPr>
            <p:ph idx="2" type="body"/>
          </p:nvPr>
        </p:nvSpPr>
        <p:spPr>
          <a:xfrm>
            <a:off x="1753923" y="4939860"/>
            <a:ext cx="20876154" cy="383628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1" name="Google Shape;61;p24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Фото (3 шт)">
  <p:cSld name="Фото (3 шт)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5"/>
          <p:cNvSpPr/>
          <p:nvPr>
            <p:ph idx="2" type="pic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5"/>
          <p:cNvSpPr/>
          <p:nvPr>
            <p:ph idx="3" type="pic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25"/>
          <p:cNvSpPr/>
          <p:nvPr>
            <p:ph idx="4" type="pic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25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Фото">
  <p:cSld name="Фото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6"/>
          <p:cNvSpPr/>
          <p:nvPr>
            <p:ph idx="2" type="pic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6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ожній">
  <p:cSld name="Порожній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7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фото">
  <p:cSld name="Заголовок і фото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4"/>
          <p:cNvSpPr/>
          <p:nvPr>
            <p:ph idx="2" type="pic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  <a:noFill/>
          <a:ln>
            <a:noFill/>
          </a:ln>
        </p:spPr>
      </p:sp>
      <p:sp>
        <p:nvSpPr>
          <p:cNvPr id="16" name="Google Shape;16;p14"/>
          <p:cNvSpPr txBox="1"/>
          <p:nvPr>
            <p:ph type="title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" type="body"/>
          </p:nvPr>
        </p:nvSpPr>
        <p:spPr>
          <a:xfrm>
            <a:off x="1207690" y="1106137"/>
            <a:ext cx="21968621" cy="636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b="1" sz="3600"/>
            </a:lvl1pPr>
            <a:lvl2pPr indent="-509778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Helvetica Neue"/>
              <a:buChar char="•"/>
              <a:defRPr b="1" sz="3600"/>
            </a:lvl2pPr>
            <a:lvl3pPr indent="-509778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Helvetica Neue"/>
              <a:buChar char="•"/>
              <a:defRPr b="1" sz="3600"/>
            </a:lvl3pPr>
            <a:lvl4pPr indent="-509778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Helvetica Neue"/>
              <a:buChar char="•"/>
              <a:defRPr b="1" sz="3600"/>
            </a:lvl4pPr>
            <a:lvl5pPr indent="-509778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Helvetica Neue"/>
              <a:buChar char="•"/>
              <a:defRPr b="1" sz="36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8" name="Google Shape;18;p14"/>
          <p:cNvSpPr txBox="1"/>
          <p:nvPr>
            <p:ph idx="3" type="body"/>
          </p:nvPr>
        </p:nvSpPr>
        <p:spPr>
          <a:xfrm>
            <a:off x="1206500" y="11609909"/>
            <a:ext cx="21971000" cy="111695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фото (варіант)">
  <p:cSld name="Заголовок і фото (варіант)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/>
          <p:nvPr>
            <p:ph idx="2" type="pic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2;p15"/>
          <p:cNvSpPr txBox="1"/>
          <p:nvPr>
            <p:ph type="title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2" type="sldNum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маркери">
  <p:cSld name="Заголовок і маркери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/>
          <p:nvPr>
            <p:ph type="title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" type="body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2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Маркери">
  <p:cSld name="Маркери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 txBox="1"/>
          <p:nvPr>
            <p:ph idx="1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, маркери і фото">
  <p:cSld name="Заголовок, маркери і фото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idx="1" type="body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2" type="body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6" name="Google Shape;36;p18"/>
          <p:cNvSpPr/>
          <p:nvPr>
            <p:ph idx="3" type="pic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18"/>
          <p:cNvSpPr txBox="1"/>
          <p:nvPr>
            <p:ph type="title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озділ">
  <p:cSld name="Розділ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 txBox="1"/>
          <p:nvPr>
            <p:ph type="title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b="0"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1" name="Google Shape;41;p19"/>
          <p:cNvSpPr txBox="1"/>
          <p:nvPr>
            <p:ph idx="12" type="sldNum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>
  <p:cSld name="Лише заголовок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0"/>
          <p:cNvSpPr txBox="1"/>
          <p:nvPr>
            <p:ph type="title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" type="body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5" name="Google Shape;45;p20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ядок денний">
  <p:cSld name="Порядок денний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1"/>
          <p:cNvSpPr txBox="1"/>
          <p:nvPr>
            <p:ph type="title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" type="body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2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0" name="Google Shape;50;p21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idx="1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603504" lvl="0" marL="457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603504" lvl="1" marL="914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603504" lvl="2" marL="1371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603504" lvl="3" marL="1828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603504" lvl="4" marL="22860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603504" lvl="5" marL="2743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603504" lvl="6" marL="3200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603504" lvl="7" marL="3657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603503" lvl="8" marL="4114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"/>
          <p:cNvSpPr txBox="1"/>
          <p:nvPr/>
        </p:nvSpPr>
        <p:spPr>
          <a:xfrm>
            <a:off x="8565281" y="8222571"/>
            <a:ext cx="6815700" cy="9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5500"/>
              <a:buFont typeface="Helvetica Neue"/>
              <a:buNone/>
            </a:pPr>
            <a:r>
              <a:rPr b="1" lang="en-US" sz="5500">
                <a:solidFill>
                  <a:srgbClr val="3D37F5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 klasa</a:t>
            </a:r>
            <a:endParaRPr b="1">
              <a:solidFill>
                <a:srgbClr val="3D37F5"/>
              </a:solidFill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6872527" y="5784600"/>
            <a:ext cx="10201200" cy="214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600"/>
              <a:buFont typeface="Rubik SemiBold"/>
              <a:buNone/>
            </a:pPr>
            <a:r>
              <a:rPr lang="en-US" sz="8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Dzielenie pisemne z resztą</a:t>
            </a:r>
            <a:endParaRPr sz="87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Зображення" id="78" name="Google Shape;7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16763204" y="6424405"/>
            <a:ext cx="5269924" cy="58625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0.png" id="79" name="Google Shape;7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93550" y="1353849"/>
            <a:ext cx="4263824" cy="4263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0"/>
          <p:cNvSpPr txBox="1"/>
          <p:nvPr/>
        </p:nvSpPr>
        <p:spPr>
          <a:xfrm>
            <a:off x="1795100" y="1827450"/>
            <a:ext cx="211749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lang="en-US" sz="6000">
                <a:solidFill>
                  <a:srgbClr val="3D37F5"/>
                </a:solidFill>
                <a:latin typeface="Rubik"/>
                <a:ea typeface="Rubik"/>
                <a:cs typeface="Rubik"/>
                <a:sym typeface="Rubik"/>
              </a:rPr>
              <a:t>Świetnie, opanowaliście ten materiał!</a:t>
            </a:r>
            <a:endParaRPr>
              <a:solidFill>
                <a:srgbClr val="3D37F5"/>
              </a:solidFill>
            </a:endParaRPr>
          </a:p>
        </p:txBody>
      </p:sp>
      <p:sp>
        <p:nvSpPr>
          <p:cNvPr id="186" name="Google Shape;186;p10"/>
          <p:cNvSpPr txBox="1"/>
          <p:nvPr/>
        </p:nvSpPr>
        <p:spPr>
          <a:xfrm>
            <a:off x="2493088" y="3754125"/>
            <a:ext cx="8764800" cy="79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Rubik"/>
              <a:buNone/>
            </a:pPr>
            <a:r>
              <a:rPr b="1" lang="en-US" sz="5000" u="sng">
                <a:solidFill>
                  <a:srgbClr val="BF9000"/>
                </a:solidFill>
                <a:latin typeface="Rubik"/>
                <a:ea typeface="Rubik"/>
                <a:cs typeface="Rubik"/>
                <a:sym typeface="Rubik"/>
              </a:rPr>
              <a:t>Praca domowa:</a:t>
            </a:r>
            <a:endParaRPr b="1" sz="3000" u="sng">
              <a:solidFill>
                <a:srgbClr val="BF9000"/>
              </a:solidFill>
            </a:endParaRPr>
          </a:p>
        </p:txBody>
      </p:sp>
      <p:sp>
        <p:nvSpPr>
          <p:cNvPr id="187" name="Google Shape;187;p10"/>
          <p:cNvSpPr txBox="1"/>
          <p:nvPr/>
        </p:nvSpPr>
        <p:spPr>
          <a:xfrm>
            <a:off x="1980200" y="5031775"/>
            <a:ext cx="10167600" cy="4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-5588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Calibri"/>
              <a:buChar char="●"/>
            </a:pPr>
            <a:r>
              <a:rPr lang="en-US" sz="5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Przeanalizować temat „Pisemne dzielenie z resztą” w swoim podręczniku do matematyki.</a:t>
            </a:r>
            <a:endParaRPr sz="5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5588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Calibri"/>
              <a:buChar char="●"/>
            </a:pPr>
            <a:r>
              <a:rPr lang="en-US" sz="5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Ćwiczyć wykonywanie zadań związanych z tym tematem.</a:t>
            </a:r>
            <a:endParaRPr sz="5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33.png" id="188" name="Google Shape;18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716475" y="3548326"/>
            <a:ext cx="10167700" cy="10167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9" name="Google Shape;189;p10"/>
          <p:cNvGrpSpPr/>
          <p:nvPr/>
        </p:nvGrpSpPr>
        <p:grpSpPr>
          <a:xfrm>
            <a:off x="14645245" y="-3462477"/>
            <a:ext cx="6310146" cy="1270024"/>
            <a:chOff x="-3" y="-4"/>
            <a:chExt cx="6310145" cy="1270023"/>
          </a:xfrm>
        </p:grpSpPr>
        <p:grpSp>
          <p:nvGrpSpPr>
            <p:cNvPr id="190" name="Google Shape;190;p10"/>
            <p:cNvGrpSpPr/>
            <p:nvPr/>
          </p:nvGrpSpPr>
          <p:grpSpPr>
            <a:xfrm>
              <a:off x="-3" y="-4"/>
              <a:ext cx="4587566" cy="1270023"/>
              <a:chOff x="-1" y="-2"/>
              <a:chExt cx="4587565" cy="1270022"/>
            </a:xfrm>
          </p:grpSpPr>
          <p:sp>
            <p:nvSpPr>
              <p:cNvPr id="191" name="Google Shape;191;p10"/>
              <p:cNvSpPr/>
              <p:nvPr/>
            </p:nvSpPr>
            <p:spPr>
              <a:xfrm>
                <a:off x="-1" y="-2"/>
                <a:ext cx="1270007" cy="1270022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92" name="Google Shape;192;p10"/>
              <p:cNvSpPr/>
              <p:nvPr/>
            </p:nvSpPr>
            <p:spPr>
              <a:xfrm>
                <a:off x="1658776" y="-2"/>
                <a:ext cx="1270009" cy="1270022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93" name="Google Shape;193;p10"/>
              <p:cNvSpPr/>
              <p:nvPr/>
            </p:nvSpPr>
            <p:spPr>
              <a:xfrm>
                <a:off x="3317555" y="-2"/>
                <a:ext cx="1270009" cy="1270022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94" name="Google Shape;194;p10"/>
            <p:cNvSpPr/>
            <p:nvPr/>
          </p:nvSpPr>
          <p:spPr>
            <a:xfrm>
              <a:off x="5040133" y="1"/>
              <a:ext cx="1270009" cy="127001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1"/>
          <p:cNvSpPr txBox="1"/>
          <p:nvPr/>
        </p:nvSpPr>
        <p:spPr>
          <a:xfrm>
            <a:off x="2514351" y="1950858"/>
            <a:ext cx="199965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lang="en-US" sz="6000">
                <a:solidFill>
                  <a:srgbClr val="BF9000"/>
                </a:solidFill>
                <a:latin typeface="Rubik"/>
                <a:ea typeface="Rubik"/>
                <a:cs typeface="Rubik"/>
                <a:sym typeface="Rubik"/>
              </a:rPr>
              <a:t>Prezentacja stworzona przez specjalistów Mathema.me</a:t>
            </a:r>
            <a:endParaRPr>
              <a:solidFill>
                <a:srgbClr val="BF9000"/>
              </a:solidFill>
            </a:endParaRPr>
          </a:p>
        </p:txBody>
      </p:sp>
      <p:sp>
        <p:nvSpPr>
          <p:cNvPr id="200" name="Google Shape;200;p11"/>
          <p:cNvSpPr txBox="1"/>
          <p:nvPr/>
        </p:nvSpPr>
        <p:spPr>
          <a:xfrm>
            <a:off x="1970500" y="4354675"/>
            <a:ext cx="20540400" cy="64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5000">
                <a:solidFill>
                  <a:srgbClr val="3D37F5"/>
                </a:solidFill>
              </a:rPr>
              <a:t>Mathema</a:t>
            </a:r>
            <a:r>
              <a:rPr lang="en-US" sz="5000">
                <a:solidFill>
                  <a:schemeClr val="dk1"/>
                </a:solidFill>
              </a:rPr>
              <a:t> – to największa platforma do nauki matematyki w Europie Wschodniej, stworzona na Ukrainie.</a:t>
            </a:r>
            <a:endParaRPr sz="5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5000">
                <a:solidFill>
                  <a:srgbClr val="BF9000"/>
                </a:solidFill>
              </a:rPr>
              <a:t>Na platformie Mathema możesz:</a:t>
            </a:r>
            <a:endParaRPr b="1" sz="5000">
              <a:solidFill>
                <a:srgbClr val="BF9000"/>
              </a:solidFill>
            </a:endParaRPr>
          </a:p>
          <a:p>
            <a:pPr indent="-5461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●"/>
            </a:pPr>
            <a:r>
              <a:rPr lang="en-US" sz="5000">
                <a:solidFill>
                  <a:schemeClr val="dk1"/>
                </a:solidFill>
              </a:rPr>
              <a:t>przygotowywać się do sprawdzianów i egzaminów,</a:t>
            </a:r>
            <a:endParaRPr sz="5000">
              <a:solidFill>
                <a:schemeClr val="dk1"/>
              </a:solidFill>
            </a:endParaRPr>
          </a:p>
          <a:p>
            <a:pPr indent="-546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Char char="●"/>
            </a:pPr>
            <a:r>
              <a:rPr lang="en-US" sz="5000">
                <a:solidFill>
                  <a:schemeClr val="dk1"/>
                </a:solidFill>
              </a:rPr>
              <a:t>rozwiązywać testy online,</a:t>
            </a:r>
            <a:endParaRPr sz="5000">
              <a:solidFill>
                <a:schemeClr val="dk1"/>
              </a:solidFill>
            </a:endParaRPr>
          </a:p>
          <a:p>
            <a:pPr indent="-546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Char char="●"/>
            </a:pPr>
            <a:r>
              <a:rPr lang="en-US" sz="5000">
                <a:solidFill>
                  <a:schemeClr val="dk1"/>
                </a:solidFill>
              </a:rPr>
              <a:t>dowiedzieć się najnowszych wiadomości o edukacji w Ukrainie.</a:t>
            </a:r>
            <a:endParaRPr sz="50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86666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chemeClr val="dk1"/>
              </a:solidFill>
            </a:endParaRPr>
          </a:p>
        </p:txBody>
      </p:sp>
      <p:grpSp>
        <p:nvGrpSpPr>
          <p:cNvPr id="201" name="Google Shape;201;p11"/>
          <p:cNvGrpSpPr/>
          <p:nvPr/>
        </p:nvGrpSpPr>
        <p:grpSpPr>
          <a:xfrm>
            <a:off x="11368645" y="-2633880"/>
            <a:ext cx="6310146" cy="1270024"/>
            <a:chOff x="-3" y="-4"/>
            <a:chExt cx="6310145" cy="1270023"/>
          </a:xfrm>
        </p:grpSpPr>
        <p:grpSp>
          <p:nvGrpSpPr>
            <p:cNvPr id="202" name="Google Shape;202;p11"/>
            <p:cNvGrpSpPr/>
            <p:nvPr/>
          </p:nvGrpSpPr>
          <p:grpSpPr>
            <a:xfrm>
              <a:off x="-3" y="-4"/>
              <a:ext cx="4587566" cy="1270023"/>
              <a:chOff x="-1" y="-2"/>
              <a:chExt cx="4587565" cy="1270022"/>
            </a:xfrm>
          </p:grpSpPr>
          <p:sp>
            <p:nvSpPr>
              <p:cNvPr id="203" name="Google Shape;203;p11"/>
              <p:cNvSpPr/>
              <p:nvPr/>
            </p:nvSpPr>
            <p:spPr>
              <a:xfrm>
                <a:off x="-1" y="-2"/>
                <a:ext cx="1270007" cy="1270022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04" name="Google Shape;204;p11"/>
              <p:cNvSpPr/>
              <p:nvPr/>
            </p:nvSpPr>
            <p:spPr>
              <a:xfrm>
                <a:off x="1658776" y="-2"/>
                <a:ext cx="1270009" cy="1270022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>
                <a:off x="3317555" y="-2"/>
                <a:ext cx="1270009" cy="1270022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06" name="Google Shape;206;p11"/>
            <p:cNvSpPr/>
            <p:nvPr/>
          </p:nvSpPr>
          <p:spPr>
            <a:xfrm>
              <a:off x="5040133" y="1"/>
              <a:ext cx="1270009" cy="127001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 txBox="1"/>
          <p:nvPr/>
        </p:nvSpPr>
        <p:spPr>
          <a:xfrm>
            <a:off x="1282192" y="1827450"/>
            <a:ext cx="21315600" cy="11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lang="en-US" sz="6800">
                <a:solidFill>
                  <a:srgbClr val="3D37F5"/>
                </a:solidFill>
                <a:latin typeface="Rubik"/>
                <a:ea typeface="Rubik"/>
                <a:cs typeface="Rubik"/>
                <a:sym typeface="Rubik"/>
              </a:rPr>
              <a:t>Wstęp</a:t>
            </a: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/>
          </a:p>
        </p:txBody>
      </p:sp>
      <p:sp>
        <p:nvSpPr>
          <p:cNvPr id="85" name="Google Shape;85;p2"/>
          <p:cNvSpPr txBox="1"/>
          <p:nvPr/>
        </p:nvSpPr>
        <p:spPr>
          <a:xfrm>
            <a:off x="1544400" y="3613125"/>
            <a:ext cx="21315600" cy="263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lang="en-US" sz="6100">
                <a:latin typeface="Calibri"/>
                <a:ea typeface="Calibri"/>
                <a:cs typeface="Calibri"/>
                <a:sym typeface="Calibri"/>
              </a:rPr>
              <a:t>Cześć, przyjaciele! Dziś porozmawiamy o ciekawym procesie matematycznym – pisemnym dzieleniu z resztą. Gotowi, aby rozpocząć?</a:t>
            </a:r>
            <a:endParaRPr sz="35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Зображення" id="86" name="Google Shape;8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041225" y="6360363"/>
            <a:ext cx="6297775" cy="53052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16.png" id="87" name="Google Shape;8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55401" y="5788064"/>
            <a:ext cx="6449775" cy="644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"/>
          <p:cNvSpPr txBox="1"/>
          <p:nvPr/>
        </p:nvSpPr>
        <p:spPr>
          <a:xfrm>
            <a:off x="2488038" y="1937350"/>
            <a:ext cx="204180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lang="en-US" sz="6400">
                <a:solidFill>
                  <a:srgbClr val="3D37F5"/>
                </a:solidFill>
                <a:latin typeface="Rubik"/>
                <a:ea typeface="Rubik"/>
                <a:cs typeface="Rubik"/>
                <a:sym typeface="Rubik"/>
              </a:rPr>
              <a:t>Co to jest dzielenie?</a:t>
            </a:r>
            <a:endParaRPr sz="1800">
              <a:solidFill>
                <a:srgbClr val="3D37F5"/>
              </a:solidFill>
            </a:endParaRPr>
          </a:p>
        </p:txBody>
      </p:sp>
      <p:grpSp>
        <p:nvGrpSpPr>
          <p:cNvPr id="93" name="Google Shape;93;p3"/>
          <p:cNvGrpSpPr/>
          <p:nvPr/>
        </p:nvGrpSpPr>
        <p:grpSpPr>
          <a:xfrm>
            <a:off x="12889479" y="-3151202"/>
            <a:ext cx="6310146" cy="1270021"/>
            <a:chOff x="-3" y="-3"/>
            <a:chExt cx="6310145" cy="1270019"/>
          </a:xfrm>
        </p:grpSpPr>
        <p:grpSp>
          <p:nvGrpSpPr>
            <p:cNvPr id="94" name="Google Shape;94;p3"/>
            <p:cNvGrpSpPr/>
            <p:nvPr/>
          </p:nvGrpSpPr>
          <p:grpSpPr>
            <a:xfrm>
              <a:off x="-3" y="-3"/>
              <a:ext cx="4587566" cy="1270019"/>
              <a:chOff x="-1" y="-1"/>
              <a:chExt cx="4587565" cy="1270018"/>
            </a:xfrm>
          </p:grpSpPr>
          <p:sp>
            <p:nvSpPr>
              <p:cNvPr id="95" name="Google Shape;95;p3"/>
              <p:cNvSpPr/>
              <p:nvPr/>
            </p:nvSpPr>
            <p:spPr>
              <a:xfrm>
                <a:off x="-1" y="-1"/>
                <a:ext cx="1270007" cy="1270018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1658776" y="-1"/>
                <a:ext cx="1270009" cy="1270018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3317555" y="-1"/>
                <a:ext cx="1270009" cy="1270018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98" name="Google Shape;98;p3"/>
            <p:cNvSpPr/>
            <p:nvPr/>
          </p:nvSpPr>
          <p:spPr>
            <a:xfrm>
              <a:off x="5040133" y="-1"/>
              <a:ext cx="1270009" cy="1270016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99" name="Google Shape;99;p3"/>
          <p:cNvSpPr txBox="1"/>
          <p:nvPr/>
        </p:nvSpPr>
        <p:spPr>
          <a:xfrm>
            <a:off x="1959952" y="3584413"/>
            <a:ext cx="14730300" cy="346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rtl="0" algn="just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3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Dzielenie</a:t>
            </a:r>
            <a:r>
              <a:rPr lang="en-US" sz="5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to operacja matematyczna, za pomocą której rozdzielamy liczby na równe części.</a:t>
            </a:r>
            <a:endParaRPr sz="5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i="1" lang="en-US" sz="5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Przypomnijcie sobie, jakie znacie podstawowe elementy dzielenia?</a:t>
            </a:r>
            <a:endParaRPr b="1" i="1" sz="7200" u="sng">
              <a:solidFill>
                <a:srgbClr val="5E38C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3"/>
          <p:cNvSpPr txBox="1"/>
          <p:nvPr/>
        </p:nvSpPr>
        <p:spPr>
          <a:xfrm>
            <a:off x="1959950" y="7622500"/>
            <a:ext cx="14196000" cy="25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D38CE"/>
              </a:buClr>
              <a:buSzPts val="3000"/>
              <a:buFont typeface="Rubik"/>
              <a:buNone/>
            </a:pPr>
            <a:r>
              <a:rPr b="1" lang="en-US" sz="53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Pisemne dzielenie z resztą</a:t>
            </a:r>
            <a:r>
              <a:rPr lang="en-US" sz="5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to metoda dzielenia, w której wynik nie dzieli się dokładnie. </a:t>
            </a:r>
            <a:r>
              <a:rPr b="1" lang="en-US" sz="53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Reszta</a:t>
            </a:r>
            <a:r>
              <a:rPr lang="en-US" sz="5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to to, co pozostaje.</a:t>
            </a:r>
            <a:endParaRPr sz="5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Зображення" id="101" name="Google Shape;10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37077" y="6295666"/>
            <a:ext cx="5422800" cy="5496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/>
        </p:nvSpPr>
        <p:spPr>
          <a:xfrm>
            <a:off x="2467513" y="1827450"/>
            <a:ext cx="200262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lang="en-US" sz="6000">
                <a:solidFill>
                  <a:srgbClr val="3D37F5"/>
                </a:solidFill>
                <a:latin typeface="Rubik"/>
                <a:ea typeface="Rubik"/>
                <a:cs typeface="Rubik"/>
                <a:sym typeface="Rubik"/>
              </a:rPr>
              <a:t>Algorytm dzielenia</a:t>
            </a:r>
            <a:endParaRPr>
              <a:solidFill>
                <a:srgbClr val="3D37F5"/>
              </a:solidFill>
            </a:endParaRPr>
          </a:p>
        </p:txBody>
      </p:sp>
      <p:pic>
        <p:nvPicPr>
          <p:cNvPr descr="Зображення" id="107" name="Google Shape;10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464352" y="5627950"/>
            <a:ext cx="4846150" cy="5967899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 txBox="1"/>
          <p:nvPr/>
        </p:nvSpPr>
        <p:spPr>
          <a:xfrm>
            <a:off x="1685175" y="3187225"/>
            <a:ext cx="14653800" cy="81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558800" lvl="0" marL="457200" rtl="0" algn="just">
              <a:spcBef>
                <a:spcPts val="0"/>
              </a:spcBef>
              <a:spcAft>
                <a:spcPts val="0"/>
              </a:spcAft>
              <a:buSzPts val="5200"/>
              <a:buFont typeface="Calibri"/>
              <a:buAutoNum type="arabicPeriod"/>
            </a:pP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Znajdź największą liczbę, która jest mniejsza niż dzielna i dzieli się przez dzielnik. </a:t>
            </a:r>
            <a:r>
              <a:rPr b="1" lang="en-US" sz="52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To liczba 30.</a:t>
            </a:r>
            <a:endParaRPr b="1" sz="5200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58800" lvl="0" marL="457200" rtl="0" algn="just">
              <a:spcBef>
                <a:spcPts val="0"/>
              </a:spcBef>
              <a:spcAft>
                <a:spcPts val="0"/>
              </a:spcAft>
              <a:buSzPts val="5200"/>
              <a:buFont typeface="Calibri"/>
              <a:buAutoNum type="arabicPeriod"/>
            </a:pP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30 : 5 = 6 – </a:t>
            </a:r>
            <a:r>
              <a:rPr b="1" lang="en-US" sz="52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to liczba całkowita</a:t>
            </a: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.</a:t>
            </a:r>
            <a:endParaRPr sz="5200">
              <a:latin typeface="Calibri"/>
              <a:ea typeface="Calibri"/>
              <a:cs typeface="Calibri"/>
              <a:sym typeface="Calibri"/>
            </a:endParaRPr>
          </a:p>
          <a:p>
            <a:pPr indent="-558800" lvl="0" marL="457200" rtl="0" algn="just">
              <a:spcBef>
                <a:spcPts val="0"/>
              </a:spcBef>
              <a:spcAft>
                <a:spcPts val="0"/>
              </a:spcAft>
              <a:buSzPts val="5200"/>
              <a:buFont typeface="Calibri"/>
              <a:buAutoNum type="arabicPeriod"/>
            </a:pP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32 – 30 = 2 – </a:t>
            </a:r>
            <a:r>
              <a:rPr b="1" lang="en-US" sz="52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pozostała reszta.</a:t>
            </a:r>
            <a:endParaRPr b="1" sz="5200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58800" lvl="0" marL="457200" rtl="0" algn="just">
              <a:spcBef>
                <a:spcPts val="0"/>
              </a:spcBef>
              <a:spcAft>
                <a:spcPts val="0"/>
              </a:spcAft>
              <a:buSzPts val="5200"/>
              <a:buFont typeface="Calibri"/>
              <a:buAutoNum type="arabicPeriod"/>
            </a:pP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Sprawdzenie:</a:t>
            </a:r>
            <a:br>
              <a:rPr lang="en-US" sz="5200">
                <a:latin typeface="Calibri"/>
                <a:ea typeface="Calibri"/>
                <a:cs typeface="Calibri"/>
                <a:sym typeface="Calibri"/>
              </a:rPr>
            </a:b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a) Reszta powinna być mniejsza od dzielnika (2 &lt; 5).</a:t>
            </a:r>
            <a:br>
              <a:rPr lang="en-US" sz="5200">
                <a:latin typeface="Calibri"/>
                <a:ea typeface="Calibri"/>
                <a:cs typeface="Calibri"/>
                <a:sym typeface="Calibri"/>
              </a:rPr>
            </a:b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b) Dzielna musi być równa iloczynowi dzielnika i liczby całkowitej plus reszta:</a:t>
            </a:r>
            <a:br>
              <a:rPr lang="en-US" sz="5200">
                <a:latin typeface="Calibri"/>
                <a:ea typeface="Calibri"/>
                <a:cs typeface="Calibri"/>
                <a:sym typeface="Calibri"/>
              </a:rPr>
            </a:b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32 = 5 × 6 + 2. </a:t>
            </a:r>
            <a:endParaRPr sz="52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Zatem: 32 : 5 = 6 (reszta 2).</a:t>
            </a:r>
            <a:endParaRPr sz="52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9" name="Google Shape;109;p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821863" y="2843250"/>
            <a:ext cx="3471675" cy="195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/>
          <p:nvPr/>
        </p:nvSpPr>
        <p:spPr>
          <a:xfrm>
            <a:off x="1811725" y="1827450"/>
            <a:ext cx="210486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lang="en-US" sz="6000">
                <a:solidFill>
                  <a:srgbClr val="3D37F5"/>
                </a:solidFill>
                <a:latin typeface="Rubik"/>
                <a:ea typeface="Rubik"/>
                <a:cs typeface="Rubik"/>
                <a:sym typeface="Rubik"/>
              </a:rPr>
              <a:t>Zasady pisemnego dzielenia z resztą</a:t>
            </a:r>
            <a:endParaRPr>
              <a:solidFill>
                <a:srgbClr val="3D37F5"/>
              </a:solidFill>
            </a:endParaRPr>
          </a:p>
        </p:txBody>
      </p:sp>
      <p:sp>
        <p:nvSpPr>
          <p:cNvPr id="115" name="Google Shape;115;p5"/>
          <p:cNvSpPr txBox="1"/>
          <p:nvPr/>
        </p:nvSpPr>
        <p:spPr>
          <a:xfrm>
            <a:off x="1811725" y="3702963"/>
            <a:ext cx="11376600" cy="623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-590550" lvl="0" marL="457200" rtl="0" algn="just">
              <a:spcBef>
                <a:spcPts val="800"/>
              </a:spcBef>
              <a:spcAft>
                <a:spcPts val="0"/>
              </a:spcAft>
              <a:buSzPts val="5700"/>
              <a:buFont typeface="Calibri"/>
              <a:buAutoNum type="arabicPeriod"/>
            </a:pPr>
            <a:r>
              <a:rPr lang="en-US" sz="5700">
                <a:latin typeface="Calibri"/>
                <a:ea typeface="Calibri"/>
                <a:cs typeface="Calibri"/>
                <a:sym typeface="Calibri"/>
              </a:rPr>
              <a:t>Umieść dzielną i dzielnik.</a:t>
            </a:r>
            <a:endParaRPr sz="5700">
              <a:latin typeface="Calibri"/>
              <a:ea typeface="Calibri"/>
              <a:cs typeface="Calibri"/>
              <a:sym typeface="Calibri"/>
            </a:endParaRPr>
          </a:p>
          <a:p>
            <a:pPr indent="-590550" lvl="0" marL="457200" rtl="0" algn="just">
              <a:spcBef>
                <a:spcPts val="800"/>
              </a:spcBef>
              <a:spcAft>
                <a:spcPts val="0"/>
              </a:spcAft>
              <a:buSzPts val="5700"/>
              <a:buFont typeface="Calibri"/>
              <a:buAutoNum type="arabicPeriod"/>
            </a:pPr>
            <a:r>
              <a:rPr lang="en-US" sz="5700">
                <a:latin typeface="Calibri"/>
                <a:ea typeface="Calibri"/>
                <a:cs typeface="Calibri"/>
                <a:sym typeface="Calibri"/>
              </a:rPr>
              <a:t>Rozpocznij dzielenie od najwyższego rzędu.</a:t>
            </a:r>
            <a:endParaRPr sz="5700">
              <a:latin typeface="Calibri"/>
              <a:ea typeface="Calibri"/>
              <a:cs typeface="Calibri"/>
              <a:sym typeface="Calibri"/>
            </a:endParaRPr>
          </a:p>
          <a:p>
            <a:pPr indent="-590550" lvl="0" marL="457200" rtl="0" algn="just">
              <a:spcBef>
                <a:spcPts val="800"/>
              </a:spcBef>
              <a:spcAft>
                <a:spcPts val="0"/>
              </a:spcAft>
              <a:buSzPts val="5700"/>
              <a:buFont typeface="Calibri"/>
              <a:buAutoNum type="arabicPeriod"/>
            </a:pPr>
            <a:r>
              <a:rPr lang="en-US" sz="5700">
                <a:latin typeface="Calibri"/>
                <a:ea typeface="Calibri"/>
                <a:cs typeface="Calibri"/>
                <a:sym typeface="Calibri"/>
              </a:rPr>
              <a:t>Wykonuj operacje dzielenia i odejmowania.</a:t>
            </a:r>
            <a:endParaRPr sz="5700">
              <a:latin typeface="Calibri"/>
              <a:ea typeface="Calibri"/>
              <a:cs typeface="Calibri"/>
              <a:sym typeface="Calibri"/>
            </a:endParaRPr>
          </a:p>
          <a:p>
            <a:pPr indent="-590550" lvl="0" marL="457200" rtl="0" algn="just">
              <a:spcBef>
                <a:spcPts val="800"/>
              </a:spcBef>
              <a:spcAft>
                <a:spcPts val="0"/>
              </a:spcAft>
              <a:buSzPts val="5700"/>
              <a:buFont typeface="Calibri"/>
              <a:buAutoNum type="arabicPeriod"/>
            </a:pPr>
            <a:r>
              <a:rPr lang="en-US" sz="5700">
                <a:latin typeface="Calibri"/>
                <a:ea typeface="Calibri"/>
                <a:cs typeface="Calibri"/>
                <a:sym typeface="Calibri"/>
              </a:rPr>
              <a:t>Zapisz resztę, jeśli istnieje.</a:t>
            </a:r>
            <a:endParaRPr sz="5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Rubik"/>
              <a:ea typeface="Rubik"/>
              <a:cs typeface="Rubik"/>
              <a:sym typeface="Rubik"/>
            </a:endParaRPr>
          </a:p>
        </p:txBody>
      </p:sp>
      <p:grpSp>
        <p:nvGrpSpPr>
          <p:cNvPr id="116" name="Google Shape;116;p5"/>
          <p:cNvGrpSpPr/>
          <p:nvPr/>
        </p:nvGrpSpPr>
        <p:grpSpPr>
          <a:xfrm>
            <a:off x="14516052" y="-2769602"/>
            <a:ext cx="6310145" cy="1270024"/>
            <a:chOff x="-2" y="-4"/>
            <a:chExt cx="6310144" cy="1270023"/>
          </a:xfrm>
        </p:grpSpPr>
        <p:grpSp>
          <p:nvGrpSpPr>
            <p:cNvPr id="117" name="Google Shape;117;p5"/>
            <p:cNvGrpSpPr/>
            <p:nvPr/>
          </p:nvGrpSpPr>
          <p:grpSpPr>
            <a:xfrm>
              <a:off x="-2" y="-4"/>
              <a:ext cx="4587565" cy="1270023"/>
              <a:chOff x="-1" y="-2"/>
              <a:chExt cx="4587564" cy="1270022"/>
            </a:xfrm>
          </p:grpSpPr>
          <p:sp>
            <p:nvSpPr>
              <p:cNvPr id="118" name="Google Shape;118;p5"/>
              <p:cNvSpPr/>
              <p:nvPr/>
            </p:nvSpPr>
            <p:spPr>
              <a:xfrm>
                <a:off x="-1" y="-2"/>
                <a:ext cx="1270003" cy="1270022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19" name="Google Shape;119;p5"/>
              <p:cNvSpPr/>
              <p:nvPr/>
            </p:nvSpPr>
            <p:spPr>
              <a:xfrm>
                <a:off x="1658774" y="-2"/>
                <a:ext cx="1270009" cy="1270022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20" name="Google Shape;120;p5"/>
              <p:cNvSpPr/>
              <p:nvPr/>
            </p:nvSpPr>
            <p:spPr>
              <a:xfrm>
                <a:off x="3317554" y="-2"/>
                <a:ext cx="1270009" cy="1270022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21" name="Google Shape;121;p5"/>
            <p:cNvSpPr/>
            <p:nvPr/>
          </p:nvSpPr>
          <p:spPr>
            <a:xfrm>
              <a:off x="5040133" y="1"/>
              <a:ext cx="1270009" cy="127001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22" name="Google Shape;122;p5"/>
          <p:cNvSpPr txBox="1"/>
          <p:nvPr/>
        </p:nvSpPr>
        <p:spPr>
          <a:xfrm>
            <a:off x="14744879" y="9273325"/>
            <a:ext cx="7089300" cy="20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700">
                <a:solidFill>
                  <a:srgbClr val="B2944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Odpowiedź:</a:t>
            </a:r>
            <a:endParaRPr b="1" sz="4700">
              <a:solidFill>
                <a:srgbClr val="B2944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20 (reszta 5).</a:t>
            </a:r>
            <a:endParaRPr sz="4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3000"/>
              <a:buFont typeface="Helvetica Neue"/>
              <a:buNone/>
            </a:pPr>
            <a:r>
              <a:t/>
            </a:r>
            <a:endParaRPr sz="3000">
              <a:solidFill>
                <a:srgbClr val="B2944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23" name="Google Shape;123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32175" y="3575664"/>
            <a:ext cx="5119850" cy="4965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6"/>
          <p:cNvGrpSpPr/>
          <p:nvPr/>
        </p:nvGrpSpPr>
        <p:grpSpPr>
          <a:xfrm>
            <a:off x="14994369" y="-1974042"/>
            <a:ext cx="4587564" cy="1270014"/>
            <a:chOff x="-1" y="-2"/>
            <a:chExt cx="4587563" cy="1270013"/>
          </a:xfrm>
        </p:grpSpPr>
        <p:sp>
          <p:nvSpPr>
            <p:cNvPr id="129" name="Google Shape;129;p6"/>
            <p:cNvSpPr/>
            <p:nvPr/>
          </p:nvSpPr>
          <p:spPr>
            <a:xfrm>
              <a:off x="-1" y="-2"/>
              <a:ext cx="1270005" cy="1270013"/>
            </a:xfrm>
            <a:prstGeom prst="ellipse">
              <a:avLst/>
            </a:prstGeom>
            <a:solidFill>
              <a:srgbClr val="6536D6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Helvetica Neue"/>
                <a:buNone/>
              </a:pPr>
              <a:r>
                <a:t/>
              </a:r>
              <a:endPara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30" name="Google Shape;130;p6"/>
            <p:cNvSpPr/>
            <p:nvPr/>
          </p:nvSpPr>
          <p:spPr>
            <a:xfrm>
              <a:off x="1658774" y="-2"/>
              <a:ext cx="1270009" cy="1270013"/>
            </a:xfrm>
            <a:prstGeom prst="ellipse">
              <a:avLst/>
            </a:prstGeom>
            <a:solidFill>
              <a:srgbClr val="FFCA6A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Helvetica Neue"/>
                <a:buNone/>
              </a:pPr>
              <a:r>
                <a:t/>
              </a:r>
              <a:endPara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31" name="Google Shape;131;p6"/>
            <p:cNvSpPr/>
            <p:nvPr/>
          </p:nvSpPr>
          <p:spPr>
            <a:xfrm>
              <a:off x="3317553" y="-2"/>
              <a:ext cx="1270009" cy="1270013"/>
            </a:xfrm>
            <a:prstGeom prst="ellipse">
              <a:avLst/>
            </a:prstGeom>
            <a:solidFill>
              <a:srgbClr val="0070F0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Helvetica Neue"/>
                <a:buNone/>
              </a:pPr>
              <a:r>
                <a:t/>
              </a:r>
              <a:endPara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32" name="Google Shape;132;p6"/>
          <p:cNvSpPr txBox="1"/>
          <p:nvPr/>
        </p:nvSpPr>
        <p:spPr>
          <a:xfrm>
            <a:off x="1713747" y="1892663"/>
            <a:ext cx="209565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lang="en-US" sz="6000">
                <a:solidFill>
                  <a:srgbClr val="3D37F5"/>
                </a:solidFill>
                <a:latin typeface="Rubik"/>
                <a:ea typeface="Rubik"/>
                <a:cs typeface="Rubik"/>
                <a:sym typeface="Rubik"/>
              </a:rPr>
              <a:t>Przykład pisemnego dzielenia z resztą</a:t>
            </a:r>
            <a:endParaRPr>
              <a:solidFill>
                <a:srgbClr val="3D37F5"/>
              </a:solidFill>
            </a:endParaRPr>
          </a:p>
        </p:txBody>
      </p:sp>
      <p:sp>
        <p:nvSpPr>
          <p:cNvPr id="133" name="Google Shape;133;p6"/>
          <p:cNvSpPr/>
          <p:nvPr/>
        </p:nvSpPr>
        <p:spPr>
          <a:xfrm>
            <a:off x="5005338" y="3702191"/>
            <a:ext cx="5423400" cy="1574700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6"/>
          <p:cNvSpPr txBox="1"/>
          <p:nvPr/>
        </p:nvSpPr>
        <p:spPr>
          <a:xfrm>
            <a:off x="4568843" y="3984188"/>
            <a:ext cx="6296400" cy="101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5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125 : 4 = ?</a:t>
            </a:r>
            <a:endParaRPr sz="4100"/>
          </a:p>
        </p:txBody>
      </p:sp>
      <p:sp>
        <p:nvSpPr>
          <p:cNvPr id="135" name="Google Shape;135;p6"/>
          <p:cNvSpPr txBox="1"/>
          <p:nvPr/>
        </p:nvSpPr>
        <p:spPr>
          <a:xfrm>
            <a:off x="1713751" y="5842025"/>
            <a:ext cx="12490200" cy="274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-558800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200"/>
              <a:buFont typeface="Calibri"/>
              <a:buAutoNum type="arabicPeriod"/>
            </a:pP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Rozpocznij dzielenie od najwyższego rzędu: 125 : 4 = 124 : 4 + reszta 1 (reszta 1).</a:t>
            </a:r>
            <a:endParaRPr sz="5200">
              <a:latin typeface="Calibri"/>
              <a:ea typeface="Calibri"/>
              <a:cs typeface="Calibri"/>
              <a:sym typeface="Calibri"/>
            </a:endParaRPr>
          </a:p>
          <a:p>
            <a:pPr indent="-558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Font typeface="Calibri"/>
              <a:buAutoNum type="arabicPeriod"/>
            </a:pPr>
            <a:r>
              <a:rPr b="1" lang="en-US" sz="5200">
                <a:latin typeface="Calibri"/>
                <a:ea typeface="Calibri"/>
                <a:cs typeface="Calibri"/>
                <a:sym typeface="Calibri"/>
              </a:rPr>
              <a:t>Zapisz wynik:</a:t>
            </a: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 31 z resztą 1.</a:t>
            </a:r>
            <a:endParaRPr sz="52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6" name="Google Shape;136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33975" y="4222450"/>
            <a:ext cx="5008125" cy="643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"/>
          <p:cNvSpPr txBox="1"/>
          <p:nvPr/>
        </p:nvSpPr>
        <p:spPr>
          <a:xfrm>
            <a:off x="2442112" y="1827450"/>
            <a:ext cx="208209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lang="en-US" sz="6000">
                <a:solidFill>
                  <a:srgbClr val="3D37F5"/>
                </a:solidFill>
                <a:latin typeface="Rubik"/>
                <a:ea typeface="Rubik"/>
                <a:cs typeface="Rubik"/>
                <a:sym typeface="Rubik"/>
              </a:rPr>
              <a:t>Przykłady zadań</a:t>
            </a:r>
            <a:endParaRPr>
              <a:solidFill>
                <a:srgbClr val="3D37F5"/>
              </a:solidFill>
            </a:endParaRPr>
          </a:p>
        </p:txBody>
      </p:sp>
      <p:sp>
        <p:nvSpPr>
          <p:cNvPr id="142" name="Google Shape;142;p7"/>
          <p:cNvSpPr txBox="1"/>
          <p:nvPr/>
        </p:nvSpPr>
        <p:spPr>
          <a:xfrm>
            <a:off x="2442100" y="3604750"/>
            <a:ext cx="15811200" cy="23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Zadanie:</a:t>
            </a:r>
            <a:endParaRPr b="1" sz="4800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3000"/>
              <a:buFont typeface="Rubik"/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 orzechy włożono do 8 koszyków. Ile orzechów zostało w ostatnim koszyku?</a:t>
            </a:r>
            <a:endParaRPr sz="6700">
              <a:solidFill>
                <a:srgbClr val="B294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3" name="Google Shape;143;p7"/>
          <p:cNvGrpSpPr/>
          <p:nvPr/>
        </p:nvGrpSpPr>
        <p:grpSpPr>
          <a:xfrm>
            <a:off x="12483080" y="-2262202"/>
            <a:ext cx="6310146" cy="1270021"/>
            <a:chOff x="-3" y="-3"/>
            <a:chExt cx="6310145" cy="1270019"/>
          </a:xfrm>
        </p:grpSpPr>
        <p:grpSp>
          <p:nvGrpSpPr>
            <p:cNvPr id="144" name="Google Shape;144;p7"/>
            <p:cNvGrpSpPr/>
            <p:nvPr/>
          </p:nvGrpSpPr>
          <p:grpSpPr>
            <a:xfrm>
              <a:off x="-3" y="-3"/>
              <a:ext cx="4587566" cy="1270019"/>
              <a:chOff x="-1" y="-1"/>
              <a:chExt cx="4587565" cy="1270018"/>
            </a:xfrm>
          </p:grpSpPr>
          <p:sp>
            <p:nvSpPr>
              <p:cNvPr id="145" name="Google Shape;145;p7"/>
              <p:cNvSpPr/>
              <p:nvPr/>
            </p:nvSpPr>
            <p:spPr>
              <a:xfrm>
                <a:off x="-1" y="-1"/>
                <a:ext cx="1270007" cy="1270018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46" name="Google Shape;146;p7"/>
              <p:cNvSpPr/>
              <p:nvPr/>
            </p:nvSpPr>
            <p:spPr>
              <a:xfrm>
                <a:off x="1658776" y="-1"/>
                <a:ext cx="1270009" cy="1270018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47" name="Google Shape;147;p7"/>
              <p:cNvSpPr/>
              <p:nvPr/>
            </p:nvSpPr>
            <p:spPr>
              <a:xfrm>
                <a:off x="3317555" y="-1"/>
                <a:ext cx="1270009" cy="1270018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48" name="Google Shape;148;p7"/>
            <p:cNvSpPr/>
            <p:nvPr/>
          </p:nvSpPr>
          <p:spPr>
            <a:xfrm>
              <a:off x="5040133" y="-1"/>
              <a:ext cx="1270009" cy="1270016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49" name="Google Shape;149;p7"/>
          <p:cNvSpPr txBox="1"/>
          <p:nvPr/>
        </p:nvSpPr>
        <p:spPr>
          <a:xfrm>
            <a:off x="2187701" y="9208725"/>
            <a:ext cx="16320000" cy="213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4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Rozwiązanie:</a:t>
            </a:r>
            <a:endParaRPr b="1" sz="4400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3000"/>
              <a:buFont typeface="Rubik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 pierwszych koszykach umieszczono po 4 orzechy, reszta 1. W ostatnim koszyku trzeba było dodać jeden orzech, czyli 5 orzechów.</a:t>
            </a:r>
            <a:endParaRPr b="1" sz="6300">
              <a:solidFill>
                <a:srgbClr val="B294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6.png" id="150" name="Google Shape;15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207925" y="5448200"/>
            <a:ext cx="5652100" cy="565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42100" y="6126390"/>
            <a:ext cx="3604303" cy="270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oogle Shape;156;p8"/>
          <p:cNvGrpSpPr/>
          <p:nvPr/>
        </p:nvGrpSpPr>
        <p:grpSpPr>
          <a:xfrm>
            <a:off x="15482434" y="-2666486"/>
            <a:ext cx="4587564" cy="1270014"/>
            <a:chOff x="-1" y="-1"/>
            <a:chExt cx="4587563" cy="1270012"/>
          </a:xfrm>
        </p:grpSpPr>
        <p:sp>
          <p:nvSpPr>
            <p:cNvPr id="157" name="Google Shape;157;p8"/>
            <p:cNvSpPr/>
            <p:nvPr/>
          </p:nvSpPr>
          <p:spPr>
            <a:xfrm>
              <a:off x="-1" y="-1"/>
              <a:ext cx="1270005" cy="1270012"/>
            </a:xfrm>
            <a:prstGeom prst="ellipse">
              <a:avLst/>
            </a:prstGeom>
            <a:solidFill>
              <a:srgbClr val="6536D6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Helvetica Neue"/>
                <a:buNone/>
              </a:pPr>
              <a:r>
                <a:t/>
              </a:r>
              <a:endPara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58" name="Google Shape;158;p8"/>
            <p:cNvSpPr/>
            <p:nvPr/>
          </p:nvSpPr>
          <p:spPr>
            <a:xfrm>
              <a:off x="1658774" y="-1"/>
              <a:ext cx="1270009" cy="1270012"/>
            </a:xfrm>
            <a:prstGeom prst="ellipse">
              <a:avLst/>
            </a:prstGeom>
            <a:solidFill>
              <a:srgbClr val="FFCA6A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Helvetica Neue"/>
                <a:buNone/>
              </a:pPr>
              <a:r>
                <a:t/>
              </a:r>
              <a:endPara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59" name="Google Shape;159;p8"/>
            <p:cNvSpPr/>
            <p:nvPr/>
          </p:nvSpPr>
          <p:spPr>
            <a:xfrm>
              <a:off x="3317553" y="-1"/>
              <a:ext cx="1270009" cy="1270012"/>
            </a:xfrm>
            <a:prstGeom prst="ellipse">
              <a:avLst/>
            </a:prstGeom>
            <a:solidFill>
              <a:srgbClr val="0070F0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Helvetica Neue"/>
                <a:buNone/>
              </a:pPr>
              <a:r>
                <a:t/>
              </a:r>
              <a:endPara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60" name="Google Shape;160;p8"/>
          <p:cNvSpPr txBox="1"/>
          <p:nvPr/>
        </p:nvSpPr>
        <p:spPr>
          <a:xfrm>
            <a:off x="1502025" y="1827450"/>
            <a:ext cx="213213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lang="en-US" sz="6000">
                <a:solidFill>
                  <a:srgbClr val="3D37F5"/>
                </a:solidFill>
                <a:latin typeface="Rubik"/>
                <a:ea typeface="Rubik"/>
                <a:cs typeface="Rubik"/>
                <a:sym typeface="Rubik"/>
              </a:rPr>
              <a:t>Przykłady zadań w tabelach</a:t>
            </a:r>
            <a:endParaRPr>
              <a:solidFill>
                <a:srgbClr val="3D37F5"/>
              </a:solidFill>
            </a:endParaRPr>
          </a:p>
        </p:txBody>
      </p:sp>
      <p:graphicFrame>
        <p:nvGraphicFramePr>
          <p:cNvPr id="161" name="Google Shape;161;p8"/>
          <p:cNvGraphicFramePr/>
          <p:nvPr/>
        </p:nvGraphicFramePr>
        <p:xfrm>
          <a:off x="3774279" y="39936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{77DFE3AB-21C6-417D-913C-74FADC2EF27C}</a:tableStyleId>
              </a:tblPr>
              <a:tblGrid>
                <a:gridCol w="4082300"/>
                <a:gridCol w="4082300"/>
                <a:gridCol w="4082300"/>
                <a:gridCol w="4588525"/>
              </a:tblGrid>
              <a:tr h="1582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E38CE"/>
                        </a:buClr>
                        <a:buSzPts val="4000"/>
                        <a:buFont typeface="Rubik"/>
                        <a:buNone/>
                      </a:pPr>
                      <a:r>
                        <a:rPr lang="en-US" sz="4000">
                          <a:solidFill>
                            <a:srgbClr val="5E38CE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Nazwa produktu</a:t>
                      </a:r>
                      <a:endParaRPr sz="4000">
                        <a:solidFill>
                          <a:srgbClr val="5E38CE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>
                    <a:gradFill>
                      <a:gsLst>
                        <a:gs pos="0">
                          <a:srgbClr val="FEC3BF"/>
                        </a:gs>
                        <a:gs pos="35000">
                          <a:srgbClr val="FFD6D3"/>
                        </a:gs>
                        <a:gs pos="100000">
                          <a:srgbClr val="FFEEED"/>
                        </a:gs>
                      </a:gsLst>
                      <a:lin ang="16200038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E38CE"/>
                        </a:buClr>
                        <a:buSzPts val="4000"/>
                        <a:buFont typeface="Helvetica Neue"/>
                        <a:buNone/>
                      </a:pPr>
                      <a:r>
                        <a:rPr lang="en-US" sz="4000">
                          <a:solidFill>
                            <a:srgbClr val="5E38CE"/>
                          </a:solidFill>
                        </a:rPr>
                        <a:t>Cena</a:t>
                      </a:r>
                      <a:endParaRPr/>
                    </a:p>
                  </a:txBody>
                  <a:tcPr marT="0" marB="0" marR="0" marL="0">
                    <a:gradFill>
                      <a:gsLst>
                        <a:gs pos="0">
                          <a:srgbClr val="FEC3BF"/>
                        </a:gs>
                        <a:gs pos="35000">
                          <a:srgbClr val="FFD6D3"/>
                        </a:gs>
                        <a:gs pos="100000">
                          <a:srgbClr val="FFEEED"/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E38CE"/>
                        </a:buClr>
                        <a:buSzPts val="4000"/>
                        <a:buFont typeface="Helvetica Neue"/>
                        <a:buNone/>
                      </a:pPr>
                      <a:r>
                        <a:rPr lang="en-US" sz="4000">
                          <a:solidFill>
                            <a:srgbClr val="5E38CE"/>
                          </a:solidFill>
                        </a:rPr>
                        <a:t>Ilość</a:t>
                      </a:r>
                      <a:endParaRPr sz="4000">
                        <a:solidFill>
                          <a:srgbClr val="5E38CE"/>
                        </a:solidFill>
                      </a:endParaRPr>
                    </a:p>
                  </a:txBody>
                  <a:tcPr marT="0" marB="0" marR="0" marL="0">
                    <a:gradFill>
                      <a:gsLst>
                        <a:gs pos="0">
                          <a:srgbClr val="FEC3BF"/>
                        </a:gs>
                        <a:gs pos="35000">
                          <a:srgbClr val="FFD6D3"/>
                        </a:gs>
                        <a:gs pos="100000">
                          <a:srgbClr val="FFEEED"/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E38CE"/>
                        </a:buClr>
                        <a:buSzPts val="4000"/>
                        <a:buFont typeface="Helvetica Neue"/>
                        <a:buNone/>
                      </a:pPr>
                      <a:r>
                        <a:rPr lang="en-US" sz="4000">
                          <a:solidFill>
                            <a:srgbClr val="5E38CE"/>
                          </a:solidFill>
                        </a:rPr>
                        <a:t>Koszt</a:t>
                      </a:r>
                      <a:endParaRPr sz="4000">
                        <a:solidFill>
                          <a:srgbClr val="5E38CE"/>
                        </a:solidFill>
                      </a:endParaRPr>
                    </a:p>
                  </a:txBody>
                  <a:tcPr marT="0" marB="0" marR="0" marL="0">
                    <a:gradFill>
                      <a:gsLst>
                        <a:gs pos="0">
                          <a:srgbClr val="FEC3BF"/>
                        </a:gs>
                        <a:gs pos="35000">
                          <a:srgbClr val="FFD6D3"/>
                        </a:gs>
                        <a:gs pos="100000">
                          <a:srgbClr val="FFEEED"/>
                        </a:gs>
                      </a:gsLst>
                      <a:lin ang="16200000" scaled="0"/>
                    </a:gradFill>
                  </a:tcPr>
                </a:tc>
              </a:tr>
              <a:tr h="1582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Helvetica Neue"/>
                        <a:buNone/>
                      </a:pPr>
                      <a:r>
                        <a:t/>
                      </a:r>
                      <a:endParaRPr sz="300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Helvetica Neue"/>
                        <a:buNone/>
                      </a:pPr>
                      <a:r>
                        <a:rPr lang="en-US" sz="4000"/>
                        <a:t>Notes</a:t>
                      </a:r>
                      <a:endParaRPr sz="4000"/>
                    </a:p>
                  </a:txBody>
                  <a:tcPr marT="0" marB="0" marR="0" marL="0">
                    <a:gradFill>
                      <a:gsLst>
                        <a:gs pos="0">
                          <a:srgbClr val="B5FEA8"/>
                        </a:gs>
                        <a:gs pos="35000">
                          <a:srgbClr val="CBFFC3"/>
                        </a:gs>
                        <a:gs pos="100000">
                          <a:srgbClr val="E9FEE6"/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Helvetica Neue"/>
                        <a:buNone/>
                      </a:pPr>
                      <a:r>
                        <a:rPr lang="en-US" sz="4000" u="none" cap="none" strike="noStrike"/>
                        <a:t>71</a:t>
                      </a:r>
                      <a:endParaRPr sz="2400"/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Helvetica Neue"/>
                        <a:buNone/>
                      </a:pPr>
                      <a:r>
                        <a:rPr lang="en-US" sz="4000" u="none" cap="none" strike="noStrike"/>
                        <a:t>3</a:t>
                      </a:r>
                      <a:endParaRPr sz="2400"/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Helvetica Neue"/>
                        <a:buNone/>
                      </a:pPr>
                      <a:r>
                        <a:rPr lang="en-US" sz="4000" u="none" cap="none" strike="noStrike"/>
                        <a:t>?</a:t>
                      </a:r>
                      <a:endParaRPr sz="2400"/>
                    </a:p>
                  </a:txBody>
                  <a:tcPr marT="0" marB="0" marR="0" marL="0"/>
                </a:tc>
              </a:tr>
              <a:tr h="1582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Helvetica Neue"/>
                        <a:buNone/>
                      </a:pPr>
                      <a:r>
                        <a:t/>
                      </a:r>
                      <a:endParaRPr sz="300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Helvetica Neue"/>
                        <a:buNone/>
                      </a:pPr>
                      <a:r>
                        <a:rPr lang="en-US" sz="4000"/>
                        <a:t>Breloczek</a:t>
                      </a:r>
                      <a:endParaRPr sz="4000"/>
                    </a:p>
                  </a:txBody>
                  <a:tcPr marT="0" marB="0" marR="0" marL="0">
                    <a:gradFill>
                      <a:gsLst>
                        <a:gs pos="0">
                          <a:srgbClr val="FEECBB"/>
                        </a:gs>
                        <a:gs pos="35000">
                          <a:srgbClr val="FFF2D0"/>
                        </a:gs>
                        <a:gs pos="100000">
                          <a:srgbClr val="FEF9EC"/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Helvetica Neue"/>
                        <a:buNone/>
                      </a:pPr>
                      <a:r>
                        <a:rPr lang="en-US" sz="4000" u="none" cap="none" strike="noStrike"/>
                        <a:t>6</a:t>
                      </a:r>
                      <a:endParaRPr sz="2400"/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Helvetica Neue"/>
                        <a:buNone/>
                      </a:pPr>
                      <a:r>
                        <a:rPr lang="en-US" sz="4000" u="none" cap="none" strike="noStrike"/>
                        <a:t>?</a:t>
                      </a:r>
                      <a:endParaRPr sz="2400"/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Helvetica Neue"/>
                        <a:buNone/>
                      </a:pPr>
                      <a:r>
                        <a:rPr lang="en-US" sz="4000" u="none" cap="none" strike="noStrike"/>
                        <a:t>?, на 3грн більша</a:t>
                      </a:r>
                      <a:endParaRPr sz="2400"/>
                    </a:p>
                  </a:txBody>
                  <a:tcPr marT="0" marB="0" marR="0" marL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oogle Shape;166;p9"/>
          <p:cNvGrpSpPr/>
          <p:nvPr/>
        </p:nvGrpSpPr>
        <p:grpSpPr>
          <a:xfrm>
            <a:off x="15482434" y="-2666486"/>
            <a:ext cx="4587564" cy="1270014"/>
            <a:chOff x="-1" y="-1"/>
            <a:chExt cx="4587563" cy="1270012"/>
          </a:xfrm>
        </p:grpSpPr>
        <p:sp>
          <p:nvSpPr>
            <p:cNvPr id="167" name="Google Shape;167;p9"/>
            <p:cNvSpPr/>
            <p:nvPr/>
          </p:nvSpPr>
          <p:spPr>
            <a:xfrm>
              <a:off x="-1" y="-1"/>
              <a:ext cx="1270005" cy="1270012"/>
            </a:xfrm>
            <a:prstGeom prst="ellipse">
              <a:avLst/>
            </a:prstGeom>
            <a:solidFill>
              <a:srgbClr val="6536D6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Helvetica Neue"/>
                <a:buNone/>
              </a:pPr>
              <a:r>
                <a:t/>
              </a:r>
              <a:endPara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1658774" y="-1"/>
              <a:ext cx="1270009" cy="1270012"/>
            </a:xfrm>
            <a:prstGeom prst="ellipse">
              <a:avLst/>
            </a:prstGeom>
            <a:solidFill>
              <a:srgbClr val="FFCA6A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Helvetica Neue"/>
                <a:buNone/>
              </a:pPr>
              <a:r>
                <a:t/>
              </a:r>
              <a:endPara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9" name="Google Shape;169;p9"/>
            <p:cNvSpPr/>
            <p:nvPr/>
          </p:nvSpPr>
          <p:spPr>
            <a:xfrm>
              <a:off x="3317553" y="-1"/>
              <a:ext cx="1270009" cy="1270012"/>
            </a:xfrm>
            <a:prstGeom prst="ellipse">
              <a:avLst/>
            </a:prstGeom>
            <a:solidFill>
              <a:srgbClr val="0070F0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Helvetica Neue"/>
                <a:buNone/>
              </a:pPr>
              <a:r>
                <a:t/>
              </a:r>
              <a:endPara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70" name="Google Shape;170;p9"/>
          <p:cNvSpPr txBox="1"/>
          <p:nvPr/>
        </p:nvSpPr>
        <p:spPr>
          <a:xfrm>
            <a:off x="1795100" y="1827450"/>
            <a:ext cx="210651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lang="en-US" sz="6000">
                <a:solidFill>
                  <a:srgbClr val="3D37F5"/>
                </a:solidFill>
                <a:latin typeface="Rubik"/>
                <a:ea typeface="Rubik"/>
                <a:cs typeface="Rubik"/>
                <a:sym typeface="Rubik"/>
              </a:rPr>
              <a:t>Samokontrola</a:t>
            </a:r>
            <a:endParaRPr>
              <a:solidFill>
                <a:srgbClr val="3D37F5"/>
              </a:solidFill>
            </a:endParaRPr>
          </a:p>
        </p:txBody>
      </p:sp>
      <p:sp>
        <p:nvSpPr>
          <p:cNvPr id="171" name="Google Shape;171;p9"/>
          <p:cNvSpPr txBox="1"/>
          <p:nvPr/>
        </p:nvSpPr>
        <p:spPr>
          <a:xfrm>
            <a:off x="1795100" y="3526950"/>
            <a:ext cx="21065100" cy="245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5100">
                <a:latin typeface="Calibri"/>
                <a:ea typeface="Calibri"/>
                <a:cs typeface="Calibri"/>
                <a:sym typeface="Calibri"/>
              </a:rPr>
              <a:t>Marysia kupiła na prezenty 3 notesy po 71 zł i breloczki po 7 zł.</a:t>
            </a:r>
            <a:endParaRPr sz="5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Helvetica Neue"/>
              <a:buNone/>
            </a:pPr>
            <a:r>
              <a:rPr lang="en-US" sz="5100">
                <a:latin typeface="Calibri"/>
                <a:ea typeface="Calibri"/>
                <a:cs typeface="Calibri"/>
                <a:sym typeface="Calibri"/>
              </a:rPr>
              <a:t>Za breloczki zapłaciła o 4 zł więcej niż za notesy. Ile breloczków kupiła Marysia i ile kosztowały prezenty?</a:t>
            </a:r>
            <a:endParaRPr sz="5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9"/>
          <p:cNvSpPr/>
          <p:nvPr/>
        </p:nvSpPr>
        <p:spPr>
          <a:xfrm>
            <a:off x="1326175" y="7244853"/>
            <a:ext cx="4967400" cy="952800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9"/>
          <p:cNvSpPr txBox="1"/>
          <p:nvPr/>
        </p:nvSpPr>
        <p:spPr>
          <a:xfrm>
            <a:off x="1249975" y="7282829"/>
            <a:ext cx="4967400" cy="78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1) 71 х 3 = 213</a:t>
            </a:r>
            <a:endParaRPr sz="2600"/>
          </a:p>
        </p:txBody>
      </p:sp>
      <p:sp>
        <p:nvSpPr>
          <p:cNvPr id="174" name="Google Shape;174;p9"/>
          <p:cNvSpPr txBox="1"/>
          <p:nvPr/>
        </p:nvSpPr>
        <p:spPr>
          <a:xfrm>
            <a:off x="1509351" y="9208725"/>
            <a:ext cx="20387100" cy="218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5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Odpowiedź:</a:t>
            </a:r>
            <a:endParaRPr b="1" sz="4500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3000"/>
              <a:buFont typeface="Rubik"/>
              <a:buNone/>
            </a:pPr>
            <a:r>
              <a:rPr lang="en-US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Marysia kupiła 36 breloczków. Koszt notesów to 213 zł, koszt breloczków – 216 zł. Łączny koszt prezentów wyniósł 429 zł.</a:t>
            </a:r>
            <a:endParaRPr b="1" sz="6400">
              <a:solidFill>
                <a:srgbClr val="B294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9"/>
          <p:cNvSpPr/>
          <p:nvPr/>
        </p:nvSpPr>
        <p:spPr>
          <a:xfrm>
            <a:off x="12650075" y="7244853"/>
            <a:ext cx="4967400" cy="952800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9"/>
          <p:cNvSpPr/>
          <p:nvPr/>
        </p:nvSpPr>
        <p:spPr>
          <a:xfrm>
            <a:off x="6950025" y="7244853"/>
            <a:ext cx="4967400" cy="952800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9"/>
          <p:cNvSpPr/>
          <p:nvPr/>
        </p:nvSpPr>
        <p:spPr>
          <a:xfrm>
            <a:off x="18339650" y="7244853"/>
            <a:ext cx="4967400" cy="952800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9"/>
          <p:cNvSpPr txBox="1"/>
          <p:nvPr/>
        </p:nvSpPr>
        <p:spPr>
          <a:xfrm>
            <a:off x="6426085" y="7282825"/>
            <a:ext cx="6015300" cy="78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2) 213 + 3 = 216</a:t>
            </a:r>
            <a:endParaRPr sz="4400"/>
          </a:p>
        </p:txBody>
      </p:sp>
      <p:sp>
        <p:nvSpPr>
          <p:cNvPr id="179" name="Google Shape;179;p9"/>
          <p:cNvSpPr txBox="1"/>
          <p:nvPr/>
        </p:nvSpPr>
        <p:spPr>
          <a:xfrm>
            <a:off x="11704337" y="7331250"/>
            <a:ext cx="6706500" cy="78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3) 216 : 6 = 36</a:t>
            </a:r>
            <a:endParaRPr sz="4400"/>
          </a:p>
        </p:txBody>
      </p:sp>
      <p:sp>
        <p:nvSpPr>
          <p:cNvPr id="180" name="Google Shape;180;p9"/>
          <p:cNvSpPr txBox="1"/>
          <p:nvPr/>
        </p:nvSpPr>
        <p:spPr>
          <a:xfrm>
            <a:off x="17826171" y="7331250"/>
            <a:ext cx="6015300" cy="76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43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4) 213 + 216 = 429</a:t>
            </a:r>
            <a:endParaRPr sz="2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