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</p:sldIdLst>
  <p:sldSz cy="5143500" cx="9144000"/>
  <p:notesSz cx="6858000" cy="9144000"/>
  <p:embeddedFontLst>
    <p:embeddedFont>
      <p:font typeface="Roboto"/>
      <p:regular r:id="rId17"/>
      <p:bold r:id="rId18"/>
      <p:italic r:id="rId19"/>
      <p:boldItalic r:id="rId20"/>
    </p:embeddedFont>
    <p:embeddedFont>
      <p:font typeface="Rubik"/>
      <p:regular r:id="rId21"/>
      <p:bold r:id="rId22"/>
      <p:italic r:id="rId23"/>
      <p:boldItalic r:id="rId24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Roboto-boldItalic.fntdata"/><Relationship Id="rId11" Type="http://schemas.openxmlformats.org/officeDocument/2006/relationships/slide" Target="slides/slide6.xml"/><Relationship Id="rId22" Type="http://schemas.openxmlformats.org/officeDocument/2006/relationships/font" Target="fonts/Rubik-bold.fntdata"/><Relationship Id="rId10" Type="http://schemas.openxmlformats.org/officeDocument/2006/relationships/slide" Target="slides/slide5.xml"/><Relationship Id="rId21" Type="http://schemas.openxmlformats.org/officeDocument/2006/relationships/font" Target="fonts/Rubik-regular.fntdata"/><Relationship Id="rId13" Type="http://schemas.openxmlformats.org/officeDocument/2006/relationships/slide" Target="slides/slide8.xml"/><Relationship Id="rId24" Type="http://schemas.openxmlformats.org/officeDocument/2006/relationships/font" Target="fonts/Rubik-boldItalic.fntdata"/><Relationship Id="rId12" Type="http://schemas.openxmlformats.org/officeDocument/2006/relationships/slide" Target="slides/slide7.xml"/><Relationship Id="rId23" Type="http://schemas.openxmlformats.org/officeDocument/2006/relationships/font" Target="fonts/Rubik-italic.fntdata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font" Target="fonts/Roboto-regular.fntdata"/><Relationship Id="rId16" Type="http://schemas.openxmlformats.org/officeDocument/2006/relationships/slide" Target="slides/slide11.xml"/><Relationship Id="rId5" Type="http://schemas.openxmlformats.org/officeDocument/2006/relationships/notesMaster" Target="notesMasters/notesMaster1.xml"/><Relationship Id="rId19" Type="http://schemas.openxmlformats.org/officeDocument/2006/relationships/font" Target="fonts/Roboto-italic.fntdata"/><Relationship Id="rId6" Type="http://schemas.openxmlformats.org/officeDocument/2006/relationships/slide" Target="slides/slide1.xml"/><Relationship Id="rId18" Type="http://schemas.openxmlformats.org/officeDocument/2006/relationships/font" Target="fonts/Roboto-bold.fntdata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4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g313b7934f8a_0_6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6" name="Google Shape;116;g313b7934f8a_0_6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g313b7934f8a_0_8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3" name="Google Shape;123;g313b7934f8a_0_8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313b7934f8a_0_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313b7934f8a_0_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g313b7934f8a_0_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6" name="Google Shape;66;g313b7934f8a_0_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g313b7934f8a_0_1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3" name="Google Shape;73;g313b7934f8a_0_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g313b7934f8a_0_2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0" name="Google Shape;80;g313b7934f8a_0_2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g313b7934f8a_0_7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7" name="Google Shape;87;g313b7934f8a_0_7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g313b7934f8a_0_7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4" name="Google Shape;94;g313b7934f8a_0_7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g313b7934f8a_0_3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1" name="Google Shape;101;g313b7934f8a_0_3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g313b7934f8a_0_4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8" name="Google Shape;108;g313b7934f8a_0_4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0.xml"/><Relationship Id="rId10" Type="http://schemas.openxmlformats.org/officeDocument/2006/relationships/slideLayout" Target="../slideLayouts/slideLayout9.xml"/><Relationship Id="rId13" Type="http://schemas.openxmlformats.org/officeDocument/2006/relationships/theme" Target="../theme/theme1.xml"/><Relationship Id="rId12" Type="http://schemas.openxmlformats.org/officeDocument/2006/relationships/slideLayout" Target="../slideLayouts/slideLayout11.xml"/><Relationship Id="rId1" Type="http://schemas.openxmlformats.org/officeDocument/2006/relationships/image" Target="../media/image11.png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9" Type="http://schemas.openxmlformats.org/officeDocument/2006/relationships/slideLayout" Target="../slideLayouts/slideLayout8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blipFill>
          <a:blip r:embed="rId1">
            <a:alphaModFix/>
          </a:blip>
          <a:stretch>
            <a:fillRect/>
          </a:stretch>
        </a:blip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2"/>
    <p:sldLayoutId id="2147483649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4.pn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3.pn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1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0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5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6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2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8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9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1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ctrTitle"/>
          </p:nvPr>
        </p:nvSpPr>
        <p:spPr>
          <a:xfrm>
            <a:off x="311708" y="1085125"/>
            <a:ext cx="8520600" cy="2052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uk" sz="5000">
                <a:solidFill>
                  <a:srgbClr val="1155CC"/>
                </a:solidFill>
              </a:rPr>
              <a:t>Подібні трикутники</a:t>
            </a:r>
            <a:endParaRPr sz="5000">
              <a:solidFill>
                <a:srgbClr val="1155CC"/>
              </a:solidFill>
            </a:endParaRPr>
          </a:p>
        </p:txBody>
      </p:sp>
      <p:sp>
        <p:nvSpPr>
          <p:cNvPr id="55" name="Google Shape;55;p13"/>
          <p:cNvSpPr txBox="1"/>
          <p:nvPr>
            <p:ph idx="1" type="subTitle"/>
          </p:nvPr>
        </p:nvSpPr>
        <p:spPr>
          <a:xfrm>
            <a:off x="382175" y="2433800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uk">
                <a:solidFill>
                  <a:schemeClr val="dk1"/>
                </a:solidFill>
              </a:rPr>
              <a:t>8 клас</a:t>
            </a:r>
            <a:endParaRPr>
              <a:solidFill>
                <a:schemeClr val="dk1"/>
              </a:solidFill>
            </a:endParaRPr>
          </a:p>
        </p:txBody>
      </p:sp>
      <p:pic>
        <p:nvPicPr>
          <p:cNvPr id="56" name="Google Shape;56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179253" y="2433800"/>
            <a:ext cx="2389151" cy="19563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7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22"/>
          <p:cNvSpPr txBox="1"/>
          <p:nvPr>
            <p:ph type="title"/>
          </p:nvPr>
        </p:nvSpPr>
        <p:spPr>
          <a:xfrm>
            <a:off x="311700" y="104500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uk" sz="3000">
                <a:solidFill>
                  <a:srgbClr val="1155CC"/>
                </a:solidFill>
              </a:rPr>
              <a:t>Підсумки</a:t>
            </a:r>
            <a:endParaRPr sz="3000">
              <a:solidFill>
                <a:srgbClr val="1155CC"/>
              </a:solidFill>
            </a:endParaRPr>
          </a:p>
        </p:txBody>
      </p:sp>
      <p:sp>
        <p:nvSpPr>
          <p:cNvPr id="119" name="Google Shape;119;p22"/>
          <p:cNvSpPr txBox="1"/>
          <p:nvPr>
            <p:ph idx="1" type="body"/>
          </p:nvPr>
        </p:nvSpPr>
        <p:spPr>
          <a:xfrm>
            <a:off x="311700" y="863550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87350" lvl="0" marL="457200" rtl="0" algn="l"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2500"/>
              <a:buAutoNum type="arabicPeriod"/>
            </a:pPr>
            <a:r>
              <a:rPr lang="uk" sz="2500">
                <a:solidFill>
                  <a:srgbClr val="262626"/>
                </a:solidFill>
                <a:highlight>
                  <a:srgbClr val="F5F5F5"/>
                </a:highlight>
              </a:rPr>
              <a:t>Які трикутники називають подібними?</a:t>
            </a:r>
            <a:endParaRPr sz="2500">
              <a:solidFill>
                <a:srgbClr val="262626"/>
              </a:solidFill>
              <a:highlight>
                <a:srgbClr val="F5F5F5"/>
              </a:highlight>
            </a:endParaRPr>
          </a:p>
          <a:p>
            <a:pPr indent="-387350" lvl="0" marL="457200" rtl="0" algn="l"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2500"/>
              <a:buAutoNum type="arabicPeriod"/>
            </a:pPr>
            <a:r>
              <a:rPr lang="uk" sz="2500">
                <a:solidFill>
                  <a:srgbClr val="262626"/>
                </a:solidFill>
                <a:highlight>
                  <a:srgbClr val="F5F5F5"/>
                </a:highlight>
              </a:rPr>
              <a:t>Що таке коефіцієнт подібності?</a:t>
            </a:r>
            <a:endParaRPr sz="2500">
              <a:solidFill>
                <a:srgbClr val="262626"/>
              </a:solidFill>
              <a:highlight>
                <a:srgbClr val="F5F5F5"/>
              </a:highlight>
            </a:endParaRPr>
          </a:p>
          <a:p>
            <a:pPr indent="-387350" lvl="0" marL="457200" rtl="0" algn="l"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2500"/>
              <a:buAutoNum type="arabicPeriod"/>
            </a:pPr>
            <a:r>
              <a:rPr lang="uk" sz="2500">
                <a:solidFill>
                  <a:srgbClr val="262626"/>
                </a:solidFill>
                <a:highlight>
                  <a:srgbClr val="F5F5F5"/>
                </a:highlight>
              </a:rPr>
              <a:t>Які є ознаки подібності трикутників?</a:t>
            </a:r>
            <a:endParaRPr sz="2500">
              <a:solidFill>
                <a:srgbClr val="262626"/>
              </a:solidFill>
              <a:highlight>
                <a:srgbClr val="F5F5F5"/>
              </a:highlight>
            </a:endParaRPr>
          </a:p>
          <a:p>
            <a:pPr indent="-387350" lvl="0" marL="457200" rtl="0" algn="l"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2500"/>
              <a:buAutoNum type="arabicPeriod"/>
            </a:pPr>
            <a:r>
              <a:rPr lang="uk" sz="2500">
                <a:solidFill>
                  <a:srgbClr val="262626"/>
                </a:solidFill>
                <a:highlight>
                  <a:srgbClr val="F5F5F5"/>
                </a:highlight>
              </a:rPr>
              <a:t>Які є властивості подібних трикутників?</a:t>
            </a:r>
            <a:endParaRPr sz="2500">
              <a:solidFill>
                <a:srgbClr val="262626"/>
              </a:solidFill>
              <a:highlight>
                <a:srgbClr val="F5F5F5"/>
              </a:highlight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500">
              <a:solidFill>
                <a:srgbClr val="262626"/>
              </a:solidFill>
              <a:highlight>
                <a:srgbClr val="F5F5F5"/>
              </a:highlight>
            </a:endParaRPr>
          </a:p>
        </p:txBody>
      </p:sp>
      <p:pic>
        <p:nvPicPr>
          <p:cNvPr id="120" name="Google Shape;120;p2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 rot="732383">
            <a:off x="7152456" y="2544703"/>
            <a:ext cx="1357058" cy="218839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23"/>
          <p:cNvSpPr txBox="1"/>
          <p:nvPr/>
        </p:nvSpPr>
        <p:spPr>
          <a:xfrm>
            <a:off x="409050" y="82200"/>
            <a:ext cx="8325900" cy="7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500"/>
              <a:buFont typeface="Arial"/>
              <a:buNone/>
            </a:pPr>
            <a:r>
              <a:rPr b="0" i="0" lang="uk" sz="4000" u="none" cap="none" strike="noStrike">
                <a:solidFill>
                  <a:srgbClr val="1155CC"/>
                </a:solidFill>
                <a:latin typeface="Rubik"/>
                <a:ea typeface="Rubik"/>
                <a:cs typeface="Rubik"/>
                <a:sym typeface="Rubik"/>
              </a:rPr>
              <a:t>Презентація створена спеціалістами Mathema.me</a:t>
            </a:r>
            <a:endParaRPr b="0" i="0" sz="4000" u="none" cap="none" strike="noStrike">
              <a:solidFill>
                <a:srgbClr val="1155CC"/>
              </a:solidFill>
              <a:latin typeface="Rubik"/>
              <a:ea typeface="Rubik"/>
              <a:cs typeface="Rubik"/>
              <a:sym typeface="Rubik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500"/>
              <a:buFont typeface="Arial"/>
              <a:buNone/>
            </a:pPr>
            <a:r>
              <a:t/>
            </a:r>
            <a:endParaRPr b="0" i="0" sz="4500" u="none" cap="none" strike="noStrike">
              <a:solidFill>
                <a:srgbClr val="1155CC"/>
              </a:solidFill>
              <a:latin typeface="Rubik"/>
              <a:ea typeface="Rubik"/>
              <a:cs typeface="Rubik"/>
              <a:sym typeface="Rubik"/>
            </a:endParaRPr>
          </a:p>
        </p:txBody>
      </p:sp>
      <p:sp>
        <p:nvSpPr>
          <p:cNvPr id="126" name="Google Shape;126;p23"/>
          <p:cNvSpPr txBox="1"/>
          <p:nvPr/>
        </p:nvSpPr>
        <p:spPr>
          <a:xfrm>
            <a:off x="285750" y="1514800"/>
            <a:ext cx="8572500" cy="2090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0" i="0" lang="uk" sz="2500" u="none" cap="none" strike="noStrike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  <a:t>Mathema - це найбільша платформа для вивчення математики у Східній Європі, родом з України.</a:t>
            </a:r>
            <a:endParaRPr b="0" i="0" sz="2500" u="none" cap="none" strike="noStrike">
              <a:solidFill>
                <a:srgbClr val="000000"/>
              </a:solidFill>
              <a:latin typeface="Rubik"/>
              <a:ea typeface="Rubik"/>
              <a:cs typeface="Rubik"/>
              <a:sym typeface="Rubik"/>
            </a:endParaRPr>
          </a:p>
          <a:p>
            <a:pPr indent="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0" i="0" lang="uk" sz="2500" u="none" cap="none" strike="noStrike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  <a:t>У Mathema ти можеш: </a:t>
            </a:r>
            <a:endParaRPr b="0" i="0" sz="2500" u="none" cap="none" strike="noStrike">
              <a:solidFill>
                <a:srgbClr val="000000"/>
              </a:solidFill>
              <a:latin typeface="Rubik"/>
              <a:ea typeface="Rubik"/>
              <a:cs typeface="Rubik"/>
              <a:sym typeface="Rubik"/>
            </a:endParaRPr>
          </a:p>
          <a:p>
            <a:pPr indent="-38735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00"/>
              <a:buFont typeface="Rubik"/>
              <a:buChar char="●"/>
            </a:pPr>
            <a:r>
              <a:rPr b="0" i="0" lang="uk" sz="2500" u="none" cap="none" strike="noStrike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  <a:t>готуватися до контрольних та іспитів</a:t>
            </a:r>
            <a:endParaRPr b="0" i="0" sz="2500" u="none" cap="none" strike="noStrike">
              <a:solidFill>
                <a:srgbClr val="000000"/>
              </a:solidFill>
              <a:latin typeface="Rubik"/>
              <a:ea typeface="Rubik"/>
              <a:cs typeface="Rubik"/>
              <a:sym typeface="Rubik"/>
            </a:endParaRPr>
          </a:p>
          <a:p>
            <a:pPr indent="-38735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00"/>
              <a:buFont typeface="Rubik"/>
              <a:buChar char="●"/>
            </a:pPr>
            <a:r>
              <a:rPr b="0" i="0" lang="uk" sz="2500" u="none" cap="none" strike="noStrike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  <a:t>проходити онлайн-тести</a:t>
            </a:r>
            <a:endParaRPr b="0" i="0" sz="2500" u="none" cap="none" strike="noStrike">
              <a:solidFill>
                <a:srgbClr val="000000"/>
              </a:solidFill>
              <a:latin typeface="Rubik"/>
              <a:ea typeface="Rubik"/>
              <a:cs typeface="Rubik"/>
              <a:sym typeface="Rubik"/>
            </a:endParaRPr>
          </a:p>
          <a:p>
            <a:pPr indent="-38735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00"/>
              <a:buFont typeface="Rubik"/>
              <a:buChar char="●"/>
            </a:pPr>
            <a:r>
              <a:rPr b="0" i="0" lang="uk" sz="2500" u="none" cap="none" strike="noStrike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  <a:t>дізнаватись останні новини про освіту в Україні</a:t>
            </a:r>
            <a:endParaRPr b="0" i="0" sz="2500" u="none" cap="none" strike="noStrike">
              <a:solidFill>
                <a:srgbClr val="000000"/>
              </a:solidFill>
              <a:latin typeface="Rubik"/>
              <a:ea typeface="Rubik"/>
              <a:cs typeface="Rubik"/>
              <a:sym typeface="Rubik"/>
            </a:endParaRPr>
          </a:p>
          <a:p>
            <a:pPr indent="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 b="0" i="0" sz="2500" u="none" cap="none" strike="noStrike">
              <a:solidFill>
                <a:srgbClr val="000000"/>
              </a:solidFill>
              <a:latin typeface="Rubik"/>
              <a:ea typeface="Rubik"/>
              <a:cs typeface="Rubik"/>
              <a:sym typeface="Rubik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00"/>
              <a:buFont typeface="Arial"/>
              <a:buNone/>
            </a:pPr>
            <a:r>
              <a:t/>
            </a:r>
            <a:endParaRPr b="0" i="0" sz="2500" u="none" cap="none" strike="noStrike">
              <a:solidFill>
                <a:srgbClr val="595959"/>
              </a:solidFill>
              <a:latin typeface="Rubik"/>
              <a:ea typeface="Rubik"/>
              <a:cs typeface="Rubik"/>
              <a:sym typeface="Rubik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4"/>
          <p:cNvSpPr txBox="1"/>
          <p:nvPr>
            <p:ph type="title"/>
          </p:nvPr>
        </p:nvSpPr>
        <p:spPr>
          <a:xfrm>
            <a:off x="311700" y="104500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uk" sz="3000">
                <a:solidFill>
                  <a:srgbClr val="1155CC"/>
                </a:solidFill>
              </a:rPr>
              <a:t>Пригадаємо</a:t>
            </a:r>
            <a:endParaRPr sz="3000">
              <a:solidFill>
                <a:srgbClr val="1155CC"/>
              </a:solidFill>
            </a:endParaRPr>
          </a:p>
        </p:txBody>
      </p:sp>
      <p:sp>
        <p:nvSpPr>
          <p:cNvPr id="62" name="Google Shape;62;p14"/>
          <p:cNvSpPr txBox="1"/>
          <p:nvPr>
            <p:ph idx="1" type="body"/>
          </p:nvPr>
        </p:nvSpPr>
        <p:spPr>
          <a:xfrm>
            <a:off x="311700" y="677200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87350" lvl="0" marL="45720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500"/>
              <a:buChar char="●"/>
            </a:pPr>
            <a:r>
              <a:rPr lang="uk" sz="2500">
                <a:solidFill>
                  <a:schemeClr val="dk1"/>
                </a:solidFill>
              </a:rPr>
              <a:t>Що таке трикутник?</a:t>
            </a:r>
            <a:endParaRPr sz="2500">
              <a:solidFill>
                <a:schemeClr val="dk1"/>
              </a:solidFill>
            </a:endParaRPr>
          </a:p>
          <a:p>
            <a:pPr indent="-3873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Char char="●"/>
            </a:pPr>
            <a:r>
              <a:rPr lang="uk" sz="2500">
                <a:solidFill>
                  <a:schemeClr val="dk1"/>
                </a:solidFill>
              </a:rPr>
              <a:t>Які бувають трикутники?</a:t>
            </a:r>
            <a:endParaRPr sz="2500">
              <a:solidFill>
                <a:schemeClr val="dk1"/>
              </a:solidFill>
            </a:endParaRPr>
          </a:p>
          <a:p>
            <a:pPr indent="-3873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Char char="●"/>
            </a:pPr>
            <a:r>
              <a:rPr lang="uk" sz="2500">
                <a:solidFill>
                  <a:schemeClr val="dk1"/>
                </a:solidFill>
              </a:rPr>
              <a:t>Що таке відношення відрізків?</a:t>
            </a:r>
            <a:endParaRPr sz="25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uk" sz="2500">
                <a:solidFill>
                  <a:schemeClr val="dk1"/>
                </a:solidFill>
              </a:rPr>
              <a:t>Експрес-тест:</a:t>
            </a:r>
            <a:endParaRPr i="1" sz="2500">
              <a:solidFill>
                <a:schemeClr val="dk1"/>
              </a:solidFill>
            </a:endParaRPr>
          </a:p>
          <a:p>
            <a:pPr indent="-387350" lvl="0" marL="45720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500"/>
              <a:buAutoNum type="arabicPeriod"/>
            </a:pPr>
            <a:r>
              <a:rPr lang="uk" sz="2500">
                <a:solidFill>
                  <a:schemeClr val="dk1"/>
                </a:solidFill>
              </a:rPr>
              <a:t>Сума кутів трикутника дорівнює...</a:t>
            </a:r>
            <a:endParaRPr sz="2500">
              <a:solidFill>
                <a:schemeClr val="dk1"/>
              </a:solidFill>
            </a:endParaRPr>
          </a:p>
          <a:p>
            <a:pPr indent="-3873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AutoNum type="arabicPeriod"/>
            </a:pPr>
            <a:r>
              <a:rPr lang="uk" sz="2500">
                <a:solidFill>
                  <a:schemeClr val="dk1"/>
                </a:solidFill>
              </a:rPr>
              <a:t>У рівнобедреному трикутнику кути при основі...</a:t>
            </a:r>
            <a:endParaRPr sz="2500">
              <a:solidFill>
                <a:schemeClr val="dk1"/>
              </a:solidFill>
            </a:endParaRPr>
          </a:p>
          <a:p>
            <a:pPr indent="-3873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AutoNum type="arabicPeriod"/>
            </a:pPr>
            <a:r>
              <a:rPr lang="uk" sz="2500">
                <a:solidFill>
                  <a:schemeClr val="dk1"/>
                </a:solidFill>
              </a:rPr>
              <a:t>Висота трикутника це...</a:t>
            </a:r>
            <a:endParaRPr sz="25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 sz="2500"/>
          </a:p>
        </p:txBody>
      </p:sp>
      <p:pic>
        <p:nvPicPr>
          <p:cNvPr id="63" name="Google Shape;63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447499" y="104500"/>
            <a:ext cx="1503124" cy="150312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15"/>
          <p:cNvSpPr txBox="1"/>
          <p:nvPr>
            <p:ph type="title"/>
          </p:nvPr>
        </p:nvSpPr>
        <p:spPr>
          <a:xfrm>
            <a:off x="311700" y="104500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uk" sz="3000">
                <a:solidFill>
                  <a:srgbClr val="1155CC"/>
                </a:solidFill>
              </a:rPr>
              <a:t>Означення подібних трикутників</a:t>
            </a:r>
            <a:endParaRPr sz="3000">
              <a:solidFill>
                <a:srgbClr val="1155CC"/>
              </a:solidFill>
            </a:endParaRPr>
          </a:p>
        </p:txBody>
      </p:sp>
      <p:sp>
        <p:nvSpPr>
          <p:cNvPr id="69" name="Google Shape;69;p15"/>
          <p:cNvSpPr txBox="1"/>
          <p:nvPr>
            <p:ph idx="1" type="body"/>
          </p:nvPr>
        </p:nvSpPr>
        <p:spPr>
          <a:xfrm>
            <a:off x="311700" y="9120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uk" sz="2500">
                <a:solidFill>
                  <a:schemeClr val="dk1"/>
                </a:solidFill>
              </a:rPr>
              <a:t>Подібні трикутники - це трикутники, у яких:</a:t>
            </a:r>
            <a:endParaRPr sz="2500">
              <a:solidFill>
                <a:schemeClr val="dk1"/>
              </a:solidFill>
            </a:endParaRPr>
          </a:p>
          <a:p>
            <a:pPr indent="-387350" lvl="0" marL="45720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500"/>
              <a:buChar char="●"/>
            </a:pPr>
            <a:r>
              <a:rPr lang="uk" sz="2500">
                <a:solidFill>
                  <a:schemeClr val="dk1"/>
                </a:solidFill>
              </a:rPr>
              <a:t>Кути відповідно рівні</a:t>
            </a:r>
            <a:endParaRPr sz="2500">
              <a:solidFill>
                <a:schemeClr val="dk1"/>
              </a:solidFill>
            </a:endParaRPr>
          </a:p>
          <a:p>
            <a:pPr indent="-3873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Char char="●"/>
            </a:pPr>
            <a:r>
              <a:rPr lang="uk" sz="2500">
                <a:solidFill>
                  <a:schemeClr val="dk1"/>
                </a:solidFill>
              </a:rPr>
              <a:t>Сторони пропорційні</a:t>
            </a:r>
            <a:endParaRPr sz="25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uk" sz="2500">
                <a:solidFill>
                  <a:schemeClr val="dk1"/>
                </a:solidFill>
              </a:rPr>
              <a:t>Записуємо:</a:t>
            </a:r>
            <a:r>
              <a:rPr lang="uk" sz="2500">
                <a:solidFill>
                  <a:schemeClr val="dk1"/>
                </a:solidFill>
              </a:rPr>
              <a:t> △ABC ~ △A₁B₁C₁</a:t>
            </a:r>
            <a:endParaRPr sz="25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uk" sz="2500">
                <a:solidFill>
                  <a:schemeClr val="dk1"/>
                </a:solidFill>
              </a:rPr>
              <a:t>Коефіцієнт подібності:</a:t>
            </a:r>
            <a:r>
              <a:rPr lang="uk" sz="2500">
                <a:solidFill>
                  <a:schemeClr val="dk1"/>
                </a:solidFill>
              </a:rPr>
              <a:t> k = AB/A₁B₁ = BC/B₁C₁ = AC/A₁C₁</a:t>
            </a:r>
            <a:endParaRPr sz="25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 sz="2500">
              <a:solidFill>
                <a:schemeClr val="dk1"/>
              </a:solidFill>
            </a:endParaRPr>
          </a:p>
        </p:txBody>
      </p:sp>
      <p:pic>
        <p:nvPicPr>
          <p:cNvPr id="70" name="Google Shape;70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078050" y="104500"/>
            <a:ext cx="2065951" cy="20659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6"/>
          <p:cNvSpPr txBox="1"/>
          <p:nvPr>
            <p:ph type="title"/>
          </p:nvPr>
        </p:nvSpPr>
        <p:spPr>
          <a:xfrm>
            <a:off x="311700" y="104500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uk" sz="3000">
                <a:solidFill>
                  <a:srgbClr val="1155CC"/>
                </a:solidFill>
              </a:rPr>
              <a:t>Ознаки подібності трикутників</a:t>
            </a:r>
            <a:endParaRPr sz="3000">
              <a:solidFill>
                <a:srgbClr val="1155CC"/>
              </a:solidFill>
            </a:endParaRPr>
          </a:p>
        </p:txBody>
      </p:sp>
      <p:sp>
        <p:nvSpPr>
          <p:cNvPr id="76" name="Google Shape;76;p16"/>
          <p:cNvSpPr txBox="1"/>
          <p:nvPr>
            <p:ph idx="1" type="body"/>
          </p:nvPr>
        </p:nvSpPr>
        <p:spPr>
          <a:xfrm>
            <a:off x="311700" y="9120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873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AutoNum type="arabicPeriod"/>
            </a:pPr>
            <a:r>
              <a:rPr lang="uk" sz="2500">
                <a:solidFill>
                  <a:schemeClr val="dk1"/>
                </a:solidFill>
              </a:rPr>
              <a:t>За двома рівними кутами (∠A = ∠A₁, ∠B = ∠B₁ ⟹ ∆ABC ~ ∆A₁B₁C₁)</a:t>
            </a:r>
            <a:endParaRPr sz="2500">
              <a:solidFill>
                <a:schemeClr val="dk1"/>
              </a:solidFill>
            </a:endParaRPr>
          </a:p>
          <a:p>
            <a:pPr indent="-3873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AutoNum type="arabicPeriod"/>
            </a:pPr>
            <a:r>
              <a:rPr lang="uk" sz="2500">
                <a:solidFill>
                  <a:schemeClr val="dk1"/>
                </a:solidFill>
              </a:rPr>
              <a:t>За двома пропорційними сторонами і кутом між ними (AB/A₁B₁ = BC/B₁C₁, ∠B = ∠B₁ ⟹ ∆ABC ~ ∆A₁B₁C₁)</a:t>
            </a:r>
            <a:endParaRPr sz="2500">
              <a:solidFill>
                <a:schemeClr val="dk1"/>
              </a:solidFill>
            </a:endParaRPr>
          </a:p>
          <a:p>
            <a:pPr indent="-3873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AutoNum type="arabicPeriod"/>
            </a:pPr>
            <a:r>
              <a:rPr lang="uk" sz="2500">
                <a:solidFill>
                  <a:schemeClr val="dk1"/>
                </a:solidFill>
              </a:rPr>
              <a:t>За трьома пропорційними сторонами (AB/A₁B₁ = BC/B₁C₁ = AC/A₁C₁ ⟹ ∆ABC ~ ∆A₁B₁C₁)</a:t>
            </a:r>
            <a:endParaRPr sz="2500">
              <a:solidFill>
                <a:schemeClr val="dk1"/>
              </a:solidFill>
            </a:endParaRPr>
          </a:p>
          <a:p>
            <a:pPr indent="0" lvl="0" marL="45720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 sz="2500">
              <a:solidFill>
                <a:schemeClr val="dk1"/>
              </a:solidFill>
            </a:endParaRPr>
          </a:p>
        </p:txBody>
      </p:sp>
      <p:pic>
        <p:nvPicPr>
          <p:cNvPr id="77" name="Google Shape;77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 rot="637866">
            <a:off x="6951642" y="2904566"/>
            <a:ext cx="2367217" cy="236721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7"/>
          <p:cNvSpPr txBox="1"/>
          <p:nvPr>
            <p:ph type="title"/>
          </p:nvPr>
        </p:nvSpPr>
        <p:spPr>
          <a:xfrm>
            <a:off x="311700" y="104500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uk" sz="3000">
                <a:solidFill>
                  <a:srgbClr val="1155CC"/>
                </a:solidFill>
              </a:rPr>
              <a:t>Властивості подібних трикутників</a:t>
            </a:r>
            <a:endParaRPr sz="3000">
              <a:solidFill>
                <a:srgbClr val="1155CC"/>
              </a:solidFill>
            </a:endParaRPr>
          </a:p>
        </p:txBody>
      </p:sp>
      <p:sp>
        <p:nvSpPr>
          <p:cNvPr id="83" name="Google Shape;83;p17"/>
          <p:cNvSpPr txBox="1"/>
          <p:nvPr>
            <p:ph idx="1" type="body"/>
          </p:nvPr>
        </p:nvSpPr>
        <p:spPr>
          <a:xfrm>
            <a:off x="311700" y="9120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873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2500"/>
              <a:buAutoNum type="arabicPeriod"/>
            </a:pPr>
            <a:r>
              <a:rPr lang="uk" sz="2500">
                <a:solidFill>
                  <a:srgbClr val="262626"/>
                </a:solidFill>
                <a:highlight>
                  <a:srgbClr val="F5F5F5"/>
                </a:highlight>
              </a:rPr>
              <a:t>Всі елементи подібних трикутників відносяться один до одного як відповідні сторони.</a:t>
            </a:r>
            <a:endParaRPr sz="2500">
              <a:solidFill>
                <a:srgbClr val="262626"/>
              </a:solidFill>
              <a:highlight>
                <a:srgbClr val="F5F5F5"/>
              </a:highlight>
            </a:endParaRPr>
          </a:p>
          <a:p>
            <a:pPr indent="-3873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2500"/>
              <a:buAutoNum type="arabicPeriod"/>
            </a:pPr>
            <a:r>
              <a:rPr lang="uk" sz="2500">
                <a:solidFill>
                  <a:srgbClr val="262626"/>
                </a:solidFill>
                <a:highlight>
                  <a:srgbClr val="F5F5F5"/>
                </a:highlight>
              </a:rPr>
              <a:t>Периметри подібних трикутників відносяться як відповідні сторони.</a:t>
            </a:r>
            <a:endParaRPr sz="2500">
              <a:solidFill>
                <a:srgbClr val="262626"/>
              </a:solidFill>
              <a:highlight>
                <a:srgbClr val="F5F5F5"/>
              </a:highlight>
            </a:endParaRPr>
          </a:p>
          <a:p>
            <a:pPr indent="0" lvl="0" marL="45720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 sz="2500">
              <a:solidFill>
                <a:srgbClr val="262626"/>
              </a:solidFill>
              <a:highlight>
                <a:srgbClr val="F5F5F5"/>
              </a:highlight>
            </a:endParaRPr>
          </a:p>
          <a:p>
            <a:pPr indent="0" lvl="0" marL="45720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 sz="2500">
              <a:solidFill>
                <a:srgbClr val="333333"/>
              </a:solidFill>
              <a:highlight>
                <a:srgbClr val="FFFFFF"/>
              </a:highlight>
              <a:latin typeface="Roboto"/>
              <a:ea typeface="Roboto"/>
              <a:cs typeface="Roboto"/>
              <a:sym typeface="Roboto"/>
            </a:endParaRPr>
          </a:p>
          <a:p>
            <a:pPr indent="0" lvl="0" marL="457200" rtl="0" algn="l">
              <a:spcBef>
                <a:spcPts val="1000"/>
              </a:spcBef>
              <a:spcAft>
                <a:spcPts val="1200"/>
              </a:spcAft>
              <a:buNone/>
            </a:pPr>
            <a:r>
              <a:t/>
            </a:r>
            <a:endParaRPr sz="2500">
              <a:solidFill>
                <a:schemeClr val="dk1"/>
              </a:solidFill>
            </a:endParaRPr>
          </a:p>
        </p:txBody>
      </p:sp>
      <p:pic>
        <p:nvPicPr>
          <p:cNvPr id="84" name="Google Shape;84;p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955175" y="2834800"/>
            <a:ext cx="2011902" cy="20550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8"/>
          <p:cNvSpPr txBox="1"/>
          <p:nvPr>
            <p:ph type="title"/>
          </p:nvPr>
        </p:nvSpPr>
        <p:spPr>
          <a:xfrm>
            <a:off x="311700" y="104500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uk" sz="3000">
                <a:solidFill>
                  <a:srgbClr val="1155CC"/>
                </a:solidFill>
              </a:rPr>
              <a:t>Задача</a:t>
            </a:r>
            <a:endParaRPr sz="3000">
              <a:solidFill>
                <a:srgbClr val="1155CC"/>
              </a:solidFill>
            </a:endParaRPr>
          </a:p>
        </p:txBody>
      </p:sp>
      <p:sp>
        <p:nvSpPr>
          <p:cNvPr id="90" name="Google Shape;90;p18"/>
          <p:cNvSpPr txBox="1"/>
          <p:nvPr>
            <p:ph idx="1" type="body"/>
          </p:nvPr>
        </p:nvSpPr>
        <p:spPr>
          <a:xfrm>
            <a:off x="311700" y="863550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uk" sz="2500">
                <a:solidFill>
                  <a:srgbClr val="262626"/>
                </a:solidFill>
                <a:highlight>
                  <a:srgbClr val="F5F5F5"/>
                </a:highlight>
              </a:rPr>
              <a:t>У подібних трикутниках ABC і A₁B₁C₁ сторона AB = 15 см, а відповідна їй сторона A₁B₁ = 9 см. Знайдіть коефіцієнт подібності цих трикутників.</a:t>
            </a:r>
            <a:endParaRPr sz="2500">
              <a:solidFill>
                <a:srgbClr val="262626"/>
              </a:solidFill>
              <a:highlight>
                <a:srgbClr val="F5F5F5"/>
              </a:highlight>
            </a:endParaRPr>
          </a:p>
        </p:txBody>
      </p:sp>
      <p:pic>
        <p:nvPicPr>
          <p:cNvPr id="91" name="Google Shape;91;p1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335700" y="2646900"/>
            <a:ext cx="2496599" cy="249659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19"/>
          <p:cNvSpPr txBox="1"/>
          <p:nvPr>
            <p:ph type="title"/>
          </p:nvPr>
        </p:nvSpPr>
        <p:spPr>
          <a:xfrm>
            <a:off x="405625" y="152650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uk" sz="3000">
                <a:solidFill>
                  <a:srgbClr val="1155CC"/>
                </a:solidFill>
              </a:rPr>
              <a:t>Задача</a:t>
            </a:r>
            <a:endParaRPr sz="3000">
              <a:solidFill>
                <a:srgbClr val="1155CC"/>
              </a:solidFill>
            </a:endParaRPr>
          </a:p>
        </p:txBody>
      </p:sp>
      <p:sp>
        <p:nvSpPr>
          <p:cNvPr id="97" name="Google Shape;97;p19"/>
          <p:cNvSpPr txBox="1"/>
          <p:nvPr>
            <p:ph idx="1" type="body"/>
          </p:nvPr>
        </p:nvSpPr>
        <p:spPr>
          <a:xfrm>
            <a:off x="405625" y="863550"/>
            <a:ext cx="83103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uk" sz="2500">
                <a:solidFill>
                  <a:schemeClr val="dk1"/>
                </a:solidFill>
              </a:rPr>
              <a:t>У трикутнику ABC проведено відрізок DE паралельно стороні BC. Відомо, що AD = 8 см, DB = 12 см, DE = 15 см. Знайдіть: </a:t>
            </a:r>
            <a:endParaRPr sz="25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uk" sz="2500">
                <a:solidFill>
                  <a:schemeClr val="dk1"/>
                </a:solidFill>
              </a:rPr>
              <a:t>а) коефіцієнт подібності трикутників ADE і ABC </a:t>
            </a:r>
            <a:endParaRPr sz="25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lang="uk" sz="2500">
                <a:solidFill>
                  <a:schemeClr val="dk1"/>
                </a:solidFill>
              </a:rPr>
              <a:t>б) довжину сторони BC</a:t>
            </a:r>
            <a:endParaRPr sz="2500">
              <a:solidFill>
                <a:schemeClr val="dk1"/>
              </a:solidFill>
            </a:endParaRPr>
          </a:p>
        </p:txBody>
      </p:sp>
      <p:pic>
        <p:nvPicPr>
          <p:cNvPr id="98" name="Google Shape;98;p1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383725" y="2881775"/>
            <a:ext cx="2332201" cy="233220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20"/>
          <p:cNvSpPr txBox="1"/>
          <p:nvPr>
            <p:ph type="title"/>
          </p:nvPr>
        </p:nvSpPr>
        <p:spPr>
          <a:xfrm>
            <a:off x="311700" y="104500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uk" sz="3000">
                <a:solidFill>
                  <a:srgbClr val="1155CC"/>
                </a:solidFill>
              </a:rPr>
              <a:t>Задача</a:t>
            </a:r>
            <a:endParaRPr sz="3000">
              <a:solidFill>
                <a:srgbClr val="1155CC"/>
              </a:solidFill>
            </a:endParaRPr>
          </a:p>
        </p:txBody>
      </p:sp>
      <p:sp>
        <p:nvSpPr>
          <p:cNvPr id="104" name="Google Shape;104;p20"/>
          <p:cNvSpPr txBox="1"/>
          <p:nvPr>
            <p:ph idx="1" type="body"/>
          </p:nvPr>
        </p:nvSpPr>
        <p:spPr>
          <a:xfrm>
            <a:off x="311700" y="863550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uk" sz="2500">
                <a:solidFill>
                  <a:srgbClr val="262626"/>
                </a:solidFill>
                <a:highlight>
                  <a:srgbClr val="F5F5F5"/>
                </a:highlight>
              </a:rPr>
              <a:t>Периметр першого трикутника 36 см, другого - 24 см.</a:t>
            </a:r>
            <a:endParaRPr sz="2500">
              <a:solidFill>
                <a:schemeClr val="dk1"/>
              </a:solidFill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uk" sz="2500">
                <a:solidFill>
                  <a:srgbClr val="262626"/>
                </a:solidFill>
                <a:highlight>
                  <a:srgbClr val="F5F5F5"/>
                </a:highlight>
              </a:rPr>
              <a:t>Знайти довжину відповідної сторони трикутника, якщо довжина однієї сторони подібного йому трикутника рівна 15 см. </a:t>
            </a:r>
            <a:endParaRPr sz="2500">
              <a:solidFill>
                <a:schemeClr val="dk1"/>
              </a:solidFill>
            </a:endParaRPr>
          </a:p>
        </p:txBody>
      </p:sp>
      <p:pic>
        <p:nvPicPr>
          <p:cNvPr id="105" name="Google Shape;105;p2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435025" y="2999200"/>
            <a:ext cx="2315827" cy="192117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21"/>
          <p:cNvSpPr txBox="1"/>
          <p:nvPr>
            <p:ph type="title"/>
          </p:nvPr>
        </p:nvSpPr>
        <p:spPr>
          <a:xfrm>
            <a:off x="311700" y="104500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uk" sz="3000">
                <a:solidFill>
                  <a:srgbClr val="1155CC"/>
                </a:solidFill>
              </a:rPr>
              <a:t>Задача</a:t>
            </a:r>
            <a:endParaRPr sz="3000">
              <a:solidFill>
                <a:srgbClr val="1155CC"/>
              </a:solidFill>
            </a:endParaRPr>
          </a:p>
        </p:txBody>
      </p:sp>
      <p:sp>
        <p:nvSpPr>
          <p:cNvPr id="111" name="Google Shape;111;p21"/>
          <p:cNvSpPr txBox="1"/>
          <p:nvPr>
            <p:ph idx="1" type="body"/>
          </p:nvPr>
        </p:nvSpPr>
        <p:spPr>
          <a:xfrm>
            <a:off x="311700" y="863550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uk" sz="2500">
                <a:solidFill>
                  <a:srgbClr val="262626"/>
                </a:solidFill>
                <a:highlight>
                  <a:srgbClr val="F5F5F5"/>
                </a:highlight>
              </a:rPr>
              <a:t>У трикутнику ABC проведена пряма DE паралельна стороні BC. Трикутники ABC і ADE подібні. Знайти довжину DE, якщо BC = 12 см, AD : AB = 2 : 3.</a:t>
            </a:r>
            <a:endParaRPr sz="2500">
              <a:solidFill>
                <a:schemeClr val="dk1"/>
              </a:solidFill>
            </a:endParaRPr>
          </a:p>
        </p:txBody>
      </p:sp>
      <p:pic>
        <p:nvPicPr>
          <p:cNvPr id="112" name="Google Shape;112;p2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410507" y="2517725"/>
            <a:ext cx="2027494" cy="2147763"/>
          </a:xfrm>
          <a:prstGeom prst="rect">
            <a:avLst/>
          </a:prstGeom>
          <a:noFill/>
          <a:ln>
            <a:noFill/>
          </a:ln>
        </p:spPr>
      </p:pic>
      <p:pic>
        <p:nvPicPr>
          <p:cNvPr id="113" name="Google Shape;113;p2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 rot="-1911061">
            <a:off x="6466606" y="3339339"/>
            <a:ext cx="2058945" cy="211763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