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2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8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</p:sldIdLst>
  <p:sldSz cy="5143500" cx="9144000"/>
  <p:notesSz cx="6858000" cy="9144000"/>
  <p:embeddedFontLst>
    <p:embeddedFont>
      <p:font typeface="Rubik"/>
      <p:regular r:id="rId19"/>
      <p:bold r:id="rId20"/>
      <p:italic r:id="rId21"/>
      <p:boldItalic r:id="rId22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Rubik-bold.fntdata"/><Relationship Id="rId11" Type="http://schemas.openxmlformats.org/officeDocument/2006/relationships/slide" Target="slides/slide6.xml"/><Relationship Id="rId22" Type="http://schemas.openxmlformats.org/officeDocument/2006/relationships/font" Target="fonts/Rubik-boldItalic.fntdata"/><Relationship Id="rId10" Type="http://schemas.openxmlformats.org/officeDocument/2006/relationships/slide" Target="slides/slide5.xml"/><Relationship Id="rId21" Type="http://schemas.openxmlformats.org/officeDocument/2006/relationships/font" Target="fonts/Rubik-italic.fntdata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5" Type="http://schemas.openxmlformats.org/officeDocument/2006/relationships/notesMaster" Target="notesMasters/notesMaster1.xml"/><Relationship Id="rId19" Type="http://schemas.openxmlformats.org/officeDocument/2006/relationships/font" Target="fonts/Rubik-regular.fntdata"/><Relationship Id="rId6" Type="http://schemas.openxmlformats.org/officeDocument/2006/relationships/slide" Target="slides/slide1.xml"/><Relationship Id="rId18" Type="http://schemas.openxmlformats.org/officeDocument/2006/relationships/slide" Target="slides/slide13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g30e9faa334a_0_7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7" name="Google Shape;117;g30e9faa334a_0_7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g30e9faa334a_0_7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3" name="Google Shape;123;g30e9faa334a_0_7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8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g30e9faa334a_0_8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0" name="Google Shape;130;g30e9faa334a_0_8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5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g30e9faa334a_0_9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7" name="Google Shape;137;g30e9faa334a_0_9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30e9faa334a_0_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30e9faa334a_0_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g30e9faa334a_0_1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7" name="Google Shape;67;g30e9faa334a_0_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g30e9faa334a_0_1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4" name="Google Shape;74;g30e9faa334a_0_1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g30e9faa334a_0_2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2" name="Google Shape;82;g30e9faa334a_0_2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g30e9faa334a_0_3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9" name="Google Shape;89;g30e9faa334a_0_3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g30e9faa334a_0_4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6" name="Google Shape;96;g30e9faa334a_0_4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g30e9faa334a_0_5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3" name="Google Shape;103;g30e9faa334a_0_5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g30e9faa334a_0_6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0" name="Google Shape;110;g30e9faa334a_0_6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0.xml"/><Relationship Id="rId10" Type="http://schemas.openxmlformats.org/officeDocument/2006/relationships/slideLayout" Target="../slideLayouts/slideLayout9.xml"/><Relationship Id="rId13" Type="http://schemas.openxmlformats.org/officeDocument/2006/relationships/theme" Target="../theme/theme2.xml"/><Relationship Id="rId12" Type="http://schemas.openxmlformats.org/officeDocument/2006/relationships/slideLayout" Target="../slideLayouts/slideLayout11.xml"/><Relationship Id="rId1" Type="http://schemas.openxmlformats.org/officeDocument/2006/relationships/image" Target="../media/image13.png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9" Type="http://schemas.openxmlformats.org/officeDocument/2006/relationships/slideLayout" Target="../slideLayouts/slideLayout8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blipFill>
          <a:blip r:embed="rId1">
            <a:alphaModFix/>
          </a:blip>
          <a:stretch>
            <a:fillRect/>
          </a:stretch>
        </a:blip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2"/>
    <p:sldLayoutId id="2147483649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4.pn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6.png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11.png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3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8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0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9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12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3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7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ctrTitle"/>
          </p:nvPr>
        </p:nvSpPr>
        <p:spPr>
          <a:xfrm>
            <a:off x="311708" y="435050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uk" sz="5000">
                <a:solidFill>
                  <a:srgbClr val="1155CC"/>
                </a:solidFill>
              </a:rPr>
              <a:t>Звичайні дроби</a:t>
            </a:r>
            <a:endParaRPr sz="5000">
              <a:solidFill>
                <a:srgbClr val="1155CC"/>
              </a:solidFill>
            </a:endParaRPr>
          </a:p>
        </p:txBody>
      </p:sp>
      <p:sp>
        <p:nvSpPr>
          <p:cNvPr id="55" name="Google Shape;55;p13"/>
          <p:cNvSpPr txBox="1"/>
          <p:nvPr>
            <p:ph idx="1" type="subTitle"/>
          </p:nvPr>
        </p:nvSpPr>
        <p:spPr>
          <a:xfrm>
            <a:off x="311700" y="2571750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uk">
                <a:solidFill>
                  <a:schemeClr val="dk1"/>
                </a:solidFill>
              </a:rPr>
              <a:t>4 клас</a:t>
            </a:r>
            <a:endParaRPr>
              <a:solidFill>
                <a:schemeClr val="dk1"/>
              </a:solidFill>
            </a:endParaRPr>
          </a:p>
        </p:txBody>
      </p:sp>
      <p:pic>
        <p:nvPicPr>
          <p:cNvPr id="56" name="Google Shape;56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080304" y="2106725"/>
            <a:ext cx="4263823" cy="284185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22"/>
          <p:cNvSpPr txBox="1"/>
          <p:nvPr>
            <p:ph type="title"/>
          </p:nvPr>
        </p:nvSpPr>
        <p:spPr>
          <a:xfrm>
            <a:off x="311700" y="1021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uk" sz="4000">
                <a:solidFill>
                  <a:srgbClr val="1155CC"/>
                </a:solidFill>
              </a:rPr>
              <a:t>Гра "Знайди пару"</a:t>
            </a:r>
            <a:endParaRPr sz="4000">
              <a:solidFill>
                <a:srgbClr val="1155CC"/>
              </a:solidFill>
            </a:endParaRPr>
          </a:p>
        </p:txBody>
      </p:sp>
      <p:sp>
        <p:nvSpPr>
          <p:cNvPr id="120" name="Google Shape;120;p22"/>
          <p:cNvSpPr txBox="1"/>
          <p:nvPr>
            <p:ph idx="1" type="body"/>
          </p:nvPr>
        </p:nvSpPr>
        <p:spPr>
          <a:xfrm>
            <a:off x="400200" y="1174600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uk" sz="2500">
                <a:solidFill>
                  <a:schemeClr val="dk1"/>
                </a:solidFill>
              </a:rPr>
              <a:t>З'єднай дріб із відповідним малюнком:</a:t>
            </a:r>
            <a:endParaRPr sz="2500">
              <a:solidFill>
                <a:schemeClr val="dk1"/>
              </a:solidFill>
            </a:endParaRPr>
          </a:p>
          <a:p>
            <a:pPr indent="0" lvl="0" marL="45720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uk" sz="2500">
                <a:solidFill>
                  <a:schemeClr val="dk1"/>
                </a:solidFill>
              </a:rPr>
              <a:t>1/2                                 1. </a:t>
            </a:r>
            <a:r>
              <a:rPr lang="uk" sz="2500">
                <a:solidFill>
                  <a:schemeClr val="dk1"/>
                </a:solidFill>
              </a:rPr>
              <a:t>⬜⬜🟦🟦</a:t>
            </a:r>
            <a:endParaRPr sz="2500">
              <a:solidFill>
                <a:schemeClr val="dk1"/>
              </a:solidFill>
            </a:endParaRPr>
          </a:p>
          <a:p>
            <a:pPr indent="0" lvl="0" marL="45720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uk" sz="2500">
                <a:solidFill>
                  <a:schemeClr val="dk1"/>
                </a:solidFill>
              </a:rPr>
              <a:t>2/4                                 2. </a:t>
            </a:r>
            <a:r>
              <a:rPr lang="uk" sz="2500">
                <a:solidFill>
                  <a:schemeClr val="dk1"/>
                </a:solidFill>
              </a:rPr>
              <a:t>🔴🔴🔴⭕⭕⭕</a:t>
            </a:r>
            <a:endParaRPr sz="2500">
              <a:solidFill>
                <a:schemeClr val="dk1"/>
              </a:solidFill>
            </a:endParaRPr>
          </a:p>
          <a:p>
            <a:pPr indent="0" lvl="0" marL="45720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lang="uk" sz="2500">
                <a:solidFill>
                  <a:schemeClr val="dk1"/>
                </a:solidFill>
              </a:rPr>
              <a:t>3/6                                 3. </a:t>
            </a:r>
            <a:r>
              <a:rPr lang="uk" sz="2500">
                <a:solidFill>
                  <a:schemeClr val="dk1"/>
                </a:solidFill>
              </a:rPr>
              <a:t>🟡🔵</a:t>
            </a:r>
            <a:endParaRPr sz="250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23"/>
          <p:cNvSpPr txBox="1"/>
          <p:nvPr>
            <p:ph type="title"/>
          </p:nvPr>
        </p:nvSpPr>
        <p:spPr>
          <a:xfrm>
            <a:off x="311700" y="124250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uk" sz="4000">
                <a:solidFill>
                  <a:srgbClr val="1155CC"/>
                </a:solidFill>
              </a:rPr>
              <a:t>Запишіть дріб, який показує</a:t>
            </a:r>
            <a:endParaRPr sz="4000">
              <a:solidFill>
                <a:srgbClr val="1155CC"/>
              </a:solidFill>
            </a:endParaRPr>
          </a:p>
        </p:txBody>
      </p:sp>
      <p:sp>
        <p:nvSpPr>
          <p:cNvPr id="126" name="Google Shape;126;p23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uk" sz="2500">
                <a:solidFill>
                  <a:srgbClr val="000000"/>
                </a:solidFill>
              </a:rPr>
              <a:t>Скільки днів у тижні ви ходите до школи</a:t>
            </a:r>
            <a:endParaRPr sz="2500">
              <a:solidFill>
                <a:srgbClr val="000000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uk" sz="2500">
                <a:solidFill>
                  <a:srgbClr val="000000"/>
                </a:solidFill>
              </a:rPr>
              <a:t>Скільки місяців у році триває літо </a:t>
            </a:r>
            <a:endParaRPr sz="2500">
              <a:solidFill>
                <a:srgbClr val="000000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uk" sz="2500">
                <a:solidFill>
                  <a:srgbClr val="000000"/>
                </a:solidFill>
              </a:rPr>
              <a:t>Скільки годин у добі ви спите </a:t>
            </a:r>
            <a:endParaRPr sz="2500">
              <a:solidFill>
                <a:srgbClr val="000000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 sz="2500">
              <a:solidFill>
                <a:srgbClr val="000000"/>
              </a:solidFill>
            </a:endParaRPr>
          </a:p>
        </p:txBody>
      </p:sp>
      <p:pic>
        <p:nvPicPr>
          <p:cNvPr id="127" name="Google Shape;127;p2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526199" y="2283075"/>
            <a:ext cx="2529326" cy="189699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24"/>
          <p:cNvSpPr txBox="1"/>
          <p:nvPr>
            <p:ph type="title"/>
          </p:nvPr>
        </p:nvSpPr>
        <p:spPr>
          <a:xfrm>
            <a:off x="311700" y="14637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uk" sz="4000">
                <a:solidFill>
                  <a:srgbClr val="1155CC"/>
                </a:solidFill>
              </a:rPr>
              <a:t>Самостійна робота</a:t>
            </a:r>
            <a:endParaRPr sz="4000">
              <a:solidFill>
                <a:srgbClr val="1155CC"/>
              </a:solidFill>
            </a:endParaRPr>
          </a:p>
        </p:txBody>
      </p:sp>
      <p:sp>
        <p:nvSpPr>
          <p:cNvPr id="133" name="Google Shape;133;p2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8735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00"/>
              <a:buAutoNum type="arabicPeriod"/>
            </a:pPr>
            <a:r>
              <a:rPr lang="uk" sz="2500">
                <a:solidFill>
                  <a:srgbClr val="000000"/>
                </a:solidFill>
              </a:rPr>
              <a:t>Запишіть дріб: три восьмих</a:t>
            </a:r>
            <a:endParaRPr sz="2500">
              <a:solidFill>
                <a:srgbClr val="000000"/>
              </a:solidFill>
            </a:endParaRPr>
          </a:p>
          <a:p>
            <a:pPr indent="-38735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00"/>
              <a:buAutoNum type="arabicPeriod"/>
            </a:pPr>
            <a:r>
              <a:rPr lang="uk" sz="2500">
                <a:solidFill>
                  <a:srgbClr val="000000"/>
                </a:solidFill>
              </a:rPr>
              <a:t>Намалюйте прямокутник і зафарбуйте 2/6 його частини</a:t>
            </a:r>
            <a:endParaRPr sz="2500">
              <a:solidFill>
                <a:srgbClr val="000000"/>
              </a:solidFill>
            </a:endParaRPr>
          </a:p>
          <a:p>
            <a:pPr indent="-38735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00"/>
              <a:buAutoNum type="arabicPeriod"/>
            </a:pPr>
            <a:r>
              <a:rPr lang="uk" sz="2500">
                <a:solidFill>
                  <a:srgbClr val="000000"/>
                </a:solidFill>
              </a:rPr>
              <a:t>Яку частину становлять 4 дні від тижня?</a:t>
            </a:r>
            <a:endParaRPr sz="2500">
              <a:solidFill>
                <a:srgbClr val="000000"/>
              </a:solidFill>
            </a:endParaRPr>
          </a:p>
          <a:p>
            <a:pPr indent="0" lvl="0" marL="45720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 sz="2500">
              <a:solidFill>
                <a:srgbClr val="000000"/>
              </a:solidFill>
            </a:endParaRPr>
          </a:p>
        </p:txBody>
      </p:sp>
      <p:pic>
        <p:nvPicPr>
          <p:cNvPr id="134" name="Google Shape;134;p2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495200" y="2571750"/>
            <a:ext cx="2472202" cy="247220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8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p25"/>
          <p:cNvSpPr txBox="1"/>
          <p:nvPr/>
        </p:nvSpPr>
        <p:spPr>
          <a:xfrm>
            <a:off x="409050" y="93950"/>
            <a:ext cx="8325900" cy="7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500"/>
              <a:buFont typeface="Arial"/>
              <a:buNone/>
            </a:pPr>
            <a:r>
              <a:rPr b="0" i="0" lang="uk" sz="4000" u="none" cap="none" strike="noStrike">
                <a:solidFill>
                  <a:srgbClr val="1155CC"/>
                </a:solidFill>
                <a:latin typeface="Rubik"/>
                <a:ea typeface="Rubik"/>
                <a:cs typeface="Rubik"/>
                <a:sym typeface="Rubik"/>
              </a:rPr>
              <a:t>Презентація створена спеціалістами Mathema.me</a:t>
            </a:r>
            <a:endParaRPr b="0" i="0" sz="4000" u="none" cap="none" strike="noStrike">
              <a:solidFill>
                <a:srgbClr val="1155CC"/>
              </a:solidFill>
              <a:latin typeface="Rubik"/>
              <a:ea typeface="Rubik"/>
              <a:cs typeface="Rubik"/>
              <a:sym typeface="Rubik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500"/>
              <a:buFont typeface="Arial"/>
              <a:buNone/>
            </a:pPr>
            <a:r>
              <a:t/>
            </a:r>
            <a:endParaRPr b="0" i="0" sz="4500" u="none" cap="none" strike="noStrike">
              <a:solidFill>
                <a:srgbClr val="1155CC"/>
              </a:solidFill>
              <a:latin typeface="Rubik"/>
              <a:ea typeface="Rubik"/>
              <a:cs typeface="Rubik"/>
              <a:sym typeface="Rubik"/>
            </a:endParaRPr>
          </a:p>
        </p:txBody>
      </p:sp>
      <p:sp>
        <p:nvSpPr>
          <p:cNvPr id="140" name="Google Shape;140;p25"/>
          <p:cNvSpPr txBox="1"/>
          <p:nvPr/>
        </p:nvSpPr>
        <p:spPr>
          <a:xfrm>
            <a:off x="285750" y="1526550"/>
            <a:ext cx="8572500" cy="2090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0" i="0" lang="uk" sz="2500" u="none" cap="none" strike="noStrike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  <a:t>Mathema - це найбільша платформа для вивчення математики у Східній Європі, родом з України.</a:t>
            </a:r>
            <a:endParaRPr b="0" i="0" sz="2500" u="none" cap="none" strike="noStrike">
              <a:solidFill>
                <a:srgbClr val="000000"/>
              </a:solidFill>
              <a:latin typeface="Rubik"/>
              <a:ea typeface="Rubik"/>
              <a:cs typeface="Rubik"/>
              <a:sym typeface="Rubik"/>
            </a:endParaRPr>
          </a:p>
          <a:p>
            <a:pPr indent="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0" i="0" lang="uk" sz="2500" u="none" cap="none" strike="noStrike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  <a:t>У Mathema ти можеш: </a:t>
            </a:r>
            <a:endParaRPr b="0" i="0" sz="2500" u="none" cap="none" strike="noStrike">
              <a:solidFill>
                <a:srgbClr val="000000"/>
              </a:solidFill>
              <a:latin typeface="Rubik"/>
              <a:ea typeface="Rubik"/>
              <a:cs typeface="Rubik"/>
              <a:sym typeface="Rubik"/>
            </a:endParaRPr>
          </a:p>
          <a:p>
            <a:pPr indent="-38735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00"/>
              <a:buFont typeface="Rubik"/>
              <a:buChar char="●"/>
            </a:pPr>
            <a:r>
              <a:rPr b="0" i="0" lang="uk" sz="2500" u="none" cap="none" strike="noStrike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  <a:t>готуватися до контрольних та іспитів</a:t>
            </a:r>
            <a:endParaRPr b="0" i="0" sz="2500" u="none" cap="none" strike="noStrike">
              <a:solidFill>
                <a:srgbClr val="000000"/>
              </a:solidFill>
              <a:latin typeface="Rubik"/>
              <a:ea typeface="Rubik"/>
              <a:cs typeface="Rubik"/>
              <a:sym typeface="Rubik"/>
            </a:endParaRPr>
          </a:p>
          <a:p>
            <a:pPr indent="-38735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00"/>
              <a:buFont typeface="Rubik"/>
              <a:buChar char="●"/>
            </a:pPr>
            <a:r>
              <a:rPr b="0" i="0" lang="uk" sz="2500" u="none" cap="none" strike="noStrike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  <a:t>проходити онлайн-тести</a:t>
            </a:r>
            <a:endParaRPr b="0" i="0" sz="2500" u="none" cap="none" strike="noStrike">
              <a:solidFill>
                <a:srgbClr val="000000"/>
              </a:solidFill>
              <a:latin typeface="Rubik"/>
              <a:ea typeface="Rubik"/>
              <a:cs typeface="Rubik"/>
              <a:sym typeface="Rubik"/>
            </a:endParaRPr>
          </a:p>
          <a:p>
            <a:pPr indent="-38735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00"/>
              <a:buFont typeface="Rubik"/>
              <a:buChar char="●"/>
            </a:pPr>
            <a:r>
              <a:rPr b="0" i="0" lang="uk" sz="2500" u="none" cap="none" strike="noStrike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  <a:t>дізнаватись останні новини про освіту в Україні</a:t>
            </a:r>
            <a:endParaRPr b="0" i="0" sz="2500" u="none" cap="none" strike="noStrike">
              <a:solidFill>
                <a:srgbClr val="000000"/>
              </a:solidFill>
              <a:latin typeface="Rubik"/>
              <a:ea typeface="Rubik"/>
              <a:cs typeface="Rubik"/>
              <a:sym typeface="Rubik"/>
            </a:endParaRPr>
          </a:p>
          <a:p>
            <a:pPr indent="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 b="0" i="0" sz="2500" u="none" cap="none" strike="noStrike">
              <a:solidFill>
                <a:srgbClr val="000000"/>
              </a:solidFill>
              <a:latin typeface="Rubik"/>
              <a:ea typeface="Rubik"/>
              <a:cs typeface="Rubik"/>
              <a:sym typeface="Rubik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00"/>
              <a:buFont typeface="Arial"/>
              <a:buNone/>
            </a:pPr>
            <a:r>
              <a:t/>
            </a:r>
            <a:endParaRPr b="0" i="0" sz="2500" u="none" cap="none" strike="noStrike">
              <a:solidFill>
                <a:srgbClr val="595959"/>
              </a:solidFill>
              <a:latin typeface="Rubik"/>
              <a:ea typeface="Rubik"/>
              <a:cs typeface="Rubik"/>
              <a:sym typeface="Rubik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4"/>
          <p:cNvSpPr txBox="1"/>
          <p:nvPr>
            <p:ph type="title"/>
          </p:nvPr>
        </p:nvSpPr>
        <p:spPr>
          <a:xfrm>
            <a:off x="311700" y="139700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uk" sz="4000">
                <a:solidFill>
                  <a:srgbClr val="1155CC"/>
                </a:solidFill>
              </a:rPr>
              <a:t>Актуалізація опорних знань</a:t>
            </a:r>
            <a:endParaRPr sz="4000">
              <a:solidFill>
                <a:srgbClr val="1155CC"/>
              </a:solidFill>
            </a:endParaRPr>
          </a:p>
        </p:txBody>
      </p:sp>
      <p:sp>
        <p:nvSpPr>
          <p:cNvPr id="62" name="Google Shape;62;p14"/>
          <p:cNvSpPr txBox="1"/>
          <p:nvPr>
            <p:ph idx="1" type="body"/>
          </p:nvPr>
        </p:nvSpPr>
        <p:spPr>
          <a:xfrm>
            <a:off x="311700" y="7766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uk" sz="2500">
                <a:solidFill>
                  <a:schemeClr val="dk1"/>
                </a:solidFill>
              </a:rPr>
              <a:t>Задача:</a:t>
            </a:r>
            <a:r>
              <a:rPr lang="uk" sz="2500">
                <a:solidFill>
                  <a:schemeClr val="dk1"/>
                </a:solidFill>
              </a:rPr>
              <a:t> </a:t>
            </a:r>
            <a:r>
              <a:rPr i="1" lang="uk" sz="2500">
                <a:solidFill>
                  <a:schemeClr val="dk1"/>
                </a:solidFill>
              </a:rPr>
              <a:t>Мама розрізала торт на 8 рівних частин. Маринка з'їла 3 частини.</a:t>
            </a:r>
            <a:endParaRPr i="1" sz="2500">
              <a:solidFill>
                <a:schemeClr val="dk1"/>
              </a:solidFill>
            </a:endParaRPr>
          </a:p>
          <a:p>
            <a:pPr indent="-387350" lvl="0" marL="45720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500"/>
              <a:buChar char="●"/>
            </a:pPr>
            <a:r>
              <a:rPr lang="uk" sz="2500">
                <a:solidFill>
                  <a:schemeClr val="dk1"/>
                </a:solidFill>
              </a:rPr>
              <a:t>Як записати, яку частину торта з'їла Маринка?</a:t>
            </a:r>
            <a:endParaRPr sz="2500">
              <a:solidFill>
                <a:schemeClr val="dk1"/>
              </a:solidFill>
            </a:endParaRPr>
          </a:p>
          <a:p>
            <a:pPr indent="-3873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Char char="●"/>
            </a:pPr>
            <a:r>
              <a:rPr lang="uk" sz="2500">
                <a:solidFill>
                  <a:schemeClr val="dk1"/>
                </a:solidFill>
              </a:rPr>
              <a:t>Як записати, скільки частин торта залишилось?</a:t>
            </a:r>
            <a:endParaRPr sz="25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 sz="2500"/>
          </a:p>
        </p:txBody>
      </p:sp>
      <p:pic>
        <p:nvPicPr>
          <p:cNvPr id="63" name="Google Shape;63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772850" y="2927750"/>
            <a:ext cx="1059451" cy="623350"/>
          </a:xfrm>
          <a:prstGeom prst="rect">
            <a:avLst/>
          </a:prstGeom>
          <a:noFill/>
          <a:ln>
            <a:noFill/>
          </a:ln>
        </p:spPr>
      </p:pic>
      <p:pic>
        <p:nvPicPr>
          <p:cNvPr id="64" name="Google Shape;64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5885675" y="2853600"/>
            <a:ext cx="2348626" cy="234862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5"/>
          <p:cNvSpPr txBox="1"/>
          <p:nvPr>
            <p:ph type="title"/>
          </p:nvPr>
        </p:nvSpPr>
        <p:spPr>
          <a:xfrm>
            <a:off x="311700" y="0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uk" sz="4000">
                <a:solidFill>
                  <a:srgbClr val="1155CC"/>
                </a:solidFill>
              </a:rPr>
              <a:t>Що таке дріб?</a:t>
            </a:r>
            <a:endParaRPr sz="4000">
              <a:solidFill>
                <a:srgbClr val="1155CC"/>
              </a:solidFill>
            </a:endParaRPr>
          </a:p>
        </p:txBody>
      </p:sp>
      <p:sp>
        <p:nvSpPr>
          <p:cNvPr id="70" name="Google Shape;70;p15"/>
          <p:cNvSpPr txBox="1"/>
          <p:nvPr>
            <p:ph idx="1" type="body"/>
          </p:nvPr>
        </p:nvSpPr>
        <p:spPr>
          <a:xfrm>
            <a:off x="311700" y="12275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uk" sz="2500">
                <a:solidFill>
                  <a:schemeClr val="dk1"/>
                </a:solidFill>
              </a:rPr>
              <a:t>Дріб</a:t>
            </a:r>
            <a:r>
              <a:rPr lang="uk" sz="2500">
                <a:solidFill>
                  <a:schemeClr val="dk1"/>
                </a:solidFill>
              </a:rPr>
              <a:t> - це частина цілого числа</a:t>
            </a:r>
            <a:endParaRPr sz="2500">
              <a:solidFill>
                <a:schemeClr val="dk1"/>
              </a:solidFill>
            </a:endParaRPr>
          </a:p>
          <a:p>
            <a:pPr indent="-387350" lvl="0" marL="45720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500"/>
              <a:buChar char="●"/>
            </a:pPr>
            <a:r>
              <a:rPr lang="uk" sz="2500">
                <a:solidFill>
                  <a:schemeClr val="dk1"/>
                </a:solidFill>
              </a:rPr>
              <a:t>Число, яке показує, на скільки рівних частин поділили ціле, називається </a:t>
            </a:r>
            <a:r>
              <a:rPr b="1" lang="uk" sz="2500">
                <a:solidFill>
                  <a:schemeClr val="dk1"/>
                </a:solidFill>
              </a:rPr>
              <a:t>знаменником</a:t>
            </a:r>
            <a:endParaRPr b="1" sz="2500">
              <a:solidFill>
                <a:schemeClr val="dk1"/>
              </a:solidFill>
            </a:endParaRPr>
          </a:p>
          <a:p>
            <a:pPr indent="-3873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Char char="●"/>
            </a:pPr>
            <a:r>
              <a:rPr lang="uk" sz="2500">
                <a:solidFill>
                  <a:schemeClr val="dk1"/>
                </a:solidFill>
              </a:rPr>
              <a:t>Число, яке показує, скільки таких частин взяли, називається </a:t>
            </a:r>
            <a:r>
              <a:rPr b="1" lang="uk" sz="2500">
                <a:solidFill>
                  <a:schemeClr val="dk1"/>
                </a:solidFill>
              </a:rPr>
              <a:t>чисельником</a:t>
            </a:r>
            <a:endParaRPr b="1" sz="25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 sz="2500"/>
          </a:p>
        </p:txBody>
      </p:sp>
      <p:pic>
        <p:nvPicPr>
          <p:cNvPr id="71" name="Google Shape;71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429901" y="-1"/>
            <a:ext cx="1714098" cy="187727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16"/>
          <p:cNvSpPr txBox="1"/>
          <p:nvPr>
            <p:ph type="title"/>
          </p:nvPr>
        </p:nvSpPr>
        <p:spPr>
          <a:xfrm>
            <a:off x="311700" y="0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uk" sz="4000">
                <a:solidFill>
                  <a:srgbClr val="1155CC"/>
                </a:solidFill>
              </a:rPr>
              <a:t>Як записати дріб?</a:t>
            </a:r>
            <a:endParaRPr sz="4000">
              <a:solidFill>
                <a:srgbClr val="1155CC"/>
              </a:solidFill>
            </a:endParaRPr>
          </a:p>
        </p:txBody>
      </p:sp>
      <p:sp>
        <p:nvSpPr>
          <p:cNvPr id="77" name="Google Shape;77;p16"/>
          <p:cNvSpPr txBox="1"/>
          <p:nvPr>
            <p:ph idx="1" type="body"/>
          </p:nvPr>
        </p:nvSpPr>
        <p:spPr>
          <a:xfrm>
            <a:off x="311700" y="91762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lnSpcReduction="20000"/>
          </a:bodyPr>
          <a:lstStyle/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b="1" lang="uk" sz="2500">
                <a:solidFill>
                  <a:schemeClr val="dk1"/>
                </a:solidFill>
              </a:rPr>
              <a:t>Приклад запису дробу:</a:t>
            </a:r>
            <a:r>
              <a:rPr lang="uk" sz="2500">
                <a:solidFill>
                  <a:schemeClr val="dk1"/>
                </a:solidFill>
              </a:rPr>
              <a:t> </a:t>
            </a:r>
            <a:endParaRPr sz="2500">
              <a:solidFill>
                <a:schemeClr val="dk1"/>
              </a:solidFill>
            </a:endParaRPr>
          </a:p>
          <a:p>
            <a:pPr indent="0" lvl="0" marL="0" rtl="0" algn="ctr">
              <a:spcBef>
                <a:spcPts val="1200"/>
              </a:spcBef>
              <a:spcAft>
                <a:spcPts val="0"/>
              </a:spcAft>
              <a:buNone/>
            </a:pPr>
            <a:r>
              <a:rPr lang="uk" sz="2500">
                <a:solidFill>
                  <a:schemeClr val="dk1"/>
                </a:solidFill>
              </a:rPr>
              <a:t>3</a:t>
            </a:r>
            <a:endParaRPr sz="2500">
              <a:solidFill>
                <a:schemeClr val="dk1"/>
              </a:solidFill>
            </a:endParaRPr>
          </a:p>
          <a:p>
            <a:pPr indent="0" lvl="0" marL="0" rtl="0" algn="ctr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uk" sz="2500">
                <a:solidFill>
                  <a:schemeClr val="dk1"/>
                </a:solidFill>
              </a:rPr>
              <a:t>8</a:t>
            </a:r>
            <a:endParaRPr sz="2500">
              <a:solidFill>
                <a:schemeClr val="dk1"/>
              </a:solidFill>
            </a:endParaRPr>
          </a:p>
          <a:p>
            <a:pPr indent="-387350" lvl="0" marL="45720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500"/>
              <a:buChar char="●"/>
            </a:pPr>
            <a:r>
              <a:rPr lang="uk" sz="2500">
                <a:solidFill>
                  <a:schemeClr val="dk1"/>
                </a:solidFill>
              </a:rPr>
              <a:t>Чисельник пишеться зверху</a:t>
            </a:r>
            <a:endParaRPr sz="2500">
              <a:solidFill>
                <a:schemeClr val="dk1"/>
              </a:solidFill>
            </a:endParaRPr>
          </a:p>
          <a:p>
            <a:pPr indent="-3873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Char char="●"/>
            </a:pPr>
            <a:r>
              <a:rPr lang="uk" sz="2500">
                <a:solidFill>
                  <a:schemeClr val="dk1"/>
                </a:solidFill>
              </a:rPr>
              <a:t>Знаменник пишеться знизу</a:t>
            </a:r>
            <a:endParaRPr sz="2500">
              <a:solidFill>
                <a:schemeClr val="dk1"/>
              </a:solidFill>
            </a:endParaRPr>
          </a:p>
          <a:p>
            <a:pPr indent="-3873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Char char="●"/>
            </a:pPr>
            <a:r>
              <a:rPr lang="uk" sz="2500">
                <a:solidFill>
                  <a:schemeClr val="dk1"/>
                </a:solidFill>
              </a:rPr>
              <a:t>Між ними проводиться риска дробу</a:t>
            </a:r>
            <a:endParaRPr sz="25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 sz="2500"/>
          </a:p>
        </p:txBody>
      </p:sp>
      <p:cxnSp>
        <p:nvCxnSpPr>
          <p:cNvPr id="78" name="Google Shape;78;p16"/>
          <p:cNvCxnSpPr/>
          <p:nvPr/>
        </p:nvCxnSpPr>
        <p:spPr>
          <a:xfrm>
            <a:off x="4348950" y="1942325"/>
            <a:ext cx="446100" cy="0"/>
          </a:xfrm>
          <a:prstGeom prst="straightConnector1">
            <a:avLst/>
          </a:prstGeom>
          <a:noFill/>
          <a:ln cap="flat" cmpd="sng" w="38100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pic>
        <p:nvPicPr>
          <p:cNvPr id="79" name="Google Shape;79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063800" y="424400"/>
            <a:ext cx="1768499" cy="176849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7"/>
          <p:cNvSpPr txBox="1"/>
          <p:nvPr>
            <p:ph type="title"/>
          </p:nvPr>
        </p:nvSpPr>
        <p:spPr>
          <a:xfrm>
            <a:off x="311700" y="18667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uk" sz="4000">
                <a:solidFill>
                  <a:srgbClr val="1155CC"/>
                </a:solidFill>
              </a:rPr>
              <a:t>Як читати дроби?</a:t>
            </a:r>
            <a:endParaRPr sz="4000">
              <a:solidFill>
                <a:srgbClr val="1155CC"/>
              </a:solidFill>
            </a:endParaRPr>
          </a:p>
        </p:txBody>
      </p:sp>
      <p:sp>
        <p:nvSpPr>
          <p:cNvPr id="85" name="Google Shape;85;p17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uk" sz="2500">
                <a:solidFill>
                  <a:schemeClr val="dk1"/>
                </a:solidFill>
              </a:rPr>
              <a:t>1/2 - одна друга</a:t>
            </a:r>
            <a:endParaRPr sz="25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uk" sz="2500">
                <a:solidFill>
                  <a:schemeClr val="dk1"/>
                </a:solidFill>
              </a:rPr>
              <a:t>2/3 - дві третіх</a:t>
            </a:r>
            <a:endParaRPr sz="25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uk" sz="2500">
                <a:solidFill>
                  <a:schemeClr val="dk1"/>
                </a:solidFill>
              </a:rPr>
              <a:t>3/4 - три четвертих</a:t>
            </a:r>
            <a:endParaRPr sz="25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uk" sz="2500">
                <a:solidFill>
                  <a:schemeClr val="dk1"/>
                </a:solidFill>
              </a:rPr>
              <a:t>5/6 - п'ять шостих</a:t>
            </a:r>
            <a:endParaRPr sz="25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 sz="2500">
              <a:solidFill>
                <a:schemeClr val="dk1"/>
              </a:solidFill>
            </a:endParaRPr>
          </a:p>
        </p:txBody>
      </p:sp>
      <p:pic>
        <p:nvPicPr>
          <p:cNvPr id="86" name="Google Shape;86;p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461075" y="2282875"/>
            <a:ext cx="2524774" cy="252477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18"/>
          <p:cNvSpPr txBox="1"/>
          <p:nvPr>
            <p:ph type="title"/>
          </p:nvPr>
        </p:nvSpPr>
        <p:spPr>
          <a:xfrm>
            <a:off x="311700" y="8097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uk" sz="4000">
                <a:solidFill>
                  <a:srgbClr val="1155CC"/>
                </a:solidFill>
              </a:rPr>
              <a:t>Практичне завдання</a:t>
            </a:r>
            <a:endParaRPr sz="4000">
              <a:solidFill>
                <a:srgbClr val="1155CC"/>
              </a:solidFill>
            </a:endParaRPr>
          </a:p>
        </p:txBody>
      </p:sp>
      <p:sp>
        <p:nvSpPr>
          <p:cNvPr id="92" name="Google Shape;92;p18"/>
          <p:cNvSpPr txBox="1"/>
          <p:nvPr>
            <p:ph idx="1" type="body"/>
          </p:nvPr>
        </p:nvSpPr>
        <p:spPr>
          <a:xfrm>
            <a:off x="311700" y="1318400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uk" sz="2500">
                <a:solidFill>
                  <a:schemeClr val="dk1"/>
                </a:solidFill>
              </a:rPr>
              <a:t>Намалюй і зафарбуй:</a:t>
            </a:r>
            <a:endParaRPr sz="2500">
              <a:solidFill>
                <a:schemeClr val="dk1"/>
              </a:solidFill>
            </a:endParaRPr>
          </a:p>
          <a:p>
            <a:pPr indent="-387350" lvl="0" marL="45720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500"/>
              <a:buChar char="●"/>
            </a:pPr>
            <a:r>
              <a:rPr lang="uk" sz="2500">
                <a:solidFill>
                  <a:schemeClr val="dk1"/>
                </a:solidFill>
              </a:rPr>
              <a:t>1/4 прямокутника</a:t>
            </a:r>
            <a:endParaRPr sz="2500">
              <a:solidFill>
                <a:schemeClr val="dk1"/>
              </a:solidFill>
            </a:endParaRPr>
          </a:p>
          <a:p>
            <a:pPr indent="-3873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Char char="●"/>
            </a:pPr>
            <a:r>
              <a:rPr lang="uk" sz="2500">
                <a:solidFill>
                  <a:schemeClr val="dk1"/>
                </a:solidFill>
              </a:rPr>
              <a:t>2/3 круга</a:t>
            </a:r>
            <a:endParaRPr sz="2500">
              <a:solidFill>
                <a:schemeClr val="dk1"/>
              </a:solidFill>
            </a:endParaRPr>
          </a:p>
          <a:p>
            <a:pPr indent="-3873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Char char="●"/>
            </a:pPr>
            <a:r>
              <a:rPr lang="uk" sz="2500">
                <a:solidFill>
                  <a:schemeClr val="dk1"/>
                </a:solidFill>
              </a:rPr>
              <a:t>3/5 квадрата</a:t>
            </a:r>
            <a:endParaRPr sz="25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 sz="2500"/>
          </a:p>
        </p:txBody>
      </p:sp>
      <p:pic>
        <p:nvPicPr>
          <p:cNvPr id="93" name="Google Shape;93;p1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291225" y="1215413"/>
            <a:ext cx="2712673" cy="271267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19"/>
          <p:cNvSpPr txBox="1"/>
          <p:nvPr>
            <p:ph type="title"/>
          </p:nvPr>
        </p:nvSpPr>
        <p:spPr>
          <a:xfrm>
            <a:off x="311700" y="201700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uk" sz="4000">
                <a:solidFill>
                  <a:srgbClr val="1155CC"/>
                </a:solidFill>
              </a:rPr>
              <a:t>Творче завдання "Створи свій дріб"</a:t>
            </a:r>
            <a:endParaRPr sz="4000">
              <a:solidFill>
                <a:srgbClr val="1155CC"/>
              </a:solidFill>
            </a:endParaRPr>
          </a:p>
        </p:txBody>
      </p:sp>
      <p:sp>
        <p:nvSpPr>
          <p:cNvPr id="99" name="Google Shape;99;p19"/>
          <p:cNvSpPr txBox="1"/>
          <p:nvPr>
            <p:ph idx="1" type="body"/>
          </p:nvPr>
        </p:nvSpPr>
        <p:spPr>
          <a:xfrm>
            <a:off x="311700" y="1471900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uk" sz="2500">
                <a:solidFill>
                  <a:schemeClr val="dk1"/>
                </a:solidFill>
              </a:rPr>
              <a:t>Завдання:</a:t>
            </a:r>
            <a:r>
              <a:rPr lang="uk" sz="2500">
                <a:solidFill>
                  <a:schemeClr val="dk1"/>
                </a:solidFill>
              </a:rPr>
              <a:t> придумай і намалюй свій приклад дробу, використовуючи:</a:t>
            </a:r>
            <a:endParaRPr sz="2500">
              <a:solidFill>
                <a:schemeClr val="dk1"/>
              </a:solidFill>
            </a:endParaRPr>
          </a:p>
          <a:p>
            <a:pPr indent="-387350" lvl="0" marL="45720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500"/>
              <a:buChar char="●"/>
            </a:pPr>
            <a:r>
              <a:rPr lang="uk" sz="2500">
                <a:solidFill>
                  <a:schemeClr val="dk1"/>
                </a:solidFill>
              </a:rPr>
              <a:t>фрукти</a:t>
            </a:r>
            <a:endParaRPr sz="2500">
              <a:solidFill>
                <a:schemeClr val="dk1"/>
              </a:solidFill>
            </a:endParaRPr>
          </a:p>
          <a:p>
            <a:pPr indent="-3873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Char char="●"/>
            </a:pPr>
            <a:r>
              <a:rPr lang="uk" sz="2500">
                <a:solidFill>
                  <a:schemeClr val="dk1"/>
                </a:solidFill>
              </a:rPr>
              <a:t>геометричні фігури</a:t>
            </a:r>
            <a:endParaRPr sz="2500">
              <a:solidFill>
                <a:schemeClr val="dk1"/>
              </a:solidFill>
            </a:endParaRPr>
          </a:p>
          <a:p>
            <a:pPr indent="-3873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Char char="●"/>
            </a:pPr>
            <a:r>
              <a:rPr lang="uk" sz="2500">
                <a:solidFill>
                  <a:schemeClr val="dk1"/>
                </a:solidFill>
              </a:rPr>
              <a:t>предмети побуту</a:t>
            </a:r>
            <a:endParaRPr sz="25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 sz="2500"/>
          </a:p>
        </p:txBody>
      </p:sp>
      <p:pic>
        <p:nvPicPr>
          <p:cNvPr id="100" name="Google Shape;100;p1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594750" y="2476973"/>
            <a:ext cx="2411351" cy="24113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20"/>
          <p:cNvSpPr txBox="1"/>
          <p:nvPr>
            <p:ph type="title"/>
          </p:nvPr>
        </p:nvSpPr>
        <p:spPr>
          <a:xfrm>
            <a:off x="311700" y="57900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uk" sz="4000">
                <a:solidFill>
                  <a:srgbClr val="1155CC"/>
                </a:solidFill>
              </a:rPr>
              <a:t>Математичний диктант</a:t>
            </a:r>
            <a:endParaRPr sz="4000">
              <a:solidFill>
                <a:srgbClr val="1155CC"/>
              </a:solidFill>
            </a:endParaRPr>
          </a:p>
        </p:txBody>
      </p:sp>
      <p:sp>
        <p:nvSpPr>
          <p:cNvPr id="106" name="Google Shape;106;p20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uk" sz="2500">
                <a:solidFill>
                  <a:schemeClr val="dk1"/>
                </a:solidFill>
              </a:rPr>
              <a:t>Запишіть дроби:</a:t>
            </a:r>
            <a:endParaRPr sz="2500">
              <a:solidFill>
                <a:schemeClr val="dk1"/>
              </a:solidFill>
            </a:endParaRPr>
          </a:p>
          <a:p>
            <a:pPr indent="-387350" lvl="0" marL="45720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500"/>
              <a:buAutoNum type="arabicPeriod"/>
            </a:pPr>
            <a:r>
              <a:rPr lang="uk" sz="2500">
                <a:solidFill>
                  <a:schemeClr val="dk1"/>
                </a:solidFill>
              </a:rPr>
              <a:t>Три п'ятих </a:t>
            </a:r>
            <a:endParaRPr sz="2500">
              <a:solidFill>
                <a:schemeClr val="dk1"/>
              </a:solidFill>
            </a:endParaRPr>
          </a:p>
          <a:p>
            <a:pPr indent="-3873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AutoNum type="arabicPeriod"/>
            </a:pPr>
            <a:r>
              <a:rPr lang="uk" sz="2500">
                <a:solidFill>
                  <a:schemeClr val="dk1"/>
                </a:solidFill>
              </a:rPr>
              <a:t>Дві сьомих</a:t>
            </a:r>
            <a:endParaRPr sz="2500">
              <a:solidFill>
                <a:schemeClr val="dk1"/>
              </a:solidFill>
            </a:endParaRPr>
          </a:p>
          <a:p>
            <a:pPr indent="-3873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AutoNum type="arabicPeriod"/>
            </a:pPr>
            <a:r>
              <a:rPr lang="uk" sz="2500">
                <a:solidFill>
                  <a:schemeClr val="dk1"/>
                </a:solidFill>
              </a:rPr>
              <a:t>Чотири восьмих </a:t>
            </a:r>
            <a:endParaRPr sz="2500">
              <a:solidFill>
                <a:schemeClr val="dk1"/>
              </a:solidFill>
            </a:endParaRPr>
          </a:p>
          <a:p>
            <a:pPr indent="-3873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AutoNum type="arabicPeriod"/>
            </a:pPr>
            <a:r>
              <a:rPr lang="uk" sz="2500">
                <a:solidFill>
                  <a:schemeClr val="dk1"/>
                </a:solidFill>
              </a:rPr>
              <a:t>Одна третя</a:t>
            </a:r>
            <a:endParaRPr sz="2500">
              <a:solidFill>
                <a:schemeClr val="dk1"/>
              </a:solidFill>
            </a:endParaRPr>
          </a:p>
          <a:p>
            <a:pPr indent="-3873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AutoNum type="arabicPeriod"/>
            </a:pPr>
            <a:r>
              <a:rPr lang="uk" sz="2500">
                <a:solidFill>
                  <a:schemeClr val="dk1"/>
                </a:solidFill>
              </a:rPr>
              <a:t>П'ять шостих </a:t>
            </a:r>
            <a:endParaRPr sz="25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 sz="2500">
              <a:solidFill>
                <a:schemeClr val="dk1"/>
              </a:solidFill>
            </a:endParaRPr>
          </a:p>
        </p:txBody>
      </p:sp>
      <p:pic>
        <p:nvPicPr>
          <p:cNvPr id="107" name="Google Shape;107;p2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528025" y="2482200"/>
            <a:ext cx="2615977" cy="261597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21"/>
          <p:cNvSpPr txBox="1"/>
          <p:nvPr>
            <p:ph type="title"/>
          </p:nvPr>
        </p:nvSpPr>
        <p:spPr>
          <a:xfrm>
            <a:off x="311700" y="113200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uk" sz="4000">
                <a:solidFill>
                  <a:srgbClr val="1155CC"/>
                </a:solidFill>
              </a:rPr>
              <a:t>Розв'язування задач</a:t>
            </a:r>
            <a:endParaRPr sz="4000">
              <a:solidFill>
                <a:srgbClr val="1155CC"/>
              </a:solidFill>
            </a:endParaRPr>
          </a:p>
        </p:txBody>
      </p:sp>
      <p:sp>
        <p:nvSpPr>
          <p:cNvPr id="113" name="Google Shape;113;p21"/>
          <p:cNvSpPr txBox="1"/>
          <p:nvPr>
            <p:ph idx="1" type="body"/>
          </p:nvPr>
        </p:nvSpPr>
        <p:spPr>
          <a:xfrm>
            <a:off x="311700" y="12077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b="1" lang="uk" sz="2500">
                <a:solidFill>
                  <a:srgbClr val="000000"/>
                </a:solidFill>
              </a:rPr>
              <a:t>Задача 1:</a:t>
            </a:r>
            <a:r>
              <a:rPr lang="uk" sz="2500">
                <a:solidFill>
                  <a:srgbClr val="000000"/>
                </a:solidFill>
              </a:rPr>
              <a:t> У кошику було 12 яблук. Петрик з'їв 3 яблука. Яку частину яблук з'їв Петрик? </a:t>
            </a:r>
            <a:endParaRPr sz="2500">
              <a:solidFill>
                <a:srgbClr val="000000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b="1" lang="uk" sz="2500">
                <a:solidFill>
                  <a:srgbClr val="000000"/>
                </a:solidFill>
              </a:rPr>
              <a:t>Задача 2:</a:t>
            </a:r>
            <a:r>
              <a:rPr lang="uk" sz="2500">
                <a:solidFill>
                  <a:srgbClr val="000000"/>
                </a:solidFill>
              </a:rPr>
              <a:t> Маринка прочитала 4 сторінки з 16 сторінок книги. Яку частину книги прочитала Маринка? </a:t>
            </a:r>
            <a:endParaRPr sz="2500">
              <a:solidFill>
                <a:srgbClr val="000000"/>
              </a:solidFill>
            </a:endParaRPr>
          </a:p>
        </p:txBody>
      </p:sp>
      <p:pic>
        <p:nvPicPr>
          <p:cNvPr id="114" name="Google Shape;114;p2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 flipH="1">
            <a:off x="6640975" y="2640475"/>
            <a:ext cx="2503025" cy="25030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