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68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00EE"/>
    <a:srgbClr val="1632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AC16EA-759E-4E14-9A92-C9BD3B8D6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FDBC4C8-7A28-4AFD-87CA-4AD32DCC79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E1D1BCF-8523-4228-AA3B-53C4F45EF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654A-18A4-4C6B-A965-1D4239AED328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E469E51-51C8-4867-9EF1-6BB6E4532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B9F0904-4FA9-477F-8E8A-F4C78F592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F82-B39C-4638-B5E7-1B1CD73E70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0009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5FC7BB-B8A5-4BEA-B8B8-299E9A63B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EA5E24A-7C7B-4D07-A864-2D29667176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ADB2BEC-E2B4-4ABF-8E46-5DFD614B9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654A-18A4-4C6B-A965-1D4239AED328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F1AEB50-E3B0-4B83-9707-03B6A1410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822314D-D83A-43A1-8C84-2B3F17DE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F82-B39C-4638-B5E7-1B1CD73E70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4632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58DD20D0-0D0E-49A2-8B8D-4EF9F1D207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BF2B17B-CD1F-4B43-B163-7089B1BB63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55AC008-7312-4756-9614-A2B5D6B40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654A-18A4-4C6B-A965-1D4239AED328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0B4A4DF-695A-4907-A4D3-015D7E5D9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52629F7-DD1B-4120-9AED-AB0FEAD8E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F82-B39C-4638-B5E7-1B1CD73E70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9025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703870-858D-4DED-A992-F6B0E8C6E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AB21149-E8CD-4727-A0D0-5A7AE52E7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1DD24BC-2D2C-4DE8-A1BC-2F410190E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654A-18A4-4C6B-A965-1D4239AED328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6708DDA-B543-43C1-A078-0CC8B10BC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4B82F04-FE23-432B-8973-5646655B2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F82-B39C-4638-B5E7-1B1CD73E70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804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0E0362-79F9-42FA-BF50-43BA53426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DC13E92-0892-4C75-995B-4DF7DD31B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4AA23E1-081B-4C4B-8CAA-C7EE37E51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654A-18A4-4C6B-A965-1D4239AED328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60950BF-3DB5-4CD9-A8DF-CD3BA935F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9AA8ACB-4A81-4DA5-B9FC-6AF68A726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F82-B39C-4638-B5E7-1B1CD73E70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991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F8FF46-19C4-4574-8E2C-2079348BD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679ADE-F12E-41E3-946F-4AAA11F907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33D8058-4ABC-41BB-AD3C-D83F9464B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718AD03-D35E-4002-877F-287533B91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654A-18A4-4C6B-A965-1D4239AED328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5B97A87-C9B6-436B-AEAE-57747CF9C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CF1CD1A-0AEA-4AA9-87A1-9381CF584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F82-B39C-4638-B5E7-1B1CD73E70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6381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69088D-924B-4B5B-82B8-DC12434FC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CD69A29-340C-4EF0-965A-60078FCA0F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A697809-A768-43D9-914F-A5990B9EFA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588079B8-86D4-4019-ADBC-CA9FE9D19B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DE22127-7ECC-4AC4-A72B-631B295A42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555A7FBF-3C99-485D-872C-14FEF033F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654A-18A4-4C6B-A965-1D4239AED328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8D13DAC-790C-4A26-BA11-EF7680760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21F159B4-4E13-4D8F-B46F-B7017000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F82-B39C-4638-B5E7-1B1CD73E70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6496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010C5D-9772-46A6-AB84-9EB93F816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A4E0240-3F59-48B6-9414-769097C39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654A-18A4-4C6B-A965-1D4239AED328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5179B7A5-CC9E-401B-9095-8A371A7C0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2D98772-BBA1-41F6-9507-16BB971FA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F82-B39C-4638-B5E7-1B1CD73E70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3842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9CD967C7-EF37-4DF6-AC94-E205FE411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654A-18A4-4C6B-A965-1D4239AED328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BBBB3B95-B707-40B7-A7F7-52E773F38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62F3E94-B5E0-4AEE-8D54-DA335729F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F82-B39C-4638-B5E7-1B1CD73E70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8002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67CEA3-C8FF-46E5-86D2-D448F254A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4B1F1E4-B78A-4F77-AF62-38ADB3F64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AAF9137-560F-483A-BC61-036191C89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4636E9E-6603-45BD-B1AE-BAF0499F9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654A-18A4-4C6B-A965-1D4239AED328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485F883-3AAF-4313-AF36-9375D0897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28CCED8-0442-418A-BEB9-BCE049392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F82-B39C-4638-B5E7-1B1CD73E70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3927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D2BC70-53A4-4F4C-B36F-EAB4BB34F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50CE3185-D17D-4D5F-A322-5E510B33F1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D88B3EE-3CF1-4628-9A54-EB3EF9138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5A9F7C8-F3BD-44B9-A96B-A2D0BE911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654A-18A4-4C6B-A965-1D4239AED328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1C4C0C7-C7FA-4828-A269-0F31287B9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FFAA50F-929B-4324-829D-E3AF07A67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F82-B39C-4638-B5E7-1B1CD73E70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608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6EBFEF3B-0A12-4EFC-AAF0-D7752C249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BFEE86B-C5FA-4C73-89DB-D94CD6012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72B9C3A-F1B1-4DFB-9CFE-5BD9F6F6D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3654A-18A4-4C6B-A965-1D4239AED328}" type="datetimeFigureOut">
              <a:rPr lang="uk-UA" smtClean="0"/>
              <a:t>22.10.2024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4D98AC2-8304-4D31-8EAD-4C30CED0A7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5A51BCD-55FD-49D9-AAAA-956392EE35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0F82-B39C-4638-B5E7-1B1CD73E70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0038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EBE121-89FB-427E-B627-B882C1764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8506" y="1575408"/>
            <a:ext cx="6194612" cy="2387600"/>
          </a:xfrm>
        </p:spPr>
        <p:txBody>
          <a:bodyPr>
            <a:normAutofit/>
          </a:bodyPr>
          <a:lstStyle/>
          <a:p>
            <a:r>
              <a:rPr lang="uk-UA" sz="4400" dirty="0">
                <a:latin typeface="+mn-lt"/>
              </a:rPr>
              <a:t>Суміжні та вертикальні кути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5D4D8C39-B11D-4331-A5A6-DE4A13A4A7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06188" y="4066709"/>
            <a:ext cx="9144000" cy="1655762"/>
          </a:xfrm>
        </p:spPr>
        <p:txBody>
          <a:bodyPr>
            <a:normAutofit/>
          </a:bodyPr>
          <a:lstStyle/>
          <a:p>
            <a:r>
              <a:rPr lang="uk-UA" sz="3200" b="1" dirty="0">
                <a:solidFill>
                  <a:srgbClr val="7700EE"/>
                </a:solidFill>
              </a:rPr>
              <a:t>7 клас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A9B5CFF-F635-4C9C-9339-F86E6045B1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0059" y="1575408"/>
            <a:ext cx="4397188" cy="4397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639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: округлені кути 6">
            <a:extLst>
              <a:ext uri="{FF2B5EF4-FFF2-40B4-BE49-F238E27FC236}">
                <a16:creationId xmlns:a16="http://schemas.microsoft.com/office/drawing/2014/main" id="{60013BAD-F4D2-47CC-8C00-05B7565E3E03}"/>
              </a:ext>
            </a:extLst>
          </p:cNvPr>
          <p:cNvSpPr/>
          <p:nvPr/>
        </p:nvSpPr>
        <p:spPr>
          <a:xfrm>
            <a:off x="969818" y="2216727"/>
            <a:ext cx="5902553" cy="78970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1713A-CC34-4782-A8F2-FB7515748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1632DD"/>
                </a:solidFill>
                <a:latin typeface="+mn-lt"/>
              </a:rPr>
              <a:t>Вертикальні кути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C581B08-9B51-4FB7-93F3-1822C37B2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9859"/>
            <a:ext cx="10515600" cy="4617104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Із теореми виходить наступна властивість:</a:t>
            </a: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1E07337-399B-4F8B-8D04-1336EC295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7767" y="2346512"/>
            <a:ext cx="3850637" cy="33095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ADB3B7B-5439-4EAA-B36E-BACBE9E41494}"/>
              </a:ext>
            </a:extLst>
          </p:cNvPr>
          <p:cNvSpPr txBox="1"/>
          <p:nvPr/>
        </p:nvSpPr>
        <p:spPr>
          <a:xfrm>
            <a:off x="1001710" y="2305615"/>
            <a:ext cx="5870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solidFill>
                  <a:srgbClr val="7700EE"/>
                </a:solidFill>
              </a:rPr>
              <a:t>Вертикальні кути завжди рівні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CE6C08-F478-4A22-B65A-94FC5CF72BAD}"/>
              </a:ext>
            </a:extLst>
          </p:cNvPr>
          <p:cNvSpPr txBox="1"/>
          <p:nvPr/>
        </p:nvSpPr>
        <p:spPr>
          <a:xfrm>
            <a:off x="1001710" y="3095324"/>
            <a:ext cx="56808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/>
              <a:t>Тобто кути </a:t>
            </a:r>
            <a:r>
              <a:rPr lang="en-US" sz="2800" dirty="0"/>
              <a:t>KOM </a:t>
            </a:r>
            <a:r>
              <a:rPr lang="uk-UA" sz="2800" dirty="0"/>
              <a:t>і </a:t>
            </a:r>
            <a:r>
              <a:rPr lang="en-US" sz="2800" dirty="0"/>
              <a:t>NOD, MOD</a:t>
            </a:r>
            <a:r>
              <a:rPr lang="uk-UA" sz="2800" dirty="0"/>
              <a:t> і </a:t>
            </a:r>
            <a:r>
              <a:rPr lang="en-US" sz="2800" dirty="0"/>
              <a:t>KON</a:t>
            </a:r>
            <a:r>
              <a:rPr lang="uk-UA" sz="2800" dirty="0"/>
              <a:t> будуть рівними.</a:t>
            </a:r>
          </a:p>
          <a:p>
            <a:pPr algn="just"/>
            <a:endParaRPr lang="uk-UA" sz="2800" dirty="0"/>
          </a:p>
          <a:p>
            <a:pPr algn="just"/>
            <a:r>
              <a:rPr lang="uk-UA" sz="2800" dirty="0"/>
              <a:t>Доводиться дана властивість дуже легко, виходячи із властивості суміжних кутів.</a:t>
            </a:r>
          </a:p>
        </p:txBody>
      </p:sp>
    </p:spTree>
    <p:extLst>
      <p:ext uri="{BB962C8B-B14F-4D97-AF65-F5344CB8AC3E}">
        <p14:creationId xmlns:p14="http://schemas.microsoft.com/office/powerpoint/2010/main" val="1462253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: округлені кути 6">
            <a:extLst>
              <a:ext uri="{FF2B5EF4-FFF2-40B4-BE49-F238E27FC236}">
                <a16:creationId xmlns:a16="http://schemas.microsoft.com/office/drawing/2014/main" id="{60013BAD-F4D2-47CC-8C00-05B7565E3E03}"/>
              </a:ext>
            </a:extLst>
          </p:cNvPr>
          <p:cNvSpPr/>
          <p:nvPr/>
        </p:nvSpPr>
        <p:spPr>
          <a:xfrm>
            <a:off x="3128777" y="1475127"/>
            <a:ext cx="5902553" cy="78970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1713A-CC34-4782-A8F2-FB7515748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1632DD"/>
                </a:solidFill>
                <a:latin typeface="+mn-lt"/>
              </a:rPr>
              <a:t>Вертикальні кути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C581B08-9B51-4FB7-93F3-1822C37B2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764" y="500062"/>
            <a:ext cx="163510" cy="2657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00" dirty="0"/>
              <a:t>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1E07337-399B-4F8B-8D04-1336EC295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7767" y="2346512"/>
            <a:ext cx="3850637" cy="33095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ADB3B7B-5439-4EAA-B36E-BACBE9E41494}"/>
              </a:ext>
            </a:extLst>
          </p:cNvPr>
          <p:cNvSpPr txBox="1"/>
          <p:nvPr/>
        </p:nvSpPr>
        <p:spPr>
          <a:xfrm>
            <a:off x="3160669" y="1564015"/>
            <a:ext cx="5870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solidFill>
                  <a:srgbClr val="7700EE"/>
                </a:solidFill>
              </a:rPr>
              <a:t>Вертикальні кути завжди рівні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5A0F0D-183E-4E40-BD80-C7931787679B}"/>
              </a:ext>
            </a:extLst>
          </p:cNvPr>
          <p:cNvSpPr txBox="1"/>
          <p:nvPr/>
        </p:nvSpPr>
        <p:spPr>
          <a:xfrm>
            <a:off x="959223" y="2472151"/>
            <a:ext cx="5902553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600" dirty="0"/>
              <a:t>Нехай </a:t>
            </a:r>
            <a:r>
              <a:rPr lang="en-US" sz="2600" dirty="0"/>
              <a:t>KOM = x</a:t>
            </a:r>
            <a:r>
              <a:rPr lang="uk-UA" sz="2600" dirty="0"/>
              <a:t>. Тоді, згідно властивості суміжних кутів, </a:t>
            </a:r>
            <a:r>
              <a:rPr lang="en-US" sz="2600" dirty="0"/>
              <a:t>KON = 180 – x. </a:t>
            </a:r>
            <a:endParaRPr lang="uk-UA" sz="2600" dirty="0"/>
          </a:p>
          <a:p>
            <a:pPr algn="just"/>
            <a:endParaRPr lang="en-US" sz="2600" dirty="0"/>
          </a:p>
          <a:p>
            <a:pPr algn="just"/>
            <a:r>
              <a:rPr lang="uk-UA" sz="2600" dirty="0"/>
              <a:t>Оскільки </a:t>
            </a:r>
            <a:r>
              <a:rPr lang="en-US" sz="2600" dirty="0"/>
              <a:t>KON</a:t>
            </a:r>
            <a:r>
              <a:rPr lang="uk-UA" sz="2600" dirty="0"/>
              <a:t> і</a:t>
            </a:r>
            <a:r>
              <a:rPr lang="en-US" sz="2600" dirty="0"/>
              <a:t> NOD</a:t>
            </a:r>
            <a:r>
              <a:rPr lang="uk-UA" sz="2600" dirty="0"/>
              <a:t> також суміжні, то </a:t>
            </a:r>
            <a:r>
              <a:rPr lang="en-US" sz="2600" dirty="0"/>
              <a:t>NOD = </a:t>
            </a:r>
            <a:r>
              <a:rPr lang="uk-UA" sz="2600" dirty="0"/>
              <a:t>180 – (180-х) = х. </a:t>
            </a:r>
          </a:p>
          <a:p>
            <a:pPr algn="just"/>
            <a:endParaRPr lang="uk-UA" sz="2600" dirty="0"/>
          </a:p>
          <a:p>
            <a:pPr algn="just"/>
            <a:r>
              <a:rPr lang="uk-UA" sz="2600" dirty="0"/>
              <a:t>Аналогічно і з кутом </a:t>
            </a:r>
            <a:r>
              <a:rPr lang="en-US" sz="2600" dirty="0"/>
              <a:t>MOD. </a:t>
            </a:r>
            <a:r>
              <a:rPr lang="uk-UA" sz="2600" dirty="0"/>
              <a:t>Якщо </a:t>
            </a:r>
            <a:r>
              <a:rPr lang="en-US" sz="2600" dirty="0"/>
              <a:t>NOD=x,</a:t>
            </a:r>
            <a:r>
              <a:rPr lang="uk-UA" sz="2600" dirty="0"/>
              <a:t> то</a:t>
            </a:r>
            <a:r>
              <a:rPr lang="en-US" sz="2600" dirty="0"/>
              <a:t> MOD</a:t>
            </a:r>
            <a:r>
              <a:rPr lang="uk-UA" sz="2600" dirty="0"/>
              <a:t> = 180 – х.</a:t>
            </a:r>
          </a:p>
        </p:txBody>
      </p:sp>
    </p:spTree>
    <p:extLst>
      <p:ext uri="{BB962C8B-B14F-4D97-AF65-F5344CB8AC3E}">
        <p14:creationId xmlns:p14="http://schemas.microsoft.com/office/powerpoint/2010/main" val="2909125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382171-8F9B-49F0-AFBF-CDAD717C9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1632DD"/>
                </a:solidFill>
                <a:latin typeface="+mn-lt"/>
              </a:rPr>
              <a:t>Домашнє завдання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CAC2599-3F02-4D03-93C0-48EB46575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6412"/>
            <a:ext cx="10515600" cy="46305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600" b="1" dirty="0">
                <a:solidFill>
                  <a:schemeClr val="accent4">
                    <a:lumMod val="75000"/>
                  </a:schemeClr>
                </a:solidFill>
              </a:rPr>
              <a:t>Для закріплення опанованого матеріалу </a:t>
            </a:r>
            <a:r>
              <a:rPr lang="en-US" sz="2600" b="1" dirty="0" err="1">
                <a:solidFill>
                  <a:schemeClr val="accent4">
                    <a:lumMod val="75000"/>
                  </a:schemeClr>
                </a:solidFill>
              </a:rPr>
              <a:t>Mathema</a:t>
            </a:r>
            <a:r>
              <a:rPr lang="en-US" sz="26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uk-UA" sz="2600" b="1" dirty="0">
                <a:solidFill>
                  <a:schemeClr val="accent4">
                    <a:lumMod val="75000"/>
                  </a:schemeClr>
                </a:solidFill>
              </a:rPr>
              <a:t>радить:</a:t>
            </a:r>
          </a:p>
          <a:p>
            <a:r>
              <a:rPr lang="uk-UA" sz="2600" dirty="0"/>
              <a:t>Додатково опрацювати тему «Суміжні і вертикальні кути» у вашому підручнику з алгебри.</a:t>
            </a:r>
          </a:p>
          <a:p>
            <a:r>
              <a:rPr lang="uk-UA" sz="2600" dirty="0"/>
              <a:t>Тренуватись у побудові різних кутів: гострого, тупого та прямого.</a:t>
            </a:r>
          </a:p>
          <a:p>
            <a:pPr marL="0" indent="0">
              <a:buNone/>
            </a:pPr>
            <a:r>
              <a:rPr lang="uk-UA" sz="2600" b="1" dirty="0">
                <a:solidFill>
                  <a:srgbClr val="7700EE"/>
                </a:solidFill>
              </a:rPr>
              <a:t>Дати відповідь на наступні запитання:</a:t>
            </a:r>
          </a:p>
          <a:p>
            <a:r>
              <a:rPr lang="uk-UA" sz="2600" dirty="0"/>
              <a:t>Що таке суміжні та вертикальні кути?</a:t>
            </a:r>
          </a:p>
          <a:p>
            <a:r>
              <a:rPr lang="uk-UA" sz="2600" dirty="0"/>
              <a:t>Яка основна властивість вертикальних кутів?</a:t>
            </a:r>
          </a:p>
          <a:p>
            <a:r>
              <a:rPr lang="uk-UA" sz="2600" dirty="0"/>
              <a:t>За допомогою якої властивості ми можемо довести рівність вертикальних кутів?</a:t>
            </a:r>
          </a:p>
        </p:txBody>
      </p:sp>
    </p:spTree>
    <p:extLst>
      <p:ext uri="{BB962C8B-B14F-4D97-AF65-F5344CB8AC3E}">
        <p14:creationId xmlns:p14="http://schemas.microsoft.com/office/powerpoint/2010/main" val="1758566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AA5F2D-4447-4314-B157-B6441CC73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692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solidFill>
                  <a:srgbClr val="7700EE"/>
                </a:solidFill>
                <a:latin typeface="+mn-lt"/>
              </a:rPr>
              <a:t>Дана презентація створена фахівцями </a:t>
            </a:r>
            <a:r>
              <a:rPr lang="en-US" sz="3200" b="1" dirty="0">
                <a:solidFill>
                  <a:srgbClr val="7700EE"/>
                </a:solidFill>
                <a:latin typeface="+mn-lt"/>
              </a:rPr>
              <a:t>Mathema.me</a:t>
            </a:r>
            <a:br>
              <a:rPr lang="uk-UA" b="1" dirty="0">
                <a:solidFill>
                  <a:srgbClr val="7700EE"/>
                </a:solidFill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7ED7C75-0252-4B27-9CE4-2204CBE0C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7365"/>
            <a:ext cx="10515600" cy="372959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/>
              <a:t>Mathema</a:t>
            </a:r>
            <a:r>
              <a:rPr lang="en-US" dirty="0"/>
              <a:t> </a:t>
            </a:r>
            <a:r>
              <a:rPr lang="uk-UA" dirty="0"/>
              <a:t>турбується про те, щоб ваша дитина отримувала лише якісні знання з математики та опановувала матеріал просто та зрозуміло.</a:t>
            </a:r>
          </a:p>
          <a:p>
            <a:pPr marL="0" indent="0" algn="ctr">
              <a:buNone/>
            </a:pPr>
            <a:r>
              <a:rPr lang="uk-UA" dirty="0"/>
              <a:t>Також платформа містить пізнавальні матеріали та навчальні презентації, які допоможуть якісно підготуватись до уроку та закріпити отримані знання.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70893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0C63C6-80EB-409C-A0CC-54F0DEAE3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1632DD"/>
                </a:solidFill>
                <a:latin typeface="+mn-lt"/>
              </a:rPr>
              <a:t>Що таке суміжні кути?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4394ED-03C3-41BC-B316-77CA84A45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2965"/>
            <a:ext cx="10515600" cy="4643998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Давайте проведемо на площині пряму АВ.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82E68BA-22ED-42C0-9A5C-63C0778ACF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7707" y="2086895"/>
            <a:ext cx="5096586" cy="77163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851E414-24EF-4B0F-8B05-18DB22179E14}"/>
              </a:ext>
            </a:extLst>
          </p:cNvPr>
          <p:cNvSpPr txBox="1"/>
          <p:nvPr/>
        </p:nvSpPr>
        <p:spPr>
          <a:xfrm>
            <a:off x="1210235" y="3079457"/>
            <a:ext cx="102040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/>
              <a:t>Тепер до АВ проведемо пряму, яка її перетинає під певним кутом.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38E803F-1502-4967-93BA-CC11B780E8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4458" y="3532811"/>
            <a:ext cx="4366703" cy="239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562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0C63C6-80EB-409C-A0CC-54F0DEAE3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1632DD"/>
                </a:solidFill>
                <a:latin typeface="+mn-lt"/>
              </a:rPr>
              <a:t>Що таке суміжні кути?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4394ED-03C3-41BC-B316-77CA84A45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2965"/>
            <a:ext cx="10515600" cy="4643998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У нас утворилось два кути – гострий кут СОВ, під яким пряма ОС перетинає пряму АВ, та тупий кут АОС.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48F3CAD-49AE-40F4-8A5B-6A6D296D24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238" y="2507834"/>
            <a:ext cx="4317137" cy="213816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68AC7E7-F627-4182-A74D-BC1258D283B6}"/>
              </a:ext>
            </a:extLst>
          </p:cNvPr>
          <p:cNvSpPr txBox="1"/>
          <p:nvPr/>
        </p:nvSpPr>
        <p:spPr>
          <a:xfrm>
            <a:off x="6057921" y="2516136"/>
            <a:ext cx="508584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/>
              <a:t>Ці два кути мають спільну сторону ОС, яка входить до складу кожного, та два промені АО та ОВ. Тому АОС та СОВ</a:t>
            </a:r>
            <a:r>
              <a:rPr lang="ru-RU" sz="2800" dirty="0"/>
              <a:t> ми </a:t>
            </a:r>
            <a:r>
              <a:rPr lang="ru-RU" sz="2800" dirty="0" err="1"/>
              <a:t>можемо</a:t>
            </a:r>
            <a:r>
              <a:rPr lang="ru-RU" sz="2800" dirty="0"/>
              <a:t> </a:t>
            </a:r>
            <a:r>
              <a:rPr lang="ru-RU" sz="2800" dirty="0" err="1"/>
              <a:t>назвати</a:t>
            </a:r>
            <a:r>
              <a:rPr lang="ru-RU" sz="2800" dirty="0"/>
              <a:t> </a:t>
            </a:r>
            <a:r>
              <a:rPr lang="ru-RU" sz="2800" b="1" u="sng" dirty="0" err="1">
                <a:solidFill>
                  <a:schemeClr val="accent4">
                    <a:lumMod val="75000"/>
                  </a:schemeClr>
                </a:solidFill>
              </a:rPr>
              <a:t>сум</a:t>
            </a:r>
            <a:r>
              <a:rPr lang="uk-UA" sz="2800" b="1" u="sng" dirty="0" err="1">
                <a:solidFill>
                  <a:schemeClr val="accent4">
                    <a:lumMod val="75000"/>
                  </a:schemeClr>
                </a:solidFill>
              </a:rPr>
              <a:t>іжними</a:t>
            </a:r>
            <a:r>
              <a:rPr lang="uk-UA" sz="2800" b="1" u="sng" dirty="0">
                <a:solidFill>
                  <a:schemeClr val="accent4">
                    <a:lumMod val="75000"/>
                  </a:schemeClr>
                </a:solidFill>
              </a:rPr>
              <a:t> кутами.</a:t>
            </a:r>
          </a:p>
        </p:txBody>
      </p:sp>
    </p:spTree>
    <p:extLst>
      <p:ext uri="{BB962C8B-B14F-4D97-AF65-F5344CB8AC3E}">
        <p14:creationId xmlns:p14="http://schemas.microsoft.com/office/powerpoint/2010/main" val="3522952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2F901986-1FDC-46C4-A986-92E76AE164C1}"/>
              </a:ext>
            </a:extLst>
          </p:cNvPr>
          <p:cNvSpPr/>
          <p:nvPr/>
        </p:nvSpPr>
        <p:spPr>
          <a:xfrm>
            <a:off x="838200" y="1551709"/>
            <a:ext cx="10515600" cy="123417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0C63C6-80EB-409C-A0CC-54F0DEAE3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1632DD"/>
                </a:solidFill>
                <a:latin typeface="+mn-lt"/>
              </a:rPr>
              <a:t>Що таке суміжні кути?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4394ED-03C3-41BC-B316-77CA84A45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7964"/>
            <a:ext cx="10515600" cy="4458998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rgbClr val="7700EE"/>
                </a:solidFill>
              </a:rPr>
              <a:t>Отже, суміжні кути – це кути, в яких одна сторона є спільною, а інші дві є доповняльними променями.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48F3CAD-49AE-40F4-8A5B-6A6D296D24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172" y="2785881"/>
            <a:ext cx="4317137" cy="213816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5FDEF8-2824-472A-84FA-7AB7030E7D63}"/>
              </a:ext>
            </a:extLst>
          </p:cNvPr>
          <p:cNvSpPr txBox="1"/>
          <p:nvPr/>
        </p:nvSpPr>
        <p:spPr>
          <a:xfrm>
            <a:off x="6096000" y="3062527"/>
            <a:ext cx="48319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i="1" dirty="0"/>
              <a:t>Тому сума суміжних кутів завжди буде дорівнювати 180 градусів. Доведемо це наступним чином.</a:t>
            </a:r>
          </a:p>
        </p:txBody>
      </p:sp>
    </p:spTree>
    <p:extLst>
      <p:ext uri="{BB962C8B-B14F-4D97-AF65-F5344CB8AC3E}">
        <p14:creationId xmlns:p14="http://schemas.microsoft.com/office/powerpoint/2010/main" val="643597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2F901986-1FDC-46C4-A986-92E76AE164C1}"/>
              </a:ext>
            </a:extLst>
          </p:cNvPr>
          <p:cNvSpPr/>
          <p:nvPr/>
        </p:nvSpPr>
        <p:spPr>
          <a:xfrm>
            <a:off x="838200" y="1551709"/>
            <a:ext cx="10515600" cy="78807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0C63C6-80EB-409C-A0CC-54F0DEAE3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1632DD"/>
                </a:solidFill>
                <a:latin typeface="+mn-lt"/>
              </a:rPr>
              <a:t>Що таке суміжні кути?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4394ED-03C3-41BC-B316-77CA84A45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7964"/>
            <a:ext cx="10515600" cy="4458998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rgbClr val="7700EE"/>
                </a:solidFill>
              </a:rPr>
              <a:t>Сума суміжних кутів завжди дорівнюватиме 180 градусів.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48F3CAD-49AE-40F4-8A5B-6A6D296D24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172" y="2519655"/>
            <a:ext cx="4255752" cy="210776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71FBCC6-7B20-42CF-9441-6D1CCB9C81A7}"/>
              </a:ext>
            </a:extLst>
          </p:cNvPr>
          <p:cNvSpPr txBox="1"/>
          <p:nvPr/>
        </p:nvSpPr>
        <p:spPr>
          <a:xfrm>
            <a:off x="5616205" y="2519655"/>
            <a:ext cx="54876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/>
              <a:t>Нехай кути АОС та СОВ – суміжні. У суміжних кутів завжди є </a:t>
            </a:r>
            <a:r>
              <a:rPr lang="uk-UA" sz="2800" u="sng" dirty="0"/>
              <a:t>спільна сторона та два доповняльних промені</a:t>
            </a:r>
            <a:r>
              <a:rPr lang="uk-UA" sz="2800" dirty="0"/>
              <a:t>. В даному випадку ОС є спільною стороною, а АО та ОВ – доповняльні промені.</a:t>
            </a:r>
          </a:p>
        </p:txBody>
      </p:sp>
    </p:spTree>
    <p:extLst>
      <p:ext uri="{BB962C8B-B14F-4D97-AF65-F5344CB8AC3E}">
        <p14:creationId xmlns:p14="http://schemas.microsoft.com/office/powerpoint/2010/main" val="3883161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2F901986-1FDC-46C4-A986-92E76AE164C1}"/>
              </a:ext>
            </a:extLst>
          </p:cNvPr>
          <p:cNvSpPr/>
          <p:nvPr/>
        </p:nvSpPr>
        <p:spPr>
          <a:xfrm>
            <a:off x="838200" y="1551709"/>
            <a:ext cx="10515600" cy="78807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0C63C6-80EB-409C-A0CC-54F0DEAE3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1632DD"/>
                </a:solidFill>
                <a:latin typeface="+mn-lt"/>
              </a:rPr>
              <a:t>Що таке суміжні кути?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4394ED-03C3-41BC-B316-77CA84A45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7964"/>
            <a:ext cx="10515600" cy="4458998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rgbClr val="7700EE"/>
                </a:solidFill>
              </a:rPr>
              <a:t>Сума суміжних кутів завжди дорівнюватиме 180 градусів.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48F3CAD-49AE-40F4-8A5B-6A6D296D24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172" y="2519655"/>
            <a:ext cx="4255752" cy="210776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71FBCC6-7B20-42CF-9441-6D1CCB9C81A7}"/>
              </a:ext>
            </a:extLst>
          </p:cNvPr>
          <p:cNvSpPr txBox="1"/>
          <p:nvPr/>
        </p:nvSpPr>
        <p:spPr>
          <a:xfrm>
            <a:off x="5669993" y="2519655"/>
            <a:ext cx="5487623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600" dirty="0"/>
              <a:t>Тоді два доповняльні промені утворюють розгорнутий кут АОВ, що дорівнює 180 градусів (за величиною розгорнутого кута). </a:t>
            </a:r>
          </a:p>
          <a:p>
            <a:pPr algn="just"/>
            <a:r>
              <a:rPr lang="uk-UA" sz="2600" dirty="0"/>
              <a:t>А оскільки пряма ОС розбиває цей кут на два менших, то </a:t>
            </a:r>
            <a:r>
              <a:rPr lang="uk-UA" sz="2600" i="1" dirty="0"/>
              <a:t>їх сума має становити величину АОВ – 180 градусів.</a:t>
            </a:r>
          </a:p>
        </p:txBody>
      </p:sp>
    </p:spTree>
    <p:extLst>
      <p:ext uri="{BB962C8B-B14F-4D97-AF65-F5344CB8AC3E}">
        <p14:creationId xmlns:p14="http://schemas.microsoft.com/office/powerpoint/2010/main" val="357231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1713A-CC34-4782-A8F2-FB7515748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1632DD"/>
                </a:solidFill>
                <a:latin typeface="+mn-lt"/>
              </a:rPr>
              <a:t>Вертикальні кути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C581B08-9B51-4FB7-93F3-1822C37B2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9859"/>
            <a:ext cx="10515600" cy="4617104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Тепер проведемо дві прямі – </a:t>
            </a:r>
            <a:r>
              <a:rPr lang="en-US" dirty="0"/>
              <a:t>MN</a:t>
            </a:r>
            <a:r>
              <a:rPr lang="uk-UA" dirty="0"/>
              <a:t> та</a:t>
            </a:r>
            <a:r>
              <a:rPr lang="en-US" dirty="0"/>
              <a:t> KD</a:t>
            </a:r>
            <a:r>
              <a:rPr lang="uk-UA" dirty="0"/>
              <a:t>, що перетинаються під певним кутом, відмінним від прямого. Точкою їх перетину є точка О, яка утворює 4 кути.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1E07337-399B-4F8B-8D04-1336EC295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5881" y="2472671"/>
            <a:ext cx="3850637" cy="33095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7E2F1AA-A87C-4B5B-B46F-C1F96392B6BB}"/>
              </a:ext>
            </a:extLst>
          </p:cNvPr>
          <p:cNvSpPr txBox="1"/>
          <p:nvPr/>
        </p:nvSpPr>
        <p:spPr>
          <a:xfrm>
            <a:off x="838200" y="3093353"/>
            <a:ext cx="595052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/>
              <a:t>Ми вже знаємо, що таке суміжні кути, тому з впевненістю можемо сказати, що кути </a:t>
            </a:r>
            <a:r>
              <a:rPr lang="en-US" sz="2800" i="1" u="sng" dirty="0"/>
              <a:t>KOM</a:t>
            </a:r>
            <a:r>
              <a:rPr lang="uk-UA" sz="2800" i="1" u="sng" dirty="0"/>
              <a:t> і</a:t>
            </a:r>
            <a:r>
              <a:rPr lang="en-US" sz="2800" i="1" u="sng" dirty="0"/>
              <a:t> MOD, NOD</a:t>
            </a:r>
            <a:r>
              <a:rPr lang="uk-UA" sz="2800" i="1" u="sng" dirty="0"/>
              <a:t> і</a:t>
            </a:r>
            <a:r>
              <a:rPr lang="en-US" sz="2800" i="1" u="sng" dirty="0"/>
              <a:t> MOD, KON </a:t>
            </a:r>
            <a:r>
              <a:rPr lang="uk-UA" sz="2800" i="1" u="sng" dirty="0"/>
              <a:t>і </a:t>
            </a:r>
            <a:r>
              <a:rPr lang="en-US" sz="2800" i="1" u="sng" dirty="0"/>
              <a:t>KOM, KON</a:t>
            </a:r>
            <a:r>
              <a:rPr lang="uk-UA" sz="2800" i="1" u="sng" dirty="0"/>
              <a:t> і</a:t>
            </a:r>
            <a:r>
              <a:rPr lang="en-US" sz="2800" i="1" u="sng" dirty="0"/>
              <a:t> NOD </a:t>
            </a:r>
            <a:r>
              <a:rPr lang="uk-UA" sz="2800" i="1" u="sng" dirty="0"/>
              <a:t>є суміжними</a:t>
            </a:r>
            <a:r>
              <a:rPr lang="uk-UA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82102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1713A-CC34-4782-A8F2-FB7515748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1632DD"/>
                </a:solidFill>
                <a:latin typeface="+mn-lt"/>
              </a:rPr>
              <a:t>Вертикальні кути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C581B08-9B51-4FB7-93F3-1822C37B2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9859"/>
            <a:ext cx="10515600" cy="4617104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А як щодо пар кутів </a:t>
            </a:r>
            <a:r>
              <a:rPr lang="en-US" dirty="0"/>
              <a:t>KON</a:t>
            </a:r>
            <a:r>
              <a:rPr lang="uk-UA" dirty="0"/>
              <a:t> і</a:t>
            </a:r>
            <a:r>
              <a:rPr lang="en-US" dirty="0"/>
              <a:t> MOD, KOM</a:t>
            </a:r>
            <a:r>
              <a:rPr lang="uk-UA" dirty="0"/>
              <a:t> і</a:t>
            </a:r>
            <a:r>
              <a:rPr lang="en-US" dirty="0"/>
              <a:t> NOD</a:t>
            </a:r>
            <a:r>
              <a:rPr lang="uk-UA" dirty="0"/>
              <a:t>? </a:t>
            </a: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1E07337-399B-4F8B-8D04-1336EC295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5881" y="2472671"/>
            <a:ext cx="3850637" cy="33095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09A5C06-2448-4ECD-9E0B-011F3362D854}"/>
              </a:ext>
            </a:extLst>
          </p:cNvPr>
          <p:cNvSpPr txBox="1"/>
          <p:nvPr/>
        </p:nvSpPr>
        <p:spPr>
          <a:xfrm>
            <a:off x="997526" y="2185412"/>
            <a:ext cx="5749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/>
              <a:t>Кожна з цих пар має спільну вершину, і сторони одного кута є доповняльними променями іншого.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/>
              <a:t>Наприклад, сторони КО і ОМ кута КОМ, утворюють доповняльні промені О</a:t>
            </a:r>
            <a:r>
              <a:rPr lang="en-US" sz="2800" dirty="0"/>
              <a:t>D</a:t>
            </a:r>
            <a:r>
              <a:rPr lang="uk-UA" sz="2800" dirty="0"/>
              <a:t> та</a:t>
            </a:r>
            <a:r>
              <a:rPr lang="en-US" sz="2800" dirty="0"/>
              <a:t> ON</a:t>
            </a:r>
            <a:r>
              <a:rPr lang="uk-UA" sz="2800" dirty="0"/>
              <a:t> для кута </a:t>
            </a:r>
            <a:r>
              <a:rPr lang="en-US" sz="2800" dirty="0"/>
              <a:t>NOD</a:t>
            </a:r>
            <a:r>
              <a:rPr lang="uk-UA" sz="2800" dirty="0"/>
              <a:t>. Так само і з іншою парою.</a:t>
            </a:r>
          </a:p>
        </p:txBody>
      </p:sp>
    </p:spTree>
    <p:extLst>
      <p:ext uri="{BB962C8B-B14F-4D97-AF65-F5344CB8AC3E}">
        <p14:creationId xmlns:p14="http://schemas.microsoft.com/office/powerpoint/2010/main" val="1472617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: округлені кути 6">
            <a:extLst>
              <a:ext uri="{FF2B5EF4-FFF2-40B4-BE49-F238E27FC236}">
                <a16:creationId xmlns:a16="http://schemas.microsoft.com/office/drawing/2014/main" id="{60013BAD-F4D2-47CC-8C00-05B7565E3E03}"/>
              </a:ext>
            </a:extLst>
          </p:cNvPr>
          <p:cNvSpPr/>
          <p:nvPr/>
        </p:nvSpPr>
        <p:spPr>
          <a:xfrm>
            <a:off x="969818" y="2216727"/>
            <a:ext cx="5902553" cy="239683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1713A-CC34-4782-A8F2-FB7515748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1632DD"/>
                </a:solidFill>
                <a:latin typeface="+mn-lt"/>
              </a:rPr>
              <a:t>Вертикальні кути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C581B08-9B51-4FB7-93F3-1822C37B2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9859"/>
            <a:ext cx="10515600" cy="4617104"/>
          </a:xfrm>
        </p:spPr>
        <p:txBody>
          <a:bodyPr/>
          <a:lstStyle/>
          <a:p>
            <a:pPr marL="0" indent="0" algn="ctr">
              <a:buNone/>
            </a:pPr>
            <a:r>
              <a:rPr lang="uk-UA" i="1" dirty="0"/>
              <a:t>Тому такі кути ми називаємо </a:t>
            </a:r>
            <a:r>
              <a:rPr lang="uk-UA" b="1" i="1" dirty="0">
                <a:solidFill>
                  <a:srgbClr val="7700EE"/>
                </a:solidFill>
              </a:rPr>
              <a:t>вертикальними</a:t>
            </a:r>
            <a:r>
              <a:rPr lang="uk-UA" i="1" dirty="0"/>
              <a:t>.</a:t>
            </a: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1E07337-399B-4F8B-8D04-1336EC295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7767" y="2346512"/>
            <a:ext cx="3850637" cy="33095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ADB3B7B-5439-4EAA-B36E-BACBE9E41494}"/>
              </a:ext>
            </a:extLst>
          </p:cNvPr>
          <p:cNvSpPr txBox="1"/>
          <p:nvPr/>
        </p:nvSpPr>
        <p:spPr>
          <a:xfrm>
            <a:off x="1001710" y="2305615"/>
            <a:ext cx="58706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solidFill>
                  <a:srgbClr val="7700EE"/>
                </a:solidFill>
              </a:rPr>
              <a:t>Два кути є вертикальними, якщо вони мають спільну вершину і сторони одного кута є доповняльними променями для іншого.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699D8A-0506-4207-8D3B-F3BBF9AA2F7A}"/>
              </a:ext>
            </a:extLst>
          </p:cNvPr>
          <p:cNvSpPr txBox="1"/>
          <p:nvPr/>
        </p:nvSpPr>
        <p:spPr>
          <a:xfrm>
            <a:off x="921326" y="4763575"/>
            <a:ext cx="6257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i="1" dirty="0"/>
              <a:t>Спробуйте довести цю теорему самостійно</a:t>
            </a:r>
          </a:p>
        </p:txBody>
      </p:sp>
    </p:spTree>
    <p:extLst>
      <p:ext uri="{BB962C8B-B14F-4D97-AF65-F5344CB8AC3E}">
        <p14:creationId xmlns:p14="http://schemas.microsoft.com/office/powerpoint/2010/main" val="33879821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609</Words>
  <Application>Microsoft Office PowerPoint</Application>
  <PresentationFormat>Широкий екран</PresentationFormat>
  <Paragraphs>54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Суміжні та вертикальні кути</vt:lpstr>
      <vt:lpstr>Що таке суміжні кути?</vt:lpstr>
      <vt:lpstr>Що таке суміжні кути?</vt:lpstr>
      <vt:lpstr>Що таке суміжні кути?</vt:lpstr>
      <vt:lpstr>Що таке суміжні кути?</vt:lpstr>
      <vt:lpstr>Що таке суміжні кути?</vt:lpstr>
      <vt:lpstr>Вертикальні кути</vt:lpstr>
      <vt:lpstr>Вертикальні кути</vt:lpstr>
      <vt:lpstr>Вертикальні кути</vt:lpstr>
      <vt:lpstr>Вертикальні кути</vt:lpstr>
      <vt:lpstr>Вертикальні кути</vt:lpstr>
      <vt:lpstr>Домашнє завдання</vt:lpstr>
      <vt:lpstr>Дана презентація створена фахівцями Mathema.me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Суміжні та вертикальні кути</dc:title>
  <dc:creator>Marina Martseniyk</dc:creator>
  <cp:lastModifiedBy>Marina Martseniyk</cp:lastModifiedBy>
  <cp:revision>2</cp:revision>
  <dcterms:created xsi:type="dcterms:W3CDTF">2024-10-21T17:22:37Z</dcterms:created>
  <dcterms:modified xsi:type="dcterms:W3CDTF">2024-10-22T13:31:50Z</dcterms:modified>
</cp:coreProperties>
</file>