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13716000" cx="24387025"/>
  <p:notesSz cx="13716000" cy="24387025"/>
  <p:embeddedFontLst>
    <p:embeddedFont>
      <p:font typeface="Inter"/>
      <p:bold r:id="rId17"/>
      <p:boldItalic r:id="rId18"/>
    </p:embeddedFont>
    <p:embeddedFont>
      <p:font typeface="Rubik"/>
      <p:bold r:id="rId19"/>
      <p:boldItalic r:id="rId20"/>
    </p:embeddedFont>
    <p:embeddedFont>
      <p:font typeface="Itim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j+kplntiMwRjG6yUmKheQzzuOL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Italic.fntdata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font" Target="fonts/Itim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Inter-bold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ubik-bold.fntdata"/><Relationship Id="rId6" Type="http://schemas.openxmlformats.org/officeDocument/2006/relationships/slide" Target="slides/slide2.xml"/><Relationship Id="rId18" Type="http://schemas.openxmlformats.org/officeDocument/2006/relationships/font" Target="fonts/Inter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2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2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5" Type="http://schemas.openxmlformats.org/officeDocument/2006/relationships/image" Target="../media/image21.png"/><Relationship Id="rId6" Type="http://schemas.openxmlformats.org/officeDocument/2006/relationships/image" Target="../media/image6.png"/><Relationship Id="rId7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20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2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2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4572572" y="5128800"/>
            <a:ext cx="15241800" cy="240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4369358" y="3797400"/>
            <a:ext cx="156483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Rubik"/>
              <a:buNone/>
            </a:pPr>
            <a:r>
              <a:rPr b="1" i="0" lang="en-US" sz="9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Розвʼязування рівнянь</a:t>
            </a:r>
            <a:endParaRPr b="0" i="0" sz="9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496412" y="6088225"/>
            <a:ext cx="153942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0" name="Google Shape;2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8810" y="7044700"/>
            <a:ext cx="3429429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38" name="Google Shape;13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0"/>
          <p:cNvSpPr/>
          <p:nvPr/>
        </p:nvSpPr>
        <p:spPr>
          <a:xfrm>
            <a:off x="2540318" y="1625600"/>
            <a:ext cx="19941492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Рівняння з множенням та діленням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0"/>
          <p:cNvSpPr/>
          <p:nvPr/>
        </p:nvSpPr>
        <p:spPr>
          <a:xfrm>
            <a:off x="2565726" y="3390900"/>
            <a:ext cx="10983900" cy="15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рівняннях може бути і множення або ділення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0"/>
          <p:cNvSpPr/>
          <p:nvPr/>
        </p:nvSpPr>
        <p:spPr>
          <a:xfrm>
            <a:off x="14136867" y="60960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*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0"/>
          <p:cNvSpPr/>
          <p:nvPr/>
        </p:nvSpPr>
        <p:spPr>
          <a:xfrm>
            <a:off x="16905813" y="76708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0"/>
          <p:cNvSpPr/>
          <p:nvPr/>
        </p:nvSpPr>
        <p:spPr>
          <a:xfrm>
            <a:off x="14139497" y="9745104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0"/>
          <p:cNvSpPr/>
          <p:nvPr/>
        </p:nvSpPr>
        <p:spPr>
          <a:xfrm>
            <a:off x="16920301" y="5884304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0"/>
          <p:cNvSpPr/>
          <p:nvPr/>
        </p:nvSpPr>
        <p:spPr>
          <a:xfrm>
            <a:off x="14136867" y="77216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0"/>
          <p:cNvSpPr/>
          <p:nvPr/>
        </p:nvSpPr>
        <p:spPr>
          <a:xfrm>
            <a:off x="15368921" y="54229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0"/>
          <p:cNvSpPr/>
          <p:nvPr/>
        </p:nvSpPr>
        <p:spPr>
          <a:xfrm>
            <a:off x="12384048" y="73025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12384048" y="91567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"/>
          <p:cNvSpPr/>
          <p:nvPr/>
        </p:nvSpPr>
        <p:spPr>
          <a:xfrm>
            <a:off x="18139083" y="5548126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8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/>
          <p:nvPr/>
        </p:nvSpPr>
        <p:spPr>
          <a:xfrm>
            <a:off x="15330816" y="7454900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8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0"/>
          <p:cNvSpPr/>
          <p:nvPr/>
        </p:nvSpPr>
        <p:spPr>
          <a:xfrm>
            <a:off x="15318115" y="9309100"/>
            <a:ext cx="1154911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2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0"/>
          <p:cNvSpPr/>
          <p:nvPr/>
        </p:nvSpPr>
        <p:spPr>
          <a:xfrm>
            <a:off x="2565721" y="5422900"/>
            <a:ext cx="3700396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53" name="Google Shape;153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193524" y="5664200"/>
            <a:ext cx="1079635" cy="14469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4" name="Google Shape;15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60045" y="7543800"/>
            <a:ext cx="1079635" cy="14469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0" name="Google Shape;16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1"/>
          <p:cNvSpPr/>
          <p:nvPr/>
        </p:nvSpPr>
        <p:spPr>
          <a:xfrm>
            <a:off x="2540318" y="1625600"/>
            <a:ext cx="19941492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Підсумок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1"/>
          <p:cNvSpPr/>
          <p:nvPr/>
        </p:nvSpPr>
        <p:spPr>
          <a:xfrm>
            <a:off x="2540318" y="3708400"/>
            <a:ext cx="14572955" cy="159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Тепер ви знаєте, як розв'язувати рівняння! Спробуйте ще більше прикладів удома!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63" name="Google Shape;16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289286" y="6299200"/>
            <a:ext cx="4712289" cy="471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9" name="Google Shape;16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2"/>
          <p:cNvSpPr/>
          <p:nvPr/>
        </p:nvSpPr>
        <p:spPr>
          <a:xfrm>
            <a:off x="2978522" y="3028950"/>
            <a:ext cx="18430003" cy="76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2"/>
          <p:cNvSpPr/>
          <p:nvPr/>
        </p:nvSpPr>
        <p:spPr>
          <a:xfrm>
            <a:off x="2775297" y="2315100"/>
            <a:ext cx="18836400" cy="3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Rubik"/>
              <a:buNone/>
            </a:pPr>
            <a:r>
              <a:rPr b="1" i="0" lang="en-US" sz="9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 b="0" i="0" sz="9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2"/>
          <p:cNvSpPr/>
          <p:nvPr/>
        </p:nvSpPr>
        <p:spPr>
          <a:xfrm>
            <a:off x="2902363" y="6026425"/>
            <a:ext cx="18582300" cy="52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3600"/>
              <a:buFont typeface="Rubik"/>
              <a:buNone/>
            </a:pPr>
            <a:r>
              <a:rPr b="1" i="0" lang="en-US" sz="5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Mathema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 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Mathema ти можеш: 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6" name="Google Shape;2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"/>
          <p:cNvSpPr/>
          <p:nvPr/>
        </p:nvSpPr>
        <p:spPr>
          <a:xfrm>
            <a:off x="2540318" y="1625600"/>
            <a:ext cx="15241905" cy="26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2540318" y="1625600"/>
            <a:ext cx="15495937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Що таке рівняння?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2540325" y="2844800"/>
            <a:ext cx="18135600" cy="15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Рівняння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– це математичне речення, у якому є знак рівності. В ньому одна частина дорівнює іншій.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2540325" y="4952998"/>
            <a:ext cx="181356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1" name="Google Shape;3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18940" y="7010400"/>
            <a:ext cx="1790924" cy="254511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"/>
          <p:cNvSpPr/>
          <p:nvPr/>
        </p:nvSpPr>
        <p:spPr>
          <a:xfrm>
            <a:off x="9221353" y="7175500"/>
            <a:ext cx="1189715" cy="2497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2800"/>
              <a:buFont typeface="Inter"/>
              <a:buNone/>
            </a:pPr>
            <a:r>
              <a:rPr b="1" i="0" lang="en-US" sz="12800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+</a:t>
            </a:r>
            <a:endParaRPr b="0" i="0" sz="1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3793924" y="7175500"/>
            <a:ext cx="1189715" cy="2497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2800"/>
              <a:buFont typeface="Inter"/>
              <a:buNone/>
            </a:pPr>
            <a:r>
              <a:rPr b="1" i="0" lang="en-US" sz="12800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1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1914089" y="6286500"/>
            <a:ext cx="2116931" cy="4199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20000"/>
              <a:buFont typeface="Itim"/>
              <a:buNone/>
            </a:pPr>
            <a:r>
              <a:rPr b="0" i="0" lang="en-US" sz="20000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20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6219927" y="6286500"/>
            <a:ext cx="2116931" cy="4199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20000"/>
              <a:buFont typeface="Itim"/>
              <a:buNone/>
            </a:pPr>
            <a:r>
              <a:rPr b="0" i="0" lang="en-US" sz="20000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7</a:t>
            </a:r>
            <a:endParaRPr b="0" i="0" sz="20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1" name="Google Shape;4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"/>
          <p:cNvSpPr/>
          <p:nvPr/>
        </p:nvSpPr>
        <p:spPr>
          <a:xfrm>
            <a:off x="2540318" y="1625600"/>
            <a:ext cx="19941492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Основні елементи рівняння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2540325" y="2921000"/>
            <a:ext cx="18512400" cy="30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Рівняння складається зі: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Відомих чисел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Невідомого числа (зазвичай це </a:t>
            </a:r>
            <a:r>
              <a:rPr b="0" i="0" lang="en-US" sz="5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)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Знаку рівності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4" name="Google Shape;4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25191" y="7404100"/>
            <a:ext cx="1938468" cy="23749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3"/>
          <p:cNvSpPr/>
          <p:nvPr/>
        </p:nvSpPr>
        <p:spPr>
          <a:xfrm>
            <a:off x="9030829" y="7607300"/>
            <a:ext cx="1189715" cy="2497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2800"/>
              <a:buFont typeface="Inter"/>
              <a:buNone/>
            </a:pPr>
            <a:r>
              <a:rPr b="1" i="0" lang="en-US" sz="12800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+</a:t>
            </a:r>
            <a:endParaRPr b="0" i="0" sz="1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14073359" y="7607300"/>
            <a:ext cx="1189715" cy="2497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2800"/>
              <a:buFont typeface="Inter"/>
              <a:buNone/>
            </a:pPr>
            <a:r>
              <a:rPr b="1" i="0" lang="en-US" sz="12800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1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11240905" y="6908800"/>
            <a:ext cx="2116931" cy="4199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20000"/>
              <a:buFont typeface="Itim"/>
              <a:buNone/>
            </a:pPr>
            <a:r>
              <a:rPr b="0" i="0" lang="en-US" sz="20000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20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16283435" y="6997700"/>
            <a:ext cx="2011085" cy="39920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9000"/>
              <a:buFont typeface="Itim"/>
              <a:buNone/>
            </a:pPr>
            <a:r>
              <a:rPr b="0" i="0" lang="en-US" sz="19000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7</a:t>
            </a:r>
            <a:endParaRPr b="0" i="0" sz="19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3912100" y="11023599"/>
            <a:ext cx="20568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відоме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18441042" y="6108699"/>
            <a:ext cx="21411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відоме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12809849" y="6146799"/>
            <a:ext cx="28431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невідоме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13001928" y="10845800"/>
            <a:ext cx="52575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знак рівності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53" name="Google Shape;5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595104" y="6972300"/>
            <a:ext cx="576539" cy="8519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" name="Google Shape;5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019107" y="7188200"/>
            <a:ext cx="576539" cy="8519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" name="Google Shape;5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70650" y="10198100"/>
            <a:ext cx="576545" cy="8519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6" name="Google Shape;5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4428991" y="9563100"/>
            <a:ext cx="406476" cy="9419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62" name="Google Shape;6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3" name="Google Shape;6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16250" y="1358925"/>
            <a:ext cx="17022200" cy="1105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69" name="Google Shape;6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0" name="Google Shape;7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88775" y="1272500"/>
            <a:ext cx="18610924" cy="1069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76" name="Google Shape;7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6"/>
          <p:cNvSpPr/>
          <p:nvPr/>
        </p:nvSpPr>
        <p:spPr>
          <a:xfrm>
            <a:off x="2527616" y="1625600"/>
            <a:ext cx="19941492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 розвʼязувати рівняння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2248175" y="3708400"/>
            <a:ext cx="8892900" cy="15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Відняти від суми відоме число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Отримати </a:t>
            </a:r>
            <a:r>
              <a:rPr b="1" i="0" lang="en-US" sz="5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x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79" name="Google Shape;7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193524" y="3625949"/>
            <a:ext cx="1069008" cy="13096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0" name="Google Shape;8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125165" y="5410200"/>
            <a:ext cx="1069008" cy="130968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6"/>
          <p:cNvSpPr/>
          <p:nvPr/>
        </p:nvSpPr>
        <p:spPr>
          <a:xfrm>
            <a:off x="14126783" y="3738004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+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16893111" y="55245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-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14126783" y="7598804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16907587" y="3738004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14124165" y="55753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15345577" y="33528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12371346" y="51562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12371346" y="7010400"/>
            <a:ext cx="116555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x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18126381" y="3401826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8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15318115" y="5308600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8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15305413" y="7162800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3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2643931" y="7730695"/>
            <a:ext cx="44946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98" name="Google Shape;9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7"/>
          <p:cNvSpPr/>
          <p:nvPr/>
        </p:nvSpPr>
        <p:spPr>
          <a:xfrm>
            <a:off x="2540318" y="1625600"/>
            <a:ext cx="19496937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Перевірка правильності розвʼязку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00" name="Google Shape;10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46556" y="7131149"/>
            <a:ext cx="1069008" cy="1309688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7"/>
          <p:cNvSpPr/>
          <p:nvPr/>
        </p:nvSpPr>
        <p:spPr>
          <a:xfrm>
            <a:off x="10364495" y="73660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+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13145300" y="7366000"/>
            <a:ext cx="656093" cy="137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7058"/>
              <a:buFont typeface="Inter"/>
              <a:buNone/>
            </a:pPr>
            <a:r>
              <a:rPr b="1" i="0" lang="en-US" sz="7058" u="none" cap="none" strike="noStrike">
                <a:solidFill>
                  <a:srgbClr val="59075F"/>
                </a:solidFill>
                <a:latin typeface="Inter"/>
                <a:ea typeface="Inter"/>
                <a:cs typeface="Inter"/>
                <a:sym typeface="Inter"/>
              </a:rPr>
              <a:t>=</a:t>
            </a:r>
            <a:endParaRPr b="0" i="0" sz="7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11598608" y="6858000"/>
            <a:ext cx="1241767" cy="2321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6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1029"/>
              <a:buFont typeface="Itim"/>
              <a:buNone/>
            </a:pPr>
            <a:r>
              <a:rPr b="0" i="0" lang="en-US" sz="11029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3</a:t>
            </a:r>
            <a:endParaRPr b="0" i="0" sz="1102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14379413" y="6907026"/>
            <a:ext cx="1180314" cy="21961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2000"/>
              </a:lnSpc>
              <a:spcBef>
                <a:spcPts val="0"/>
              </a:spcBef>
              <a:spcAft>
                <a:spcPts val="0"/>
              </a:spcAft>
              <a:buClr>
                <a:srgbClr val="59075F"/>
              </a:buClr>
              <a:buSzPts val="10478"/>
              <a:buFont typeface="Itim"/>
              <a:buNone/>
            </a:pPr>
            <a:r>
              <a:rPr b="0" i="0" lang="en-US" sz="10478" u="none" cap="none" strike="noStrike">
                <a:solidFill>
                  <a:srgbClr val="59075F"/>
                </a:solidFill>
                <a:latin typeface="Itim"/>
                <a:ea typeface="Itim"/>
                <a:cs typeface="Itim"/>
                <a:sym typeface="Itim"/>
              </a:rPr>
              <a:t>8</a:t>
            </a:r>
            <a:endParaRPr b="0" i="0" sz="1047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2540318" y="3365500"/>
            <a:ext cx="15411260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Підставляємо знайдений </a:t>
            </a:r>
            <a:r>
              <a:rPr b="1" i="0" lang="en-US" sz="5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r>
              <a:rPr lang="en-US" sz="5000">
                <a:latin typeface="Rubik"/>
                <a:ea typeface="Rubik"/>
                <a:cs typeface="Rubik"/>
                <a:sym typeface="Rubik"/>
              </a:rPr>
              <a:t>в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рівнянн</a:t>
            </a:r>
            <a:r>
              <a:rPr lang="en-US" sz="5000">
                <a:latin typeface="Rubik"/>
                <a:ea typeface="Rubik"/>
                <a:cs typeface="Rubik"/>
                <a:sym typeface="Rubik"/>
              </a:rPr>
              <a:t>я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і перевіряємо, чи вірно: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11" name="Google Shape;11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2" name="Google Shape;11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70959" y="4292600"/>
            <a:ext cx="6503213" cy="67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8"/>
          <p:cNvSpPr/>
          <p:nvPr/>
        </p:nvSpPr>
        <p:spPr>
          <a:xfrm>
            <a:off x="5080635" y="4800600"/>
            <a:ext cx="5525190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Рівняння 1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5080635" y="8204200"/>
            <a:ext cx="5609868" cy="2082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4 + х = 10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15" name="Google Shape;11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400175" y="4292600"/>
            <a:ext cx="6503213" cy="67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8"/>
          <p:cNvSpPr/>
          <p:nvPr/>
        </p:nvSpPr>
        <p:spPr>
          <a:xfrm>
            <a:off x="14009851" y="4800600"/>
            <a:ext cx="5525190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Рівняння 2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8"/>
          <p:cNvSpPr/>
          <p:nvPr/>
        </p:nvSpPr>
        <p:spPr>
          <a:xfrm>
            <a:off x="14009851" y="8204200"/>
            <a:ext cx="5609868" cy="2082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15 - х = 8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2540318" y="1625600"/>
            <a:ext cx="8154419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2540328" y="2628900"/>
            <a:ext cx="71730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Розвʼяжіть рівняння: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25" name="Google Shape;12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6" name="Google Shape;12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70959" y="4292600"/>
            <a:ext cx="6503213" cy="67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9"/>
          <p:cNvSpPr/>
          <p:nvPr/>
        </p:nvSpPr>
        <p:spPr>
          <a:xfrm>
            <a:off x="5080635" y="4800600"/>
            <a:ext cx="5525190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Рівняння 1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5080635" y="7289800"/>
            <a:ext cx="5609868" cy="299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10 - 4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6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4 + 6 = 10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29" name="Google Shape;12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400175" y="4292600"/>
            <a:ext cx="6503213" cy="67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9"/>
          <p:cNvSpPr/>
          <p:nvPr/>
        </p:nvSpPr>
        <p:spPr>
          <a:xfrm>
            <a:off x="14009851" y="4800600"/>
            <a:ext cx="5525190" cy="8805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Рівняння 2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14009851" y="7289800"/>
            <a:ext cx="5609868" cy="299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15 - 8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х = 7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FFFFFF"/>
                </a:solidFill>
                <a:latin typeface="Rubik"/>
                <a:ea typeface="Rubik"/>
                <a:cs typeface="Rubik"/>
                <a:sym typeface="Rubik"/>
              </a:rPr>
              <a:t>15 - 7 = 8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2540318" y="1625600"/>
            <a:ext cx="8154419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2024-10-17T07:53:17Z</dcterms:created>
  <dc:creator>PptxGenJS</dc:creator>
</cp:coreProperties>
</file>