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0caa04cb6d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0caa04cb6d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0caa04cb6d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0caa04cb6d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0caa04cb6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0caa04cb6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0caa04cb6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0caa04cb6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caa04cb6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caa04cb6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caa04cb6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0caa04cb6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0caa04cb6d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0caa04cb6d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caa04cb6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0caa04cb6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0caa04cb6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0caa04cb6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caa04cb6d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caa04cb6d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5.png"/><Relationship Id="rId5" Type="http://schemas.openxmlformats.org/officeDocument/2006/relationships/image" Target="../media/image10.png"/><Relationship Id="rId6" Type="http://schemas.openxmlformats.org/officeDocument/2006/relationships/image" Target="../media/image1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311700" y="24649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</a:rPr>
              <a:t>3 клас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5087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6000">
                <a:solidFill>
                  <a:srgbClr val="1155CC"/>
                </a:solidFill>
              </a:rPr>
              <a:t>Письмове віднімання </a:t>
            </a:r>
            <a:r>
              <a:rPr lang="uk" sz="6000">
                <a:solidFill>
                  <a:srgbClr val="1155CC"/>
                </a:solidFill>
              </a:rPr>
              <a:t>трицифрових</a:t>
            </a:r>
            <a:r>
              <a:rPr lang="uk" sz="6000">
                <a:solidFill>
                  <a:srgbClr val="1155CC"/>
                </a:solidFill>
              </a:rPr>
              <a:t> чисел</a:t>
            </a:r>
            <a:endParaRPr sz="6000">
              <a:solidFill>
                <a:srgbClr val="1155CC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12126">
            <a:off x="7125225" y="3033130"/>
            <a:ext cx="1126699" cy="1662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612126">
            <a:off x="6509401" y="2927712"/>
            <a:ext cx="963693" cy="1662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612125">
            <a:off x="5639125" y="2657479"/>
            <a:ext cx="1086684" cy="1662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flipH="1">
            <a:off x="7949577" y="3439650"/>
            <a:ext cx="947724" cy="954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/>
        </p:nvSpPr>
        <p:spPr>
          <a:xfrm>
            <a:off x="1716850" y="0"/>
            <a:ext cx="6212100" cy="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Склади задачу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129" name="Google Shape;129;p22"/>
          <p:cNvSpPr txBox="1"/>
          <p:nvPr/>
        </p:nvSpPr>
        <p:spPr>
          <a:xfrm>
            <a:off x="389875" y="1002875"/>
            <a:ext cx="8666400" cy="1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Складіть текстову задачу, яка розв'язується відніманням трицифрових чисел. Приклад: "У шкільній бібліотеці було 876 книг. Після того, як учні взяли книги додому, у бібліотеці залишилось 589 книг. Скільки книг взяли учні?"</a:t>
            </a:r>
            <a:endParaRPr sz="3000">
              <a:solidFill>
                <a:schemeClr val="dk1"/>
              </a:solidFill>
            </a:endParaRPr>
          </a:p>
        </p:txBody>
      </p:sp>
      <p:pic>
        <p:nvPicPr>
          <p:cNvPr id="130" name="Google Shape;13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31300" y="3151350"/>
            <a:ext cx="2212700" cy="221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/>
        </p:nvSpPr>
        <p:spPr>
          <a:xfrm>
            <a:off x="319425" y="0"/>
            <a:ext cx="8631300" cy="11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4000">
                <a:solidFill>
                  <a:srgbClr val="1155CC"/>
                </a:solidFill>
              </a:rPr>
              <a:t>Презентація створена спеціалістами Mathema.me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36" name="Google Shape;136;p23"/>
          <p:cNvSpPr txBox="1"/>
          <p:nvPr/>
        </p:nvSpPr>
        <p:spPr>
          <a:xfrm>
            <a:off x="56700" y="1467900"/>
            <a:ext cx="8795700" cy="22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Mathema - це найбільша платформа для вивчення математики у Східній Європі, родом з України.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У Mathema ти можеш: 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готуватися до контрольних та іспитів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проходити онлайн-тести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дізнаватись останні новини про освіту в Україні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2"/>
              </a:solidFill>
            </a:endParaRPr>
          </a:p>
        </p:txBody>
      </p:sp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154854">
            <a:off x="7451511" y="3296119"/>
            <a:ext cx="1906162" cy="18643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64650" y="0"/>
            <a:ext cx="9014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Приг</a:t>
            </a:r>
            <a:r>
              <a:rPr lang="uk" sz="5000">
                <a:solidFill>
                  <a:srgbClr val="1155CC"/>
                </a:solidFill>
              </a:rPr>
              <a:t>адаймо р</a:t>
            </a:r>
            <a:r>
              <a:rPr lang="uk" sz="5000">
                <a:solidFill>
                  <a:srgbClr val="1155CC"/>
                </a:solidFill>
              </a:rPr>
              <a:t>озряди чисел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790875" y="943850"/>
            <a:ext cx="7288500" cy="295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Одиниці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Десятки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Сотні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П</a:t>
            </a:r>
            <a:r>
              <a:rPr lang="uk" sz="3000">
                <a:solidFill>
                  <a:schemeClr val="dk1"/>
                </a:solidFill>
              </a:rPr>
              <a:t>риклад: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>
                <a:solidFill>
                  <a:schemeClr val="dk1"/>
                </a:solidFill>
              </a:rPr>
              <a:t>534= 5 сотень+ 3 десятки + 4 одиниці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3000"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11350" y="2618725"/>
            <a:ext cx="2524774" cy="2524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57500"/>
            <a:ext cx="8520600" cy="8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6000">
                <a:solidFill>
                  <a:srgbClr val="1155CC"/>
                </a:solidFill>
              </a:rPr>
              <a:t>Алгоритм віднімання</a:t>
            </a:r>
            <a:endParaRPr sz="6000">
              <a:solidFill>
                <a:srgbClr val="1155CC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389875" y="1190750"/>
            <a:ext cx="8442300" cy="30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Записуємо числа одне під одним, вирівнюючи за розрядами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Віднімаємо одиниці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Віднімаємо десятки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Віднімаємо сотні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Записуємо результат</a:t>
            </a:r>
            <a:endParaRPr sz="3000">
              <a:solidFill>
                <a:schemeClr val="dk2"/>
              </a:solidFill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3000" y="2172500"/>
            <a:ext cx="2970998" cy="2970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824375" y="-70475"/>
            <a:ext cx="7586100" cy="96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Приклад 1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824375" y="1026350"/>
            <a:ext cx="7914900" cy="3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Розв'яжемо приклад: 756 - 324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756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                              -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324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_____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234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>
                <a:solidFill>
                  <a:schemeClr val="dk1"/>
                </a:solidFill>
              </a:rPr>
              <a:t>Пояснення: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6 - 4 = 2 (одиниці)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5 - 2 = 3 (десятки)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7 - 3 = 4 (сотні)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07325" y="2390150"/>
            <a:ext cx="2859049" cy="2859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/>
        </p:nvSpPr>
        <p:spPr>
          <a:xfrm>
            <a:off x="195600" y="0"/>
            <a:ext cx="8948400" cy="8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Прилад 2 </a:t>
            </a:r>
            <a:endParaRPr sz="5000">
              <a:solidFill>
                <a:srgbClr val="1155CC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(з переходом через розряд)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195600" y="1567650"/>
            <a:ext cx="8948400" cy="23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Розв'яжемо приклад: 625 - 348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625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                                  -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348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_____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 277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71425"/>
            <a:ext cx="2672077" cy="26720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/>
        </p:nvSpPr>
        <p:spPr>
          <a:xfrm>
            <a:off x="166750" y="450950"/>
            <a:ext cx="9030600" cy="25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>
                <a:solidFill>
                  <a:schemeClr val="dk1"/>
                </a:solidFill>
              </a:rPr>
              <a:t>Пояснення: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5 - 8 не можна, позичаємо 1 десяток: 15 - 8 = 7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З десятків залишилось 1, 1 - 4 не можна, позичаємо 1 сотню: 11 - 4 = 7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uk" sz="3000">
                <a:solidFill>
                  <a:schemeClr val="dk1"/>
                </a:solidFill>
              </a:rPr>
              <a:t>З сотень залишилось 5, 5 - 3 = 2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2250" y="2571750"/>
            <a:ext cx="2571750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/>
        </p:nvSpPr>
        <p:spPr>
          <a:xfrm>
            <a:off x="1054950" y="0"/>
            <a:ext cx="7034100" cy="12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Практичне завдання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1294050" y="1038075"/>
            <a:ext cx="6795000" cy="25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>
                <a:solidFill>
                  <a:schemeClr val="dk1"/>
                </a:solidFill>
              </a:rPr>
              <a:t>Розв'яжіть приклади: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789 - 456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902 - 648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555 - 327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</p:txBody>
      </p:sp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825" y="1613100"/>
            <a:ext cx="599050" cy="5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825" y="2272225"/>
            <a:ext cx="599050" cy="5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825" y="2931350"/>
            <a:ext cx="599050" cy="5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47950" y="2025050"/>
            <a:ext cx="2683950" cy="268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/>
        </p:nvSpPr>
        <p:spPr>
          <a:xfrm>
            <a:off x="508800" y="0"/>
            <a:ext cx="8126400" cy="1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Математичний ланцюжок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696900" y="1496075"/>
            <a:ext cx="7938300" cy="26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/>
              <a:t>Починаємо з числа 1000. Віднімаємо від нього 275, потім від результату 199, і нарешті 328.</a:t>
            </a:r>
            <a:endParaRPr sz="3000"/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 rot="369081">
            <a:off x="8380022" y="3227039"/>
            <a:ext cx="614748" cy="845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192747">
            <a:off x="5957699" y="3000027"/>
            <a:ext cx="1126549" cy="727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1004330">
            <a:off x="4937275" y="3361470"/>
            <a:ext cx="701800" cy="941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-438041">
            <a:off x="7340614" y="3712079"/>
            <a:ext cx="687120" cy="9631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1294100" y="0"/>
            <a:ext cx="6728700" cy="10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Знайди помилку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442700" y="1045200"/>
            <a:ext cx="8431500" cy="27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>
                <a:solidFill>
                  <a:schemeClr val="dk1"/>
                </a:solidFill>
              </a:rPr>
              <a:t>Знайдіть та виправте помилки у розв'язаннях: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765 - 428 = 343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900 - 567 = 333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1"/>
                </a:solidFill>
              </a:rPr>
              <a:t>804 - 639 = 175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851" y="1719226"/>
            <a:ext cx="549825" cy="610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851" y="2388326"/>
            <a:ext cx="549825" cy="610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851" y="3057426"/>
            <a:ext cx="549825" cy="610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845474">
            <a:off x="6472851" y="2576675"/>
            <a:ext cx="2313401" cy="2313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