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9" roundtripDataSignature="AMtx7mikt+HmJ9pC/w8FQzglpkHfO2XVS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customschemas.google.com/relationships/presentationmetadata" Target="metadata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Google Shape;184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" name="Google Shape;209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ий слайд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6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6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і вертикальний текст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5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ий заголовок і текст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6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6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Назва та вміст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Назва розділу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8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8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’єкти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9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9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орівняння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0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0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20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20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20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Лише заголовок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ий слайд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міст і підпис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3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3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3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і підпис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4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4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4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2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5.png"/><Relationship Id="rId4" Type="http://schemas.openxmlformats.org/officeDocument/2006/relationships/image" Target="../media/image17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3.png"/><Relationship Id="rId4" Type="http://schemas.openxmlformats.org/officeDocument/2006/relationships/image" Target="../media/image24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4.png"/><Relationship Id="rId4" Type="http://schemas.openxmlformats.org/officeDocument/2006/relationships/image" Target="../media/image25.png"/><Relationship Id="rId5" Type="http://schemas.openxmlformats.org/officeDocument/2006/relationships/image" Target="../media/image22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6.png"/><Relationship Id="rId4" Type="http://schemas.openxmlformats.org/officeDocument/2006/relationships/image" Target="../media/image23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9.png"/><Relationship Id="rId4" Type="http://schemas.openxmlformats.org/officeDocument/2006/relationships/image" Target="../media/image9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0.png"/><Relationship Id="rId4" Type="http://schemas.openxmlformats.org/officeDocument/2006/relationships/image" Target="../media/image21.png"/><Relationship Id="rId5" Type="http://schemas.openxmlformats.org/officeDocument/2006/relationships/image" Target="../media/image5.png"/><Relationship Id="rId6" Type="http://schemas.openxmlformats.org/officeDocument/2006/relationships/image" Target="../media/image1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8.png"/><Relationship Id="rId4" Type="http://schemas.openxmlformats.org/officeDocument/2006/relationships/image" Target="../media/image7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1.png"/><Relationship Id="rId4" Type="http://schemas.openxmlformats.org/officeDocument/2006/relationships/image" Target="../media/image20.png"/><Relationship Id="rId5" Type="http://schemas.openxmlformats.org/officeDocument/2006/relationships/image" Target="../media/image3.png"/><Relationship Id="rId6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524000" y="887506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uk-UA" sz="4400">
                <a:latin typeface="Calibri"/>
                <a:ea typeface="Calibri"/>
                <a:cs typeface="Calibri"/>
                <a:sym typeface="Calibri"/>
              </a:rPr>
              <a:t>Логарифмічні рівняння та нерівності</a:t>
            </a:r>
            <a:endParaRPr/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1524000" y="3275106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700EE"/>
              </a:buClr>
              <a:buSzPts val="3200"/>
              <a:buNone/>
            </a:pPr>
            <a:r>
              <a:rPr b="1" lang="uk-UA" sz="3200">
                <a:solidFill>
                  <a:srgbClr val="7700EE"/>
                </a:solidFill>
              </a:rPr>
              <a:t>11 клас</a:t>
            </a:r>
            <a:endParaRPr/>
          </a:p>
        </p:txBody>
      </p:sp>
      <p:pic>
        <p:nvPicPr>
          <p:cNvPr id="86" name="Google Shape;8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1637223">
            <a:off x="7319681" y="3154083"/>
            <a:ext cx="3267636" cy="32676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0"/>
          <p:cNvSpPr txBox="1"/>
          <p:nvPr>
            <p:ph type="title"/>
          </p:nvPr>
        </p:nvSpPr>
        <p:spPr>
          <a:xfrm>
            <a:off x="838200" y="500062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280B8"/>
              </a:buClr>
              <a:buSzPts val="3600"/>
              <a:buFont typeface="Calibri"/>
              <a:buNone/>
            </a:pPr>
            <a:r>
              <a:rPr b="1" lang="uk-UA" sz="3600">
                <a:solidFill>
                  <a:srgbClr val="4280B8"/>
                </a:solidFill>
                <a:latin typeface="Calibri"/>
                <a:ea typeface="Calibri"/>
                <a:cs typeface="Calibri"/>
                <a:sym typeface="Calibri"/>
              </a:rPr>
              <a:t>Самоперевірка</a:t>
            </a:r>
            <a:endParaRPr/>
          </a:p>
        </p:txBody>
      </p:sp>
      <p:sp>
        <p:nvSpPr>
          <p:cNvPr id="179" name="Google Shape;179;p10"/>
          <p:cNvSpPr txBox="1"/>
          <p:nvPr>
            <p:ph idx="1" type="body"/>
          </p:nvPr>
        </p:nvSpPr>
        <p:spPr>
          <a:xfrm>
            <a:off x="838200" y="1613647"/>
            <a:ext cx="10515600" cy="45633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700EE"/>
              </a:buClr>
              <a:buSzPts val="2800"/>
              <a:buNone/>
            </a:pPr>
            <a:r>
              <a:rPr b="1" lang="uk-UA">
                <a:solidFill>
                  <a:srgbClr val="7700EE"/>
                </a:solidFill>
              </a:rPr>
              <a:t>Вправа 1.</a:t>
            </a:r>
            <a:endParaRPr/>
          </a:p>
        </p:txBody>
      </p:sp>
      <p:pic>
        <p:nvPicPr>
          <p:cNvPr id="180" name="Google Shape;180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8200" y="2210344"/>
            <a:ext cx="4408585" cy="2186844"/>
          </a:xfrm>
          <a:prstGeom prst="rect">
            <a:avLst/>
          </a:prstGeom>
          <a:noFill/>
          <a:ln>
            <a:noFill/>
          </a:ln>
        </p:spPr>
      </p:pic>
      <p:pic>
        <p:nvPicPr>
          <p:cNvPr id="181" name="Google Shape;181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194333" y="2116213"/>
            <a:ext cx="4211919" cy="303400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1"/>
          <p:cNvSpPr txBox="1"/>
          <p:nvPr>
            <p:ph type="title"/>
          </p:nvPr>
        </p:nvSpPr>
        <p:spPr>
          <a:xfrm>
            <a:off x="838200" y="500062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280B8"/>
              </a:buClr>
              <a:buSzPts val="3600"/>
              <a:buFont typeface="Calibri"/>
              <a:buNone/>
            </a:pPr>
            <a:r>
              <a:rPr b="1" lang="uk-UA" sz="3600">
                <a:solidFill>
                  <a:srgbClr val="4280B8"/>
                </a:solidFill>
                <a:latin typeface="Calibri"/>
                <a:ea typeface="Calibri"/>
                <a:cs typeface="Calibri"/>
                <a:sym typeface="Calibri"/>
              </a:rPr>
              <a:t>Самоперевірка</a:t>
            </a:r>
            <a:endParaRPr/>
          </a:p>
        </p:txBody>
      </p:sp>
      <p:sp>
        <p:nvSpPr>
          <p:cNvPr id="187" name="Google Shape;187;p11"/>
          <p:cNvSpPr txBox="1"/>
          <p:nvPr>
            <p:ph idx="1" type="body"/>
          </p:nvPr>
        </p:nvSpPr>
        <p:spPr>
          <a:xfrm>
            <a:off x="838200" y="1613647"/>
            <a:ext cx="10515600" cy="45633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700EE"/>
              </a:buClr>
              <a:buSzPts val="2800"/>
              <a:buNone/>
            </a:pPr>
            <a:r>
              <a:rPr b="1" lang="uk-UA">
                <a:solidFill>
                  <a:srgbClr val="7700EE"/>
                </a:solidFill>
              </a:rPr>
              <a:t>Вправа 1.</a:t>
            </a:r>
            <a:endParaRPr/>
          </a:p>
        </p:txBody>
      </p:sp>
      <p:pic>
        <p:nvPicPr>
          <p:cNvPr id="188" name="Google Shape;188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8200" y="2218609"/>
            <a:ext cx="4621306" cy="2919313"/>
          </a:xfrm>
          <a:prstGeom prst="rect">
            <a:avLst/>
          </a:prstGeom>
          <a:noFill/>
          <a:ln>
            <a:noFill/>
          </a:ln>
        </p:spPr>
      </p:pic>
      <p:pic>
        <p:nvPicPr>
          <p:cNvPr id="189" name="Google Shape;189;p1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64626" y="2151533"/>
            <a:ext cx="4060402" cy="25169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2"/>
          <p:cNvSpPr txBox="1"/>
          <p:nvPr>
            <p:ph type="title"/>
          </p:nvPr>
        </p:nvSpPr>
        <p:spPr>
          <a:xfrm>
            <a:off x="838200" y="500062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280B8"/>
              </a:buClr>
              <a:buSzPts val="3600"/>
              <a:buFont typeface="Calibri"/>
              <a:buNone/>
            </a:pPr>
            <a:r>
              <a:rPr b="1" lang="uk-UA" sz="3600">
                <a:solidFill>
                  <a:srgbClr val="4280B8"/>
                </a:solidFill>
                <a:latin typeface="Calibri"/>
                <a:ea typeface="Calibri"/>
                <a:cs typeface="Calibri"/>
                <a:sym typeface="Calibri"/>
              </a:rPr>
              <a:t>Самоперевірка</a:t>
            </a:r>
            <a:endParaRPr/>
          </a:p>
        </p:txBody>
      </p:sp>
      <p:sp>
        <p:nvSpPr>
          <p:cNvPr id="195" name="Google Shape;195;p12"/>
          <p:cNvSpPr txBox="1"/>
          <p:nvPr>
            <p:ph idx="1" type="body"/>
          </p:nvPr>
        </p:nvSpPr>
        <p:spPr>
          <a:xfrm>
            <a:off x="838200" y="1613647"/>
            <a:ext cx="10515600" cy="45633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700EE"/>
              </a:buClr>
              <a:buSzPts val="2800"/>
              <a:buNone/>
            </a:pPr>
            <a:r>
              <a:rPr b="1" lang="uk-UA">
                <a:solidFill>
                  <a:srgbClr val="7700EE"/>
                </a:solidFill>
              </a:rPr>
              <a:t>Вправа 2.</a:t>
            </a:r>
            <a:endParaRPr/>
          </a:p>
        </p:txBody>
      </p:sp>
      <p:pic>
        <p:nvPicPr>
          <p:cNvPr id="196" name="Google Shape;196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8200" y="2212745"/>
            <a:ext cx="4233679" cy="3461914"/>
          </a:xfrm>
          <a:prstGeom prst="rect">
            <a:avLst/>
          </a:prstGeom>
          <a:noFill/>
          <a:ln>
            <a:noFill/>
          </a:ln>
        </p:spPr>
      </p:pic>
      <p:pic>
        <p:nvPicPr>
          <p:cNvPr id="197" name="Google Shape;197;p1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619919" y="5244353"/>
            <a:ext cx="228632" cy="247685"/>
          </a:xfrm>
          <a:prstGeom prst="rect">
            <a:avLst/>
          </a:prstGeom>
          <a:noFill/>
          <a:ln>
            <a:noFill/>
          </a:ln>
        </p:spPr>
      </p:pic>
      <p:pic>
        <p:nvPicPr>
          <p:cNvPr id="198" name="Google Shape;198;p1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201432" y="2106556"/>
            <a:ext cx="3658834" cy="313779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3"/>
          <p:cNvSpPr txBox="1"/>
          <p:nvPr>
            <p:ph type="title"/>
          </p:nvPr>
        </p:nvSpPr>
        <p:spPr>
          <a:xfrm>
            <a:off x="838200" y="500062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280B8"/>
              </a:buClr>
              <a:buSzPts val="3600"/>
              <a:buFont typeface="Calibri"/>
              <a:buNone/>
            </a:pPr>
            <a:r>
              <a:rPr b="1" lang="uk-UA" sz="3600">
                <a:solidFill>
                  <a:srgbClr val="4280B8"/>
                </a:solidFill>
                <a:latin typeface="Calibri"/>
                <a:ea typeface="Calibri"/>
                <a:cs typeface="Calibri"/>
                <a:sym typeface="Calibri"/>
              </a:rPr>
              <a:t>Самоперевірка</a:t>
            </a:r>
            <a:endParaRPr/>
          </a:p>
        </p:txBody>
      </p:sp>
      <p:sp>
        <p:nvSpPr>
          <p:cNvPr id="204" name="Google Shape;204;p13"/>
          <p:cNvSpPr txBox="1"/>
          <p:nvPr>
            <p:ph idx="1" type="body"/>
          </p:nvPr>
        </p:nvSpPr>
        <p:spPr>
          <a:xfrm>
            <a:off x="838200" y="1613647"/>
            <a:ext cx="10515600" cy="45633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700EE"/>
              </a:buClr>
              <a:buSzPts val="2800"/>
              <a:buNone/>
            </a:pPr>
            <a:r>
              <a:rPr b="1" lang="uk-UA">
                <a:solidFill>
                  <a:srgbClr val="7700EE"/>
                </a:solidFill>
              </a:rPr>
              <a:t>Вправа 2.</a:t>
            </a:r>
            <a:endParaRPr/>
          </a:p>
        </p:txBody>
      </p:sp>
      <p:pic>
        <p:nvPicPr>
          <p:cNvPr id="205" name="Google Shape;205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8200" y="2139413"/>
            <a:ext cx="2975283" cy="2892963"/>
          </a:xfrm>
          <a:prstGeom prst="rect">
            <a:avLst/>
          </a:prstGeom>
          <a:noFill/>
          <a:ln>
            <a:noFill/>
          </a:ln>
        </p:spPr>
      </p:pic>
      <p:pic>
        <p:nvPicPr>
          <p:cNvPr id="206" name="Google Shape;206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621900" y="2221278"/>
            <a:ext cx="3513238" cy="34524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4"/>
          <p:cNvSpPr txBox="1"/>
          <p:nvPr>
            <p:ph type="title"/>
          </p:nvPr>
        </p:nvSpPr>
        <p:spPr>
          <a:xfrm>
            <a:off x="838200" y="1690688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700EE"/>
              </a:buClr>
              <a:buSzPts val="3200"/>
              <a:buFont typeface="Calibri"/>
              <a:buNone/>
            </a:pPr>
            <a:r>
              <a:rPr b="1" lang="uk-UA" sz="3200">
                <a:solidFill>
                  <a:srgbClr val="7700EE"/>
                </a:solidFill>
                <a:latin typeface="Calibri"/>
                <a:ea typeface="Calibri"/>
                <a:cs typeface="Calibri"/>
                <a:sym typeface="Calibri"/>
              </a:rPr>
              <a:t>Дана презентація створена фахівцями Mathema.me</a:t>
            </a:r>
            <a:br>
              <a:rPr b="1" lang="uk-UA" sz="3200">
                <a:solidFill>
                  <a:srgbClr val="7700EE"/>
                </a:solidFill>
              </a:rPr>
            </a:br>
            <a:endParaRPr sz="3200"/>
          </a:p>
        </p:txBody>
      </p:sp>
      <p:sp>
        <p:nvSpPr>
          <p:cNvPr id="212" name="Google Shape;212;p14"/>
          <p:cNvSpPr txBox="1"/>
          <p:nvPr>
            <p:ph idx="1" type="body"/>
          </p:nvPr>
        </p:nvSpPr>
        <p:spPr>
          <a:xfrm>
            <a:off x="-412376" y="1690688"/>
            <a:ext cx="412376" cy="2452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40000" lnSpcReduction="2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700EE"/>
              </a:buClr>
              <a:buSzPct val="100000"/>
              <a:buNone/>
            </a:pPr>
            <a:r>
              <a:rPr b="1" lang="uk-UA" sz="3200">
                <a:solidFill>
                  <a:srgbClr val="7700EE"/>
                </a:solidFill>
              </a:rPr>
              <a:t>.</a:t>
            </a:r>
            <a:endParaRPr/>
          </a:p>
        </p:txBody>
      </p:sp>
      <p:sp>
        <p:nvSpPr>
          <p:cNvPr id="213" name="Google Shape;213;p14"/>
          <p:cNvSpPr txBox="1"/>
          <p:nvPr/>
        </p:nvSpPr>
        <p:spPr>
          <a:xfrm>
            <a:off x="734291" y="2487213"/>
            <a:ext cx="10515600" cy="23083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Разом з Mathema ваша дитина матиме змогу опанувати математику без зайвих зусиль, лише за декілька годин роботи вдень, під супроводом вчителів вищої категорії.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Також платформа містить пізнавальні матеріали та навчальні презентації, які допоможуть якісно підготуватись до уроку та закріпити отримані знання.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"/>
          <p:cNvSpPr/>
          <p:nvPr/>
        </p:nvSpPr>
        <p:spPr>
          <a:xfrm>
            <a:off x="1331259" y="3469341"/>
            <a:ext cx="1734670" cy="1030238"/>
          </a:xfrm>
          <a:prstGeom prst="roundRect">
            <a:avLst>
              <a:gd fmla="val 16667" name="adj"/>
            </a:avLst>
          </a:prstGeom>
          <a:solidFill>
            <a:srgbClr val="FEE599"/>
          </a:solidFill>
          <a:ln cap="flat" cmpd="sng" w="12700">
            <a:solidFill>
              <a:srgbClr val="FEE59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2"/>
          <p:cNvSpPr/>
          <p:nvPr/>
        </p:nvSpPr>
        <p:spPr>
          <a:xfrm>
            <a:off x="1025236" y="1607127"/>
            <a:ext cx="10058400" cy="1325563"/>
          </a:xfrm>
          <a:prstGeom prst="roundRect">
            <a:avLst>
              <a:gd fmla="val 16667" name="adj"/>
            </a:avLst>
          </a:prstGeom>
          <a:solidFill>
            <a:srgbClr val="A8D08C"/>
          </a:solidFill>
          <a:ln cap="flat" cmpd="sng" w="12700">
            <a:solidFill>
              <a:srgbClr val="A8D08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2"/>
          <p:cNvSpPr txBox="1"/>
          <p:nvPr>
            <p:ph type="title"/>
          </p:nvPr>
        </p:nvSpPr>
        <p:spPr>
          <a:xfrm>
            <a:off x="838200" y="500062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280B8"/>
              </a:buClr>
              <a:buSzPts val="3600"/>
              <a:buFont typeface="Calibri"/>
              <a:buNone/>
            </a:pPr>
            <a:r>
              <a:rPr b="1" lang="uk-UA" sz="3600">
                <a:solidFill>
                  <a:srgbClr val="4280B8"/>
                </a:solidFill>
                <a:latin typeface="Calibri"/>
                <a:ea typeface="Calibri"/>
                <a:cs typeface="Calibri"/>
                <a:sym typeface="Calibri"/>
              </a:rPr>
              <a:t>Пригадаймо, що таке логарифм?</a:t>
            </a:r>
            <a:r>
              <a:rPr b="1" lang="uk-UA" sz="3600">
                <a:solidFill>
                  <a:srgbClr val="4280B8"/>
                </a:solidFill>
              </a:rPr>
              <a:t> </a:t>
            </a:r>
            <a:endParaRPr b="1" sz="3600">
              <a:solidFill>
                <a:srgbClr val="4280B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2"/>
          <p:cNvSpPr txBox="1"/>
          <p:nvPr>
            <p:ph idx="1" type="body"/>
          </p:nvPr>
        </p:nvSpPr>
        <p:spPr>
          <a:xfrm>
            <a:off x="-412376" y="645458"/>
            <a:ext cx="264459" cy="1581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"/>
              <a:buNone/>
            </a:pPr>
            <a:r>
              <a:rPr lang="uk-UA" sz="100"/>
              <a:t>.</a:t>
            </a:r>
            <a:endParaRPr/>
          </a:p>
        </p:txBody>
      </p:sp>
      <p:sp>
        <p:nvSpPr>
          <p:cNvPr id="95" name="Google Shape;95;p2"/>
          <p:cNvSpPr txBox="1"/>
          <p:nvPr/>
        </p:nvSpPr>
        <p:spPr>
          <a:xfrm>
            <a:off x="898300" y="1702500"/>
            <a:ext cx="10395300" cy="1188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uk-UA" sz="2400" u="none" cap="none" strike="noStrike">
                <a:solidFill>
                  <a:srgbClr val="7700EE"/>
                </a:solidFill>
                <a:latin typeface="Calibri"/>
                <a:ea typeface="Calibri"/>
                <a:cs typeface="Calibri"/>
                <a:sym typeface="Calibri"/>
              </a:rPr>
              <a:t>Логарифмом числа b за основою а, де а&gt;0 та а≠1 називають показник степеня, до якого необхідно піднести число а, щоб отримати число b.</a:t>
            </a:r>
            <a:endParaRPr b="1" i="0" sz="2400" u="none" cap="none" strike="noStrike">
              <a:solidFill>
                <a:srgbClr val="7700EE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6" name="Google Shape;96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963125" y="3457707"/>
            <a:ext cx="2813470" cy="11651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7" name="Google Shape;97;p2"/>
          <p:cNvCxnSpPr/>
          <p:nvPr/>
        </p:nvCxnSpPr>
        <p:spPr>
          <a:xfrm flipH="1" rot="10800000">
            <a:off x="4202818" y="4564772"/>
            <a:ext cx="845127" cy="466907"/>
          </a:xfrm>
          <a:prstGeom prst="straightConnector1">
            <a:avLst/>
          </a:prstGeom>
          <a:noFill/>
          <a:ln cap="flat" cmpd="sng" w="47625">
            <a:solidFill>
              <a:srgbClr val="BF9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98" name="Google Shape;98;p2"/>
          <p:cNvCxnSpPr/>
          <p:nvPr/>
        </p:nvCxnSpPr>
        <p:spPr>
          <a:xfrm flipH="1">
            <a:off x="5437095" y="3457707"/>
            <a:ext cx="1568824" cy="259164"/>
          </a:xfrm>
          <a:prstGeom prst="straightConnector1">
            <a:avLst/>
          </a:prstGeom>
          <a:noFill/>
          <a:ln cap="flat" cmpd="sng" w="47625">
            <a:solidFill>
              <a:srgbClr val="BF9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99" name="Google Shape;99;p2"/>
          <p:cNvCxnSpPr/>
          <p:nvPr/>
        </p:nvCxnSpPr>
        <p:spPr>
          <a:xfrm rot="10800000">
            <a:off x="6587318" y="4334662"/>
            <a:ext cx="809407" cy="697017"/>
          </a:xfrm>
          <a:prstGeom prst="straightConnector1">
            <a:avLst/>
          </a:prstGeom>
          <a:noFill/>
          <a:ln cap="flat" cmpd="sng" w="47625">
            <a:solidFill>
              <a:srgbClr val="BF9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100" name="Google Shape;100;p2"/>
          <p:cNvSpPr txBox="1"/>
          <p:nvPr/>
        </p:nvSpPr>
        <p:spPr>
          <a:xfrm>
            <a:off x="3582688" y="5031679"/>
            <a:ext cx="1298753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uk-UA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Основа</a:t>
            </a:r>
            <a:endParaRPr/>
          </a:p>
        </p:txBody>
      </p:sp>
      <p:sp>
        <p:nvSpPr>
          <p:cNvPr id="101" name="Google Shape;101;p2"/>
          <p:cNvSpPr txBox="1"/>
          <p:nvPr/>
        </p:nvSpPr>
        <p:spPr>
          <a:xfrm>
            <a:off x="7025907" y="3112282"/>
            <a:ext cx="5166093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Підлогарифмічний вираз</a:t>
            </a:r>
            <a:endParaRPr/>
          </a:p>
        </p:txBody>
      </p:sp>
      <p:sp>
        <p:nvSpPr>
          <p:cNvPr id="102" name="Google Shape;102;p2"/>
          <p:cNvSpPr txBox="1"/>
          <p:nvPr/>
        </p:nvSpPr>
        <p:spPr>
          <a:xfrm>
            <a:off x="7310561" y="5031679"/>
            <a:ext cx="2910990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Показник степеня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2"/>
          <p:cNvSpPr txBox="1"/>
          <p:nvPr/>
        </p:nvSpPr>
        <p:spPr>
          <a:xfrm>
            <a:off x="1452282" y="3505131"/>
            <a:ext cx="1439818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uk-UA" sz="2800">
                <a:solidFill>
                  <a:srgbClr val="7700EE"/>
                </a:solidFill>
                <a:latin typeface="Calibri"/>
                <a:ea typeface="Calibri"/>
                <a:cs typeface="Calibri"/>
                <a:sym typeface="Calibri"/>
              </a:rPr>
              <a:t>a&gt;0, a≠1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uk-UA" sz="2800">
                <a:solidFill>
                  <a:srgbClr val="7700EE"/>
                </a:solidFill>
                <a:latin typeface="Calibri"/>
                <a:ea typeface="Calibri"/>
                <a:cs typeface="Calibri"/>
                <a:sym typeface="Calibri"/>
              </a:rPr>
              <a:t>b&gt;0</a:t>
            </a:r>
            <a:endParaRPr b="1" sz="2800">
              <a:solidFill>
                <a:srgbClr val="7700EE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"/>
          <p:cNvSpPr txBox="1"/>
          <p:nvPr>
            <p:ph type="title"/>
          </p:nvPr>
        </p:nvSpPr>
        <p:spPr>
          <a:xfrm>
            <a:off x="838200" y="500062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280B8"/>
              </a:buClr>
              <a:buSzPts val="3600"/>
              <a:buFont typeface="Calibri"/>
              <a:buNone/>
            </a:pPr>
            <a:r>
              <a:rPr b="1" lang="uk-UA" sz="3600">
                <a:solidFill>
                  <a:srgbClr val="4280B8"/>
                </a:solidFill>
                <a:latin typeface="Calibri"/>
                <a:ea typeface="Calibri"/>
                <a:cs typeface="Calibri"/>
                <a:sym typeface="Calibri"/>
              </a:rPr>
              <a:t>Логарифмічні рівняння </a:t>
            </a:r>
            <a:endParaRPr/>
          </a:p>
        </p:txBody>
      </p:sp>
      <p:sp>
        <p:nvSpPr>
          <p:cNvPr id="109" name="Google Shape;109;p3"/>
          <p:cNvSpPr txBox="1"/>
          <p:nvPr>
            <p:ph idx="1" type="body"/>
          </p:nvPr>
        </p:nvSpPr>
        <p:spPr>
          <a:xfrm>
            <a:off x="838200" y="1600200"/>
            <a:ext cx="10515600" cy="4576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i="1" lang="uk-UA"/>
              <a:t>Логарифмічне рівняння – це запис рівняння, у якому всі змінні входять лише під знаки логарифмів.</a:t>
            </a:r>
            <a:endParaRPr/>
          </a:p>
        </p:txBody>
      </p:sp>
      <p:sp>
        <p:nvSpPr>
          <p:cNvPr id="110" name="Google Shape;110;p3"/>
          <p:cNvSpPr txBox="1"/>
          <p:nvPr/>
        </p:nvSpPr>
        <p:spPr>
          <a:xfrm>
            <a:off x="838200" y="2773302"/>
            <a:ext cx="10515600" cy="289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Логарифмічне рівняння розв’язується на основі властивостей логарифму та логарифмічної функції. Тобто, спочатку визначається допустима область значень рівняння, а після розв’язку здійснюється перевірка коренів рівняння.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Саме ж рівняння розв’язується трьома основними способами. Розглянемо кожен з них.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"/>
          <p:cNvSpPr txBox="1"/>
          <p:nvPr>
            <p:ph type="title"/>
          </p:nvPr>
        </p:nvSpPr>
        <p:spPr>
          <a:xfrm>
            <a:off x="838200" y="500062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280B8"/>
              </a:buClr>
              <a:buSzPts val="3600"/>
              <a:buFont typeface="Calibri"/>
              <a:buNone/>
            </a:pPr>
            <a:r>
              <a:rPr b="1" lang="uk-UA" sz="3600">
                <a:solidFill>
                  <a:srgbClr val="4280B8"/>
                </a:solidFill>
                <a:latin typeface="Calibri"/>
                <a:ea typeface="Calibri"/>
                <a:cs typeface="Calibri"/>
                <a:sym typeface="Calibri"/>
              </a:rPr>
              <a:t>Логарифмічні рівняння </a:t>
            </a:r>
            <a:endParaRPr/>
          </a:p>
        </p:txBody>
      </p:sp>
      <p:sp>
        <p:nvSpPr>
          <p:cNvPr id="116" name="Google Shape;116;p4"/>
          <p:cNvSpPr txBox="1"/>
          <p:nvPr>
            <p:ph idx="1" type="body"/>
          </p:nvPr>
        </p:nvSpPr>
        <p:spPr>
          <a:xfrm>
            <a:off x="-573741" y="377451"/>
            <a:ext cx="385482" cy="2452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"/>
              <a:buNone/>
            </a:pPr>
            <a:r>
              <a:rPr lang="uk-UA" sz="100"/>
              <a:t>.</a:t>
            </a:r>
            <a:endParaRPr/>
          </a:p>
        </p:txBody>
      </p:sp>
      <p:sp>
        <p:nvSpPr>
          <p:cNvPr id="117" name="Google Shape;117;p4"/>
          <p:cNvSpPr txBox="1"/>
          <p:nvPr/>
        </p:nvSpPr>
        <p:spPr>
          <a:xfrm>
            <a:off x="2929124" y="1400375"/>
            <a:ext cx="5994300" cy="58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uk-UA" sz="3200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1. За означенням логарифма</a:t>
            </a:r>
            <a:endParaRPr/>
          </a:p>
        </p:txBody>
      </p:sp>
      <p:sp>
        <p:nvSpPr>
          <p:cNvPr id="118" name="Google Shape;118;p4"/>
          <p:cNvSpPr txBox="1"/>
          <p:nvPr/>
        </p:nvSpPr>
        <p:spPr>
          <a:xfrm>
            <a:off x="2929137" y="2724057"/>
            <a:ext cx="6333722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За означенням логарифма отримуємо рівність:</a:t>
            </a:r>
            <a:endParaRPr/>
          </a:p>
        </p:txBody>
      </p:sp>
      <p:pic>
        <p:nvPicPr>
          <p:cNvPr id="119" name="Google Shape;119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136802" y="2070821"/>
            <a:ext cx="3918392" cy="56568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Google Shape;120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592451" y="3273274"/>
            <a:ext cx="3007094" cy="239200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5"/>
          <p:cNvSpPr txBox="1"/>
          <p:nvPr>
            <p:ph type="title"/>
          </p:nvPr>
        </p:nvSpPr>
        <p:spPr>
          <a:xfrm>
            <a:off x="838200" y="500062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280B8"/>
              </a:buClr>
              <a:buSzPts val="3600"/>
              <a:buFont typeface="Calibri"/>
              <a:buNone/>
            </a:pPr>
            <a:r>
              <a:rPr b="1" lang="uk-UA" sz="3600">
                <a:solidFill>
                  <a:srgbClr val="4280B8"/>
                </a:solidFill>
                <a:latin typeface="Calibri"/>
                <a:ea typeface="Calibri"/>
                <a:cs typeface="Calibri"/>
                <a:sym typeface="Calibri"/>
              </a:rPr>
              <a:t>Логарифмічні рівняння </a:t>
            </a:r>
            <a:endParaRPr/>
          </a:p>
        </p:txBody>
      </p:sp>
      <p:sp>
        <p:nvSpPr>
          <p:cNvPr id="126" name="Google Shape;126;p5"/>
          <p:cNvSpPr txBox="1"/>
          <p:nvPr>
            <p:ph idx="1" type="body"/>
          </p:nvPr>
        </p:nvSpPr>
        <p:spPr>
          <a:xfrm>
            <a:off x="-573741" y="377451"/>
            <a:ext cx="385482" cy="2452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"/>
              <a:buNone/>
            </a:pPr>
            <a:r>
              <a:rPr lang="uk-UA" sz="100"/>
              <a:t>.</a:t>
            </a:r>
            <a:endParaRPr/>
          </a:p>
        </p:txBody>
      </p:sp>
      <p:sp>
        <p:nvSpPr>
          <p:cNvPr id="127" name="Google Shape;127;p5"/>
          <p:cNvSpPr txBox="1"/>
          <p:nvPr/>
        </p:nvSpPr>
        <p:spPr>
          <a:xfrm>
            <a:off x="2852470" y="1421852"/>
            <a:ext cx="6922800" cy="58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uk-UA" sz="3200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2. За властивостями логарифма</a:t>
            </a:r>
            <a:endParaRPr/>
          </a:p>
        </p:txBody>
      </p:sp>
      <p:pic>
        <p:nvPicPr>
          <p:cNvPr id="128" name="Google Shape;128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083352" y="2004739"/>
            <a:ext cx="4025295" cy="647153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Google Shape;129;p5"/>
          <p:cNvSpPr txBox="1"/>
          <p:nvPr/>
        </p:nvSpPr>
        <p:spPr>
          <a:xfrm>
            <a:off x="707124" y="2651892"/>
            <a:ext cx="10777745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Якщо основи логарифмів в лівій та правій частині однакові, то за властивістю логарифма можемо прирівняти їх і підлогарифмічні вирази:</a:t>
            </a:r>
            <a:endParaRPr/>
          </a:p>
        </p:txBody>
      </p:sp>
      <p:pic>
        <p:nvPicPr>
          <p:cNvPr id="130" name="Google Shape;130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557876" y="3586244"/>
            <a:ext cx="3076240" cy="1943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6"/>
          <p:cNvSpPr txBox="1"/>
          <p:nvPr>
            <p:ph type="title"/>
          </p:nvPr>
        </p:nvSpPr>
        <p:spPr>
          <a:xfrm>
            <a:off x="838200" y="500062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280B8"/>
              </a:buClr>
              <a:buSzPts val="3600"/>
              <a:buFont typeface="Calibri"/>
              <a:buNone/>
            </a:pPr>
            <a:r>
              <a:rPr b="1" lang="uk-UA" sz="3600">
                <a:solidFill>
                  <a:srgbClr val="4280B8"/>
                </a:solidFill>
                <a:latin typeface="Calibri"/>
                <a:ea typeface="Calibri"/>
                <a:cs typeface="Calibri"/>
                <a:sym typeface="Calibri"/>
              </a:rPr>
              <a:t>Логарифмічні рівняння </a:t>
            </a:r>
            <a:endParaRPr/>
          </a:p>
        </p:txBody>
      </p:sp>
      <p:sp>
        <p:nvSpPr>
          <p:cNvPr id="136" name="Google Shape;136;p6"/>
          <p:cNvSpPr txBox="1"/>
          <p:nvPr>
            <p:ph idx="1" type="body"/>
          </p:nvPr>
        </p:nvSpPr>
        <p:spPr>
          <a:xfrm>
            <a:off x="-573741" y="377451"/>
            <a:ext cx="385482" cy="2452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"/>
              <a:buNone/>
            </a:pPr>
            <a:r>
              <a:rPr lang="uk-UA" sz="100"/>
              <a:t>.</a:t>
            </a:r>
            <a:endParaRPr/>
          </a:p>
        </p:txBody>
      </p:sp>
      <p:sp>
        <p:nvSpPr>
          <p:cNvPr id="137" name="Google Shape;137;p6"/>
          <p:cNvSpPr txBox="1"/>
          <p:nvPr/>
        </p:nvSpPr>
        <p:spPr>
          <a:xfrm>
            <a:off x="3381749" y="1434050"/>
            <a:ext cx="5868300" cy="58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uk-UA" sz="3200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3. Метод уведення змінної</a:t>
            </a:r>
            <a:endParaRPr/>
          </a:p>
        </p:txBody>
      </p:sp>
      <p:sp>
        <p:nvSpPr>
          <p:cNvPr id="138" name="Google Shape;138;p6"/>
          <p:cNvSpPr txBox="1"/>
          <p:nvPr/>
        </p:nvSpPr>
        <p:spPr>
          <a:xfrm>
            <a:off x="2156010" y="2004739"/>
            <a:ext cx="8780931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i="1" lang="uk-UA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Даний метод заснований на заміні логарифмічного виразу на змінну у.</a:t>
            </a:r>
            <a:endParaRPr/>
          </a:p>
        </p:txBody>
      </p:sp>
      <p:pic>
        <p:nvPicPr>
          <p:cNvPr id="139" name="Google Shape;139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109196" y="2404849"/>
            <a:ext cx="3973599" cy="713569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Google Shape;140;p6"/>
          <p:cNvSpPr txBox="1"/>
          <p:nvPr/>
        </p:nvSpPr>
        <p:spPr>
          <a:xfrm>
            <a:off x="3161826" y="3118418"/>
            <a:ext cx="5868338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Замінимо вираз lg x на у, отримаємо вираз:</a:t>
            </a:r>
            <a:endParaRPr/>
          </a:p>
        </p:txBody>
      </p:sp>
      <p:pic>
        <p:nvPicPr>
          <p:cNvPr id="141" name="Google Shape;141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867200" y="3597570"/>
            <a:ext cx="2457590" cy="1066501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Google Shape;142;p6"/>
          <p:cNvSpPr txBox="1"/>
          <p:nvPr/>
        </p:nvSpPr>
        <p:spPr>
          <a:xfrm>
            <a:off x="2156010" y="4681558"/>
            <a:ext cx="8319778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Тепер підставимо отримане значення в логарифмічний вираз.</a:t>
            </a:r>
            <a:endParaRPr/>
          </a:p>
        </p:txBody>
      </p:sp>
      <p:pic>
        <p:nvPicPr>
          <p:cNvPr id="143" name="Google Shape;143;p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722948" y="5263357"/>
            <a:ext cx="1500408" cy="461664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" name="Google Shape;144;p6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582387" y="5220785"/>
            <a:ext cx="1500408" cy="5042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7"/>
          <p:cNvSpPr txBox="1"/>
          <p:nvPr>
            <p:ph type="title"/>
          </p:nvPr>
        </p:nvSpPr>
        <p:spPr>
          <a:xfrm>
            <a:off x="838200" y="500062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280B8"/>
              </a:buClr>
              <a:buSzPts val="3600"/>
              <a:buFont typeface="Calibri"/>
              <a:buNone/>
            </a:pPr>
            <a:r>
              <a:rPr b="1" lang="uk-UA" sz="3600">
                <a:solidFill>
                  <a:srgbClr val="4280B8"/>
                </a:solidFill>
                <a:latin typeface="Calibri"/>
                <a:ea typeface="Calibri"/>
                <a:cs typeface="Calibri"/>
                <a:sym typeface="Calibri"/>
              </a:rPr>
              <a:t>Логарифмічні рівняння </a:t>
            </a:r>
            <a:endParaRPr/>
          </a:p>
        </p:txBody>
      </p:sp>
      <p:sp>
        <p:nvSpPr>
          <p:cNvPr id="150" name="Google Shape;150;p7"/>
          <p:cNvSpPr txBox="1"/>
          <p:nvPr>
            <p:ph idx="1" type="body"/>
          </p:nvPr>
        </p:nvSpPr>
        <p:spPr>
          <a:xfrm>
            <a:off x="-573741" y="377451"/>
            <a:ext cx="385482" cy="2452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"/>
              <a:buNone/>
            </a:pPr>
            <a:r>
              <a:rPr lang="uk-UA" sz="100"/>
              <a:t>.</a:t>
            </a:r>
            <a:endParaRPr/>
          </a:p>
        </p:txBody>
      </p:sp>
      <p:sp>
        <p:nvSpPr>
          <p:cNvPr id="151" name="Google Shape;151;p7"/>
          <p:cNvSpPr txBox="1"/>
          <p:nvPr/>
        </p:nvSpPr>
        <p:spPr>
          <a:xfrm>
            <a:off x="4192073" y="1421850"/>
            <a:ext cx="4262700" cy="58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uk-UA" sz="3200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4. Графічний метод</a:t>
            </a:r>
            <a:endParaRPr/>
          </a:p>
        </p:txBody>
      </p:sp>
      <p:pic>
        <p:nvPicPr>
          <p:cNvPr id="152" name="Google Shape;152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930615" y="2004739"/>
            <a:ext cx="2330762" cy="688360"/>
          </a:xfrm>
          <a:prstGeom prst="rect">
            <a:avLst/>
          </a:prstGeom>
          <a:noFill/>
          <a:ln>
            <a:noFill/>
          </a:ln>
        </p:spPr>
      </p:pic>
      <p:sp>
        <p:nvSpPr>
          <p:cNvPr id="153" name="Google Shape;153;p7"/>
          <p:cNvSpPr txBox="1"/>
          <p:nvPr/>
        </p:nvSpPr>
        <p:spPr>
          <a:xfrm>
            <a:off x="934567" y="2745527"/>
            <a:ext cx="6390339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Побудуймо графіки обох частин рівнянь.</a:t>
            </a:r>
            <a:endParaRPr/>
          </a:p>
        </p:txBody>
      </p:sp>
      <p:pic>
        <p:nvPicPr>
          <p:cNvPr id="154" name="Google Shape;154;p7"/>
          <p:cNvPicPr preferRelativeResize="0"/>
          <p:nvPr/>
        </p:nvPicPr>
        <p:blipFill rotWithShape="1">
          <a:blip r:embed="rId4">
            <a:alphaModFix/>
          </a:blip>
          <a:srcRect b="0" l="0" r="0" t="998"/>
          <a:stretch/>
        </p:blipFill>
        <p:spPr>
          <a:xfrm>
            <a:off x="7388435" y="2569326"/>
            <a:ext cx="3782504" cy="3477242"/>
          </a:xfrm>
          <a:prstGeom prst="rect">
            <a:avLst/>
          </a:prstGeom>
          <a:noFill/>
          <a:ln>
            <a:noFill/>
          </a:ln>
        </p:spPr>
      </p:pic>
      <p:sp>
        <p:nvSpPr>
          <p:cNvPr id="155" name="Google Shape;155;p7"/>
          <p:cNvSpPr txBox="1"/>
          <p:nvPr/>
        </p:nvSpPr>
        <p:spPr>
          <a:xfrm>
            <a:off x="966325" y="3741425"/>
            <a:ext cx="6071400" cy="18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Як бачимо, точкою перетину графіків є точка 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х = 1. Вона і буде розв’язком даного рівняння.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8"/>
          <p:cNvSpPr txBox="1"/>
          <p:nvPr>
            <p:ph type="title"/>
          </p:nvPr>
        </p:nvSpPr>
        <p:spPr>
          <a:xfrm>
            <a:off x="838200" y="500062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280B8"/>
              </a:buClr>
              <a:buSzPts val="3600"/>
              <a:buFont typeface="Calibri"/>
              <a:buNone/>
            </a:pPr>
            <a:r>
              <a:rPr b="1" lang="uk-UA" sz="3600">
                <a:solidFill>
                  <a:srgbClr val="4280B8"/>
                </a:solidFill>
                <a:latin typeface="Calibri"/>
                <a:ea typeface="Calibri"/>
                <a:cs typeface="Calibri"/>
                <a:sym typeface="Calibri"/>
              </a:rPr>
              <a:t>Логарифмічні нерівності</a:t>
            </a:r>
            <a:endParaRPr/>
          </a:p>
        </p:txBody>
      </p:sp>
      <p:sp>
        <p:nvSpPr>
          <p:cNvPr id="161" name="Google Shape;161;p8"/>
          <p:cNvSpPr txBox="1"/>
          <p:nvPr>
            <p:ph idx="1" type="body"/>
          </p:nvPr>
        </p:nvSpPr>
        <p:spPr>
          <a:xfrm>
            <a:off x="838200" y="1586753"/>
            <a:ext cx="10515600" cy="47711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uk-UA"/>
              <a:t>Логарифмічні нерівності, як і рівняння, містять запис змінної лише під знаком логарифму, але знак рівності замінений на &lt; або &gt;.</a:t>
            </a:r>
            <a:endParaRPr/>
          </a:p>
        </p:txBody>
      </p:sp>
      <p:sp>
        <p:nvSpPr>
          <p:cNvPr id="162" name="Google Shape;162;p8"/>
          <p:cNvSpPr txBox="1"/>
          <p:nvPr/>
        </p:nvSpPr>
        <p:spPr>
          <a:xfrm>
            <a:off x="838200" y="2662935"/>
            <a:ext cx="10515600" cy="22467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Принцип розв’язання логарифмічних нерівностей аналогічний розв’язанню логарифмічних рівнянь. 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Відмінність лише в тому, що результатом розв’язання нерівностей є проміжок допустимих значень, які задовольняють дану нерівність.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9"/>
          <p:cNvSpPr txBox="1"/>
          <p:nvPr>
            <p:ph type="title"/>
          </p:nvPr>
        </p:nvSpPr>
        <p:spPr>
          <a:xfrm>
            <a:off x="838200" y="500062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280B8"/>
              </a:buClr>
              <a:buSzPts val="3600"/>
              <a:buFont typeface="Calibri"/>
              <a:buNone/>
            </a:pPr>
            <a:r>
              <a:rPr b="1" lang="uk-UA" sz="3600">
                <a:solidFill>
                  <a:srgbClr val="4280B8"/>
                </a:solidFill>
                <a:latin typeface="Calibri"/>
                <a:ea typeface="Calibri"/>
                <a:cs typeface="Calibri"/>
                <a:sym typeface="Calibri"/>
              </a:rPr>
              <a:t>Самостійна робота</a:t>
            </a:r>
            <a:endParaRPr/>
          </a:p>
        </p:txBody>
      </p:sp>
      <p:sp>
        <p:nvSpPr>
          <p:cNvPr id="168" name="Google Shape;168;p9"/>
          <p:cNvSpPr txBox="1"/>
          <p:nvPr>
            <p:ph idx="1" type="body"/>
          </p:nvPr>
        </p:nvSpPr>
        <p:spPr>
          <a:xfrm>
            <a:off x="838200" y="1600200"/>
            <a:ext cx="10515600" cy="4576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700EE"/>
              </a:buClr>
              <a:buSzPts val="2800"/>
              <a:buNone/>
            </a:pPr>
            <a:r>
              <a:rPr b="1" lang="uk-UA">
                <a:solidFill>
                  <a:srgbClr val="7700EE"/>
                </a:solidFill>
              </a:rPr>
              <a:t>Вправа 1. </a:t>
            </a:r>
            <a:r>
              <a:rPr lang="uk-UA"/>
              <a:t>Розв’яжіть рівняння</a:t>
            </a:r>
            <a:endParaRPr/>
          </a:p>
        </p:txBody>
      </p:sp>
      <p:pic>
        <p:nvPicPr>
          <p:cNvPr id="169" name="Google Shape;169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2607" y="2126808"/>
            <a:ext cx="4614748" cy="1167722"/>
          </a:xfrm>
          <a:prstGeom prst="rect">
            <a:avLst/>
          </a:prstGeom>
          <a:noFill/>
          <a:ln>
            <a:noFill/>
          </a:ln>
        </p:spPr>
      </p:pic>
      <p:sp>
        <p:nvSpPr>
          <p:cNvPr id="170" name="Google Shape;170;p9"/>
          <p:cNvSpPr txBox="1"/>
          <p:nvPr/>
        </p:nvSpPr>
        <p:spPr>
          <a:xfrm>
            <a:off x="838200" y="3563475"/>
            <a:ext cx="6465000" cy="525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uk-UA" sz="2800">
                <a:solidFill>
                  <a:srgbClr val="7700EE"/>
                </a:solidFill>
                <a:latin typeface="Calibri"/>
                <a:ea typeface="Calibri"/>
                <a:cs typeface="Calibri"/>
                <a:sym typeface="Calibri"/>
              </a:rPr>
              <a:t>Вправа 2.</a:t>
            </a:r>
            <a:r>
              <a:rPr lang="uk-UA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Розв’яжіть нерівності</a:t>
            </a:r>
            <a:endParaRPr/>
          </a:p>
        </p:txBody>
      </p:sp>
      <p:pic>
        <p:nvPicPr>
          <p:cNvPr id="171" name="Google Shape;171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38200" y="4166836"/>
            <a:ext cx="4379957" cy="1147928"/>
          </a:xfrm>
          <a:prstGeom prst="rect">
            <a:avLst/>
          </a:prstGeom>
          <a:noFill/>
          <a:ln>
            <a:noFill/>
          </a:ln>
        </p:spPr>
      </p:pic>
      <p:pic>
        <p:nvPicPr>
          <p:cNvPr id="172" name="Google Shape;172;p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096000" y="4166836"/>
            <a:ext cx="2546226" cy="1226393"/>
          </a:xfrm>
          <a:prstGeom prst="rect">
            <a:avLst/>
          </a:prstGeom>
          <a:noFill/>
          <a:ln>
            <a:noFill/>
          </a:ln>
        </p:spPr>
      </p:pic>
      <p:pic>
        <p:nvPicPr>
          <p:cNvPr id="173" name="Google Shape;173;p9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786542" y="2147108"/>
            <a:ext cx="3888734" cy="11677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Офіс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2024-08-05T07:18:50Z</dcterms:created>
  <dc:creator>Marina Martseniyk</dc:creator>
</cp:coreProperties>
</file>