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5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61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9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2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3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4.png"/><Relationship Id="rId4" Type="http://schemas.openxmlformats.org/officeDocument/2006/relationships/image" Target="../media/image15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6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7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8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2408517" y="6789905"/>
            <a:ext cx="6815710" cy="944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2223126" y="4237206"/>
            <a:ext cx="19005713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Співвідношення між розрядними одиницями</a:t>
            </a:r>
          </a:p>
        </p:txBody>
      </p:sp>
      <p:pic>
        <p:nvPicPr>
          <p:cNvPr id="154" name="5_1.png" descr="5_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582265" y="5073892"/>
            <a:ext cx="8145474" cy="814547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4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70" name="Групувати"/>
          <p:cNvGrpSpPr/>
          <p:nvPr/>
        </p:nvGrpSpPr>
        <p:grpSpPr>
          <a:xfrm>
            <a:off x="11432629" y="-1961901"/>
            <a:ext cx="6310164" cy="1270039"/>
            <a:chOff x="-2" y="-1"/>
            <a:chExt cx="6310163" cy="1270037"/>
          </a:xfrm>
        </p:grpSpPr>
        <p:grpSp>
          <p:nvGrpSpPr>
            <p:cNvPr id="268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65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6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7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69" name="Коло"/>
            <p:cNvSpPr/>
            <p:nvPr/>
          </p:nvSpPr>
          <p:spPr>
            <a:xfrm>
              <a:off x="5040143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71" name="Текст"/>
          <p:cNvSpPr txBox="1"/>
          <p:nvPr/>
        </p:nvSpPr>
        <p:spPr>
          <a:xfrm>
            <a:off x="9053004" y="-506845"/>
            <a:ext cx="127001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72" name="Текст"/>
          <p:cNvSpPr txBox="1"/>
          <p:nvPr/>
        </p:nvSpPr>
        <p:spPr>
          <a:xfrm>
            <a:off x="10064750" y="596380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73" name="1"/>
          <p:cNvSpPr txBox="1"/>
          <p:nvPr/>
        </p:nvSpPr>
        <p:spPr>
          <a:xfrm>
            <a:off x="2493982" y="4444999"/>
            <a:ext cx="43013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74" name="2"/>
          <p:cNvSpPr txBox="1"/>
          <p:nvPr/>
        </p:nvSpPr>
        <p:spPr>
          <a:xfrm>
            <a:off x="2547123" y="7083557"/>
            <a:ext cx="52705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75" name="Групувати"/>
          <p:cNvSpPr/>
          <p:nvPr/>
        </p:nvSpPr>
        <p:spPr>
          <a:xfrm>
            <a:off x="3572786" y="6939398"/>
            <a:ext cx="3022914" cy="1151919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6" name="2 × 3 = 6"/>
          <p:cNvSpPr txBox="1"/>
          <p:nvPr/>
        </p:nvSpPr>
        <p:spPr>
          <a:xfrm>
            <a:off x="3828160" y="7083556"/>
            <a:ext cx="251346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600000</a:t>
            </a:r>
          </a:p>
        </p:txBody>
      </p:sp>
      <p:sp>
        <p:nvSpPr>
          <p:cNvPr id="277" name="Групувати"/>
          <p:cNvSpPr/>
          <p:nvPr/>
        </p:nvSpPr>
        <p:spPr>
          <a:xfrm>
            <a:off x="7662186" y="6939398"/>
            <a:ext cx="3022914" cy="1151919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8" name="2 × 3 = 6"/>
          <p:cNvSpPr txBox="1"/>
          <p:nvPr/>
        </p:nvSpPr>
        <p:spPr>
          <a:xfrm>
            <a:off x="7917560" y="7083556"/>
            <a:ext cx="245647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700000</a:t>
            </a:r>
          </a:p>
        </p:txBody>
      </p:sp>
      <p:sp>
        <p:nvSpPr>
          <p:cNvPr id="279" name="&lt;"/>
          <p:cNvSpPr txBox="1"/>
          <p:nvPr/>
        </p:nvSpPr>
        <p:spPr>
          <a:xfrm>
            <a:off x="6925983" y="7083556"/>
            <a:ext cx="42652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&lt;</a:t>
            </a:r>
          </a:p>
        </p:txBody>
      </p:sp>
      <p:sp>
        <p:nvSpPr>
          <p:cNvPr id="280" name="Групувати"/>
          <p:cNvSpPr/>
          <p:nvPr/>
        </p:nvSpPr>
        <p:spPr>
          <a:xfrm>
            <a:off x="3572786" y="4376094"/>
            <a:ext cx="3022914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1" name="2 × 3 = 6"/>
          <p:cNvSpPr txBox="1"/>
          <p:nvPr/>
        </p:nvSpPr>
        <p:spPr>
          <a:xfrm>
            <a:off x="3828160" y="4520253"/>
            <a:ext cx="247754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345000</a:t>
            </a:r>
          </a:p>
        </p:txBody>
      </p:sp>
      <p:sp>
        <p:nvSpPr>
          <p:cNvPr id="282" name="складається з 3 сотень тисяч і 45 тисяч."/>
          <p:cNvSpPr txBox="1"/>
          <p:nvPr/>
        </p:nvSpPr>
        <p:spPr>
          <a:xfrm>
            <a:off x="6981151" y="4458431"/>
            <a:ext cx="1244192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355600"/>
          </a:lstStyle>
          <a:p>
            <a:pPr/>
            <a:r>
              <a:t>складається з 3 сотень тисяч і 45 тисяч.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5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Усне завдання</a:t>
            </a:r>
          </a:p>
        </p:txBody>
      </p:sp>
      <p:grpSp>
        <p:nvGrpSpPr>
          <p:cNvPr id="291" name="Групувати"/>
          <p:cNvGrpSpPr/>
          <p:nvPr/>
        </p:nvGrpSpPr>
        <p:grpSpPr>
          <a:xfrm>
            <a:off x="10970802" y="-2948815"/>
            <a:ext cx="6310164" cy="1270039"/>
            <a:chOff x="-2" y="-1"/>
            <a:chExt cx="6310162" cy="1270037"/>
          </a:xfrm>
        </p:grpSpPr>
        <p:grpSp>
          <p:nvGrpSpPr>
            <p:cNvPr id="289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86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7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8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90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92" name="Текст"/>
          <p:cNvSpPr txBox="1"/>
          <p:nvPr/>
        </p:nvSpPr>
        <p:spPr>
          <a:xfrm>
            <a:off x="10083800" y="612890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93" name="Текст"/>
          <p:cNvSpPr txBox="1"/>
          <p:nvPr/>
        </p:nvSpPr>
        <p:spPr>
          <a:xfrm>
            <a:off x="11658600" y="506845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pic>
        <p:nvPicPr>
          <p:cNvPr id="294" name="35.png" descr="3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94765" y="5560501"/>
            <a:ext cx="7526429" cy="7526429"/>
          </a:xfrm>
          <a:prstGeom prst="rect">
            <a:avLst/>
          </a:prstGeom>
          <a:ln w="12700">
            <a:miter lim="400000"/>
          </a:ln>
        </p:spPr>
      </p:pic>
      <p:sp>
        <p:nvSpPr>
          <p:cNvPr id="295" name="Полічи:…"/>
          <p:cNvSpPr txBox="1"/>
          <p:nvPr/>
        </p:nvSpPr>
        <p:spPr>
          <a:xfrm>
            <a:off x="2556751" y="3708399"/>
            <a:ext cx="9207413" cy="467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t>Полічи: </a:t>
            </a:r>
          </a:p>
          <a:p>
            <a:pPr algn="l" defTabSz="355600"/>
            <a:r>
              <a:t>Одиницями від 1 до 30</a:t>
            </a:r>
          </a:p>
          <a:p>
            <a:pPr algn="l" defTabSz="355600"/>
            <a:r>
              <a:t>Трійками від 9 до 27</a:t>
            </a:r>
          </a:p>
          <a:p>
            <a:pPr algn="l" defTabSz="355600"/>
            <a:r>
              <a:t>Десятками від 50 до 120</a:t>
            </a:r>
          </a:p>
          <a:p>
            <a:pPr algn="l" defTabSz="355600"/>
            <a:r>
              <a:t>Пʼятдесятками від 200 до 500</a:t>
            </a:r>
          </a:p>
          <a:p>
            <a:pPr algn="l" defTabSz="355600"/>
            <a:r>
              <a:t>Сотнями від 700 до 2000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8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 </a:t>
            </a:r>
          </a:p>
        </p:txBody>
      </p:sp>
      <p:grpSp>
        <p:nvGrpSpPr>
          <p:cNvPr id="304" name="Групувати"/>
          <p:cNvGrpSpPr/>
          <p:nvPr/>
        </p:nvGrpSpPr>
        <p:grpSpPr>
          <a:xfrm>
            <a:off x="11432629" y="-1961901"/>
            <a:ext cx="6310164" cy="1270039"/>
            <a:chOff x="-2" y="-1"/>
            <a:chExt cx="6310163" cy="1270037"/>
          </a:xfrm>
        </p:grpSpPr>
        <p:grpSp>
          <p:nvGrpSpPr>
            <p:cNvPr id="302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99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0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1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03" name="Коло"/>
            <p:cNvSpPr/>
            <p:nvPr/>
          </p:nvSpPr>
          <p:spPr>
            <a:xfrm>
              <a:off x="5040143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305" name="Текст"/>
          <p:cNvSpPr txBox="1"/>
          <p:nvPr/>
        </p:nvSpPr>
        <p:spPr>
          <a:xfrm>
            <a:off x="11709400" y="131560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06" name="Текст"/>
          <p:cNvSpPr txBox="1"/>
          <p:nvPr/>
        </p:nvSpPr>
        <p:spPr>
          <a:xfrm>
            <a:off x="4756150" y="585585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grpSp>
        <p:nvGrpSpPr>
          <p:cNvPr id="309" name="Знімок екрана 2024-07-10 о 23.06.15.png"/>
          <p:cNvGrpSpPr/>
          <p:nvPr/>
        </p:nvGrpSpPr>
        <p:grpSpPr>
          <a:xfrm>
            <a:off x="3486150" y="5167362"/>
            <a:ext cx="16145244" cy="3660676"/>
            <a:chOff x="0" y="0"/>
            <a:chExt cx="16145243" cy="3660675"/>
          </a:xfrm>
        </p:grpSpPr>
        <p:pic>
          <p:nvPicPr>
            <p:cNvPr id="308" name="Знімок екрана 2024-07-10 о 23.06.15.png" descr="Знімок екрана 2024-07-10 о 23.06.15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5713444" cy="310187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307" name="Знімок екрана 2024-07-10 о 23.06.15.png" descr="Знімок екрана 2024-07-10 о 23.06.15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-1"/>
              <a:ext cx="16145244" cy="3660676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12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318" name="Групувати"/>
          <p:cNvGrpSpPr/>
          <p:nvPr/>
        </p:nvGrpSpPr>
        <p:grpSpPr>
          <a:xfrm>
            <a:off x="11432629" y="-1961901"/>
            <a:ext cx="6310164" cy="1270039"/>
            <a:chOff x="-2" y="-1"/>
            <a:chExt cx="6310163" cy="1270037"/>
          </a:xfrm>
        </p:grpSpPr>
        <p:grpSp>
          <p:nvGrpSpPr>
            <p:cNvPr id="316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313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4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5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17" name="Коло"/>
            <p:cNvSpPr/>
            <p:nvPr/>
          </p:nvSpPr>
          <p:spPr>
            <a:xfrm>
              <a:off x="5040143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319" name="Текст"/>
          <p:cNvSpPr txBox="1"/>
          <p:nvPr/>
        </p:nvSpPr>
        <p:spPr>
          <a:xfrm>
            <a:off x="11709400" y="131560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20" name="Текст"/>
          <p:cNvSpPr txBox="1"/>
          <p:nvPr/>
        </p:nvSpPr>
        <p:spPr>
          <a:xfrm>
            <a:off x="4756150" y="450965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21" name="Текст"/>
          <p:cNvSpPr txBox="1"/>
          <p:nvPr/>
        </p:nvSpPr>
        <p:spPr>
          <a:xfrm>
            <a:off x="10598150" y="326505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22" name="Групувати"/>
          <p:cNvSpPr/>
          <p:nvPr/>
        </p:nvSpPr>
        <p:spPr>
          <a:xfrm>
            <a:off x="3113627" y="3944337"/>
            <a:ext cx="4444233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23" name="2 × 3 = 6"/>
          <p:cNvSpPr txBox="1"/>
          <p:nvPr/>
        </p:nvSpPr>
        <p:spPr>
          <a:xfrm>
            <a:off x="3369002" y="4088496"/>
            <a:ext cx="393348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400 : 4 = 100</a:t>
            </a:r>
          </a:p>
        </p:txBody>
      </p:sp>
      <p:sp>
        <p:nvSpPr>
          <p:cNvPr id="324" name="Групувати"/>
          <p:cNvSpPr/>
          <p:nvPr/>
        </p:nvSpPr>
        <p:spPr>
          <a:xfrm>
            <a:off x="3113627" y="5871942"/>
            <a:ext cx="4001960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25" name="2 × 3 = 6"/>
          <p:cNvSpPr txBox="1"/>
          <p:nvPr/>
        </p:nvSpPr>
        <p:spPr>
          <a:xfrm>
            <a:off x="3369002" y="6016101"/>
            <a:ext cx="349121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100 : 2 = 50</a:t>
            </a:r>
          </a:p>
        </p:txBody>
      </p:sp>
      <p:sp>
        <p:nvSpPr>
          <p:cNvPr id="326" name="1"/>
          <p:cNvSpPr txBox="1"/>
          <p:nvPr/>
        </p:nvSpPr>
        <p:spPr>
          <a:xfrm>
            <a:off x="2248733" y="4088496"/>
            <a:ext cx="43013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327" name="2"/>
          <p:cNvSpPr txBox="1"/>
          <p:nvPr/>
        </p:nvSpPr>
        <p:spPr>
          <a:xfrm>
            <a:off x="2149475" y="6016101"/>
            <a:ext cx="52705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328" name="Відповідь: 8 юних натуралістів посадять 1200 саджанців сосен за 3 дні"/>
          <p:cNvSpPr txBox="1"/>
          <p:nvPr/>
        </p:nvSpPr>
        <p:spPr>
          <a:xfrm>
            <a:off x="8794470" y="4182050"/>
            <a:ext cx="12827539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/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Відповідь</a:t>
            </a:r>
            <a:r>
              <a:t>: 8 юних натуралістів посадять 1200 саджанців сосен за 3 дні</a:t>
            </a:r>
          </a:p>
        </p:txBody>
      </p:sp>
      <p:pic>
        <p:nvPicPr>
          <p:cNvPr id="329" name="11.png" descr="1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872582" y="6064453"/>
            <a:ext cx="5950353" cy="5950353"/>
          </a:xfrm>
          <a:prstGeom prst="rect">
            <a:avLst/>
          </a:prstGeom>
          <a:ln w="12700">
            <a:miter lim="400000"/>
          </a:ln>
        </p:spPr>
      </p:pic>
      <p:sp>
        <p:nvSpPr>
          <p:cNvPr id="330" name="Текст"/>
          <p:cNvSpPr txBox="1"/>
          <p:nvPr/>
        </p:nvSpPr>
        <p:spPr>
          <a:xfrm>
            <a:off x="10636250" y="2276988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31" name="Групувати"/>
          <p:cNvSpPr/>
          <p:nvPr/>
        </p:nvSpPr>
        <p:spPr>
          <a:xfrm>
            <a:off x="3088227" y="7799547"/>
            <a:ext cx="4335257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32" name="2 × 3 = 6"/>
          <p:cNvSpPr txBox="1"/>
          <p:nvPr/>
        </p:nvSpPr>
        <p:spPr>
          <a:xfrm>
            <a:off x="3343602" y="7943705"/>
            <a:ext cx="382450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8 х 50 = 400</a:t>
            </a:r>
          </a:p>
        </p:txBody>
      </p:sp>
      <p:sp>
        <p:nvSpPr>
          <p:cNvPr id="333" name="3"/>
          <p:cNvSpPr txBox="1"/>
          <p:nvPr/>
        </p:nvSpPr>
        <p:spPr>
          <a:xfrm>
            <a:off x="2121177" y="7943706"/>
            <a:ext cx="53284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334" name="Групувати"/>
          <p:cNvSpPr/>
          <p:nvPr/>
        </p:nvSpPr>
        <p:spPr>
          <a:xfrm>
            <a:off x="3088227" y="9727152"/>
            <a:ext cx="4887774" cy="1151919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35" name="2 × 3 = 6"/>
          <p:cNvSpPr txBox="1"/>
          <p:nvPr/>
        </p:nvSpPr>
        <p:spPr>
          <a:xfrm>
            <a:off x="3343602" y="9871310"/>
            <a:ext cx="447291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400 х 3 = 1200</a:t>
            </a:r>
          </a:p>
        </p:txBody>
      </p:sp>
      <p:sp>
        <p:nvSpPr>
          <p:cNvPr id="336" name="4"/>
          <p:cNvSpPr txBox="1"/>
          <p:nvPr/>
        </p:nvSpPr>
        <p:spPr>
          <a:xfrm>
            <a:off x="2113756" y="9871311"/>
            <a:ext cx="54768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Google Shape;96;p14"/>
          <p:cNvSpPr txBox="1"/>
          <p:nvPr/>
        </p:nvSpPr>
        <p:spPr>
          <a:xfrm>
            <a:off x="2442134" y="1827452"/>
            <a:ext cx="1814768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340" name="Домашнє завдання:"/>
          <p:cNvSpPr txBox="1"/>
          <p:nvPr/>
        </p:nvSpPr>
        <p:spPr>
          <a:xfrm>
            <a:off x="2482088" y="3675305"/>
            <a:ext cx="614995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Домашнє завдання:</a:t>
            </a:r>
          </a:p>
        </p:txBody>
      </p:sp>
      <p:sp>
        <p:nvSpPr>
          <p:cNvPr id="341" name="Підручник Математика 4 клас (Заїка):…"/>
          <p:cNvSpPr txBox="1"/>
          <p:nvPr/>
        </p:nvSpPr>
        <p:spPr>
          <a:xfrm>
            <a:off x="2517174" y="5967970"/>
            <a:ext cx="13373842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Підручник Математика 4 клас (Заїка):</a:t>
            </a:r>
            <a:endParaRPr sz="4000">
              <a:solidFill>
                <a:srgbClr val="F6CC79"/>
              </a:solidFill>
            </a:endParaRPr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</a:t>
            </a:r>
            <a:r>
              <a:rPr>
                <a:solidFill>
                  <a:srgbClr val="000000"/>
                </a:solidFill>
              </a:rPr>
              <a:t> </a:t>
            </a:r>
            <a:r>
              <a:t>575</a:t>
            </a:r>
            <a:endParaRPr sz="4000"/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 576</a:t>
            </a:r>
          </a:p>
        </p:txBody>
      </p:sp>
      <p:grpSp>
        <p:nvGrpSpPr>
          <p:cNvPr id="347" name="Групувати"/>
          <p:cNvGrpSpPr/>
          <p:nvPr/>
        </p:nvGrpSpPr>
        <p:grpSpPr>
          <a:xfrm>
            <a:off x="14645234" y="-3462488"/>
            <a:ext cx="6310164" cy="1270039"/>
            <a:chOff x="-2" y="-1"/>
            <a:chExt cx="6310162" cy="1270037"/>
          </a:xfrm>
        </p:grpSpPr>
        <p:grpSp>
          <p:nvGrpSpPr>
            <p:cNvPr id="345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342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43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44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46" name="Коло"/>
            <p:cNvSpPr/>
            <p:nvPr/>
          </p:nvSpPr>
          <p:spPr>
            <a:xfrm>
              <a:off x="5040142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348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578967" y="5425211"/>
            <a:ext cx="7152883" cy="71528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51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352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16692" y="4238471"/>
            <a:ext cx="13998191" cy="6777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Mathema</a:t>
            </a:r>
            <a:r>
              <a: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це найбільша платформа для вивчення математики у Східній Європі, родом з України.</a:t>
            </a:r>
            <a:endParaRPr b="1" sz="4000"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algn="l" defTabSz="457200"/>
            <a:r>
              <a:t>У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Mathema</a:t>
            </a:r>
            <a:r>
              <a:t> ти можеш: 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готуватися до контрольних та іспитів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проходити онлайн-тести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353" name="34.png" descr="3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882441" y="4066085"/>
            <a:ext cx="6207249" cy="620724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59" name="Групувати"/>
          <p:cNvGrpSpPr/>
          <p:nvPr/>
        </p:nvGrpSpPr>
        <p:grpSpPr>
          <a:xfrm>
            <a:off x="11368634" y="-2633891"/>
            <a:ext cx="6310164" cy="1270039"/>
            <a:chOff x="-2" y="-1"/>
            <a:chExt cx="6310163" cy="1270037"/>
          </a:xfrm>
        </p:grpSpPr>
        <p:grpSp>
          <p:nvGrpSpPr>
            <p:cNvPr id="357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354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55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56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58" name="Коло"/>
            <p:cNvSpPr/>
            <p:nvPr/>
          </p:nvSpPr>
          <p:spPr>
            <a:xfrm>
              <a:off x="5040143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Що таке розрядні одиниці?</a:t>
            </a:r>
          </a:p>
        </p:txBody>
      </p:sp>
      <p:grpSp>
        <p:nvGrpSpPr>
          <p:cNvPr id="163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6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5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64" name="Розрядні одиниці – це позиції, які займають цифри в числі, визначаючи їх значення.…"/>
          <p:cNvSpPr txBox="1"/>
          <p:nvPr/>
        </p:nvSpPr>
        <p:spPr>
          <a:xfrm>
            <a:off x="2523794" y="4902199"/>
            <a:ext cx="17432083" cy="314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/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Розрядні одиниці</a:t>
            </a:r>
            <a:r>
              <a:t> – це позиції, які займають цифри в числі, визначаючи їх значення.</a:t>
            </a:r>
          </a:p>
          <a:p>
            <a:pPr algn="l" defTabSz="355600"/>
            <a:r>
              <a:t>Приклади:</a:t>
            </a:r>
            <a:r>
              <a:rPr>
                <a:solidFill>
                  <a:srgbClr val="B29443"/>
                </a:solidFill>
              </a:rPr>
              <a:t>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одиниці</a:t>
            </a:r>
            <a:r>
              <a:t>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десятки</a:t>
            </a:r>
            <a:r>
              <a:t>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сотні</a:t>
            </a:r>
            <a:r>
              <a:t>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тисячі</a:t>
            </a:r>
            <a:r>
              <a:t> тощо.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Одиниці та десятки</a:t>
            </a:r>
          </a:p>
        </p:txBody>
      </p:sp>
      <p:grpSp>
        <p:nvGrpSpPr>
          <p:cNvPr id="173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7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6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74" name="1 десяток = 10 одиниць.…"/>
          <p:cNvSpPr txBox="1"/>
          <p:nvPr/>
        </p:nvSpPr>
        <p:spPr>
          <a:xfrm>
            <a:off x="2517425" y="4725505"/>
            <a:ext cx="14280446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t>1 десяток = 10 одиниць.</a:t>
            </a:r>
          </a:p>
          <a:p>
            <a:pPr algn="l" defTabSz="355600"/>
            <a:r>
              <a:rPr>
                <a:solidFill>
                  <a:srgbClr val="5E38CE"/>
                </a:solidFill>
              </a:rPr>
              <a:t>Наприклад</a:t>
            </a:r>
            <a:r>
              <a:t>, 20 – це 2 десятки або 20 одиниць.</a:t>
            </a:r>
          </a:p>
        </p:txBody>
      </p:sp>
      <p:pic>
        <p:nvPicPr>
          <p:cNvPr id="175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921177" y="6082195"/>
            <a:ext cx="2290441" cy="45281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16.png" descr="16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817348" y="7101373"/>
            <a:ext cx="4528170" cy="45281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Десятки та сотні</a:t>
            </a:r>
          </a:p>
        </p:txBody>
      </p:sp>
      <p:grpSp>
        <p:nvGrpSpPr>
          <p:cNvPr id="185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183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80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1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2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84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86" name="1 сотня = 10 десятків.…"/>
          <p:cNvSpPr txBox="1"/>
          <p:nvPr/>
        </p:nvSpPr>
        <p:spPr>
          <a:xfrm>
            <a:off x="2637980" y="4165600"/>
            <a:ext cx="13799196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t>1 сотня = 10 десятків.</a:t>
            </a:r>
          </a:p>
          <a:p>
            <a:pPr algn="l" defTabSz="355600"/>
            <a:r>
              <a:t>Наприклад, 300 – це 3 сотні або 30 десятків.</a:t>
            </a:r>
          </a:p>
        </p:txBody>
      </p:sp>
      <p:pic>
        <p:nvPicPr>
          <p:cNvPr id="187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822934" y="7283843"/>
            <a:ext cx="4458475" cy="36530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Сотні та тисячі</a:t>
            </a:r>
          </a:p>
        </p:txBody>
      </p:sp>
      <p:grpSp>
        <p:nvGrpSpPr>
          <p:cNvPr id="196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94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91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92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93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95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97" name="1 тисяча = 10 сотень.…"/>
          <p:cNvSpPr txBox="1"/>
          <p:nvPr/>
        </p:nvSpPr>
        <p:spPr>
          <a:xfrm>
            <a:off x="2568225" y="4420704"/>
            <a:ext cx="13998706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t>1 тисяча = 10 сотень.</a:t>
            </a:r>
          </a:p>
          <a:p>
            <a:pPr algn="l" defTabSz="355600"/>
            <a:r>
              <a:rPr>
                <a:solidFill>
                  <a:srgbClr val="5E38CE"/>
                </a:solidFill>
              </a:rPr>
              <a:t>Наприклад</a:t>
            </a:r>
            <a:r>
              <a:t>, 2000 – це 2 тисячі або 20 сотень.</a:t>
            </a:r>
          </a:p>
        </p:txBody>
      </p:sp>
      <p:pic>
        <p:nvPicPr>
          <p:cNvPr id="198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792579" y="7188987"/>
            <a:ext cx="2358711" cy="419941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1" name="Google Shape;96;p14"/>
          <p:cNvSpPr txBox="1"/>
          <p:nvPr/>
        </p:nvSpPr>
        <p:spPr>
          <a:xfrm>
            <a:off x="2467532" y="1827452"/>
            <a:ext cx="1642925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Тисячі та десятки тисяч</a:t>
            </a:r>
          </a:p>
        </p:txBody>
      </p:sp>
      <p:grpSp>
        <p:nvGrpSpPr>
          <p:cNvPr id="207" name="Групувати"/>
          <p:cNvGrpSpPr/>
          <p:nvPr/>
        </p:nvGrpSpPr>
        <p:grpSpPr>
          <a:xfrm>
            <a:off x="14833533" y="-2432850"/>
            <a:ext cx="5040609" cy="1014523"/>
            <a:chOff x="-1" y="-1"/>
            <a:chExt cx="5040608" cy="1014521"/>
          </a:xfrm>
        </p:grpSpPr>
        <p:grpSp>
          <p:nvGrpSpPr>
            <p:cNvPr id="205" name="Групувати"/>
            <p:cNvGrpSpPr/>
            <p:nvPr/>
          </p:nvGrpSpPr>
          <p:grpSpPr>
            <a:xfrm>
              <a:off x="-2" y="-2"/>
              <a:ext cx="3664600" cy="1014523"/>
              <a:chOff x="0" y="0"/>
              <a:chExt cx="3664599" cy="1014521"/>
            </a:xfrm>
          </p:grpSpPr>
          <p:sp>
            <p:nvSpPr>
              <p:cNvPr id="202" name="Коло"/>
              <p:cNvSpPr/>
              <p:nvPr/>
            </p:nvSpPr>
            <p:spPr>
              <a:xfrm>
                <a:off x="-1" y="-1"/>
                <a:ext cx="1014499" cy="1014523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3" name="Коло"/>
              <p:cNvSpPr/>
              <p:nvPr/>
            </p:nvSpPr>
            <p:spPr>
              <a:xfrm>
                <a:off x="1325047" y="-1"/>
                <a:ext cx="1014503" cy="1014523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4" name="Коло"/>
              <p:cNvSpPr/>
              <p:nvPr/>
            </p:nvSpPr>
            <p:spPr>
              <a:xfrm>
                <a:off x="2650096" y="-1"/>
                <a:ext cx="1014503" cy="1014523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06" name="Коло"/>
            <p:cNvSpPr/>
            <p:nvPr/>
          </p:nvSpPr>
          <p:spPr>
            <a:xfrm>
              <a:off x="4026104" y="3"/>
              <a:ext cx="1014503" cy="1014514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208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407294" y="6998537"/>
            <a:ext cx="3971887" cy="4026072"/>
          </a:xfrm>
          <a:prstGeom prst="rect">
            <a:avLst/>
          </a:prstGeom>
          <a:ln w="12700">
            <a:miter lim="400000"/>
          </a:ln>
        </p:spPr>
      </p:pic>
      <p:sp>
        <p:nvSpPr>
          <p:cNvPr id="209" name="1 десяток тисяч = 10 тисяч.…"/>
          <p:cNvSpPr txBox="1"/>
          <p:nvPr/>
        </p:nvSpPr>
        <p:spPr>
          <a:xfrm>
            <a:off x="2665336" y="4096744"/>
            <a:ext cx="16683181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t>1 десяток тисяч = 10 тисяч.</a:t>
            </a:r>
          </a:p>
          <a:p>
            <a:pPr algn="l" defTabSz="355600"/>
            <a:r>
              <a:rPr>
                <a:solidFill>
                  <a:srgbClr val="5E38CE"/>
                </a:solidFill>
              </a:rPr>
              <a:t>Наприклад</a:t>
            </a:r>
            <a:r>
              <a:t>, 50000 – це 5 десятків тисяч або 50 тисяч.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2" name="Google Shape;96;p14"/>
          <p:cNvSpPr txBox="1"/>
          <p:nvPr/>
        </p:nvSpPr>
        <p:spPr>
          <a:xfrm>
            <a:off x="2467533" y="1827452"/>
            <a:ext cx="13063593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Десятки тисяч та сотні тисяч </a:t>
            </a:r>
          </a:p>
        </p:txBody>
      </p:sp>
      <p:grpSp>
        <p:nvGrpSpPr>
          <p:cNvPr id="218" name="Групувати"/>
          <p:cNvGrpSpPr/>
          <p:nvPr/>
        </p:nvGrpSpPr>
        <p:grpSpPr>
          <a:xfrm>
            <a:off x="14371069" y="-1955939"/>
            <a:ext cx="6310164" cy="1270039"/>
            <a:chOff x="-2" y="-1"/>
            <a:chExt cx="6310162" cy="1270037"/>
          </a:xfrm>
        </p:grpSpPr>
        <p:grpSp>
          <p:nvGrpSpPr>
            <p:cNvPr id="216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13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4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5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17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19" name="1 сотня тисяч = 10 десятків тисяч.…"/>
          <p:cNvSpPr txBox="1"/>
          <p:nvPr/>
        </p:nvSpPr>
        <p:spPr>
          <a:xfrm>
            <a:off x="2605201" y="4318000"/>
            <a:ext cx="18834940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t>1 сотня тисяч = 10 десятків тисяч.</a:t>
            </a:r>
          </a:p>
          <a:p>
            <a:pPr algn="l" defTabSz="355600"/>
            <a:r>
              <a:rPr>
                <a:solidFill>
                  <a:srgbClr val="5E38CE"/>
                </a:solidFill>
              </a:rPr>
              <a:t>Наприклад</a:t>
            </a:r>
            <a:r>
              <a:t>, 300000 – це 3 сотні тисяч або 30 десятків тисяч.</a:t>
            </a:r>
          </a:p>
        </p:txBody>
      </p:sp>
      <p:pic>
        <p:nvPicPr>
          <p:cNvPr id="220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050116" y="7250620"/>
            <a:ext cx="3288170" cy="404929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3" name="Google Shape;96;p14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Сотні тисяч та мільйони</a:t>
            </a:r>
          </a:p>
        </p:txBody>
      </p:sp>
      <p:grpSp>
        <p:nvGrpSpPr>
          <p:cNvPr id="229" name="Групувати"/>
          <p:cNvGrpSpPr/>
          <p:nvPr/>
        </p:nvGrpSpPr>
        <p:grpSpPr>
          <a:xfrm>
            <a:off x="14516040" y="-2769613"/>
            <a:ext cx="6310162" cy="1270039"/>
            <a:chOff x="-1" y="-1"/>
            <a:chExt cx="6310160" cy="1270037"/>
          </a:xfrm>
        </p:grpSpPr>
        <p:grpSp>
          <p:nvGrpSpPr>
            <p:cNvPr id="227" name="Групувати"/>
            <p:cNvGrpSpPr/>
            <p:nvPr/>
          </p:nvGrpSpPr>
          <p:grpSpPr>
            <a:xfrm>
              <a:off x="-2" y="-2"/>
              <a:ext cx="4587583" cy="1270038"/>
              <a:chOff x="0" y="-1"/>
              <a:chExt cx="4587582" cy="1270037"/>
            </a:xfrm>
          </p:grpSpPr>
          <p:sp>
            <p:nvSpPr>
              <p:cNvPr id="224" name="Коло"/>
              <p:cNvSpPr/>
              <p:nvPr/>
            </p:nvSpPr>
            <p:spPr>
              <a:xfrm>
                <a:off x="-1" y="-2"/>
                <a:ext cx="1270013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5" name="Коло"/>
              <p:cNvSpPr/>
              <p:nvPr/>
            </p:nvSpPr>
            <p:spPr>
              <a:xfrm>
                <a:off x="1658778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6" name="Коло"/>
              <p:cNvSpPr/>
              <p:nvPr/>
            </p:nvSpPr>
            <p:spPr>
              <a:xfrm>
                <a:off x="3317563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28" name="Коло"/>
            <p:cNvSpPr/>
            <p:nvPr/>
          </p:nvSpPr>
          <p:spPr>
            <a:xfrm>
              <a:off x="5040140" y="7"/>
              <a:ext cx="1270019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30" name="Групувати"/>
          <p:cNvSpPr/>
          <p:nvPr/>
        </p:nvSpPr>
        <p:spPr>
          <a:xfrm>
            <a:off x="26937608" y="-5395208"/>
            <a:ext cx="3770720" cy="952692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1" name="125 : 4 = ?"/>
          <p:cNvSpPr txBox="1"/>
          <p:nvPr/>
        </p:nvSpPr>
        <p:spPr>
          <a:xfrm>
            <a:off x="27634716" y="-5210965"/>
            <a:ext cx="237650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258</a:t>
            </a:r>
          </a:p>
        </p:txBody>
      </p:sp>
      <p:sp>
        <p:nvSpPr>
          <p:cNvPr id="232" name="Лінія"/>
          <p:cNvSpPr/>
          <p:nvPr/>
        </p:nvSpPr>
        <p:spPr>
          <a:xfrm>
            <a:off x="28822966" y="-4106067"/>
            <a:ext cx="12593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33" name="Лінія"/>
          <p:cNvSpPr/>
          <p:nvPr/>
        </p:nvSpPr>
        <p:spPr>
          <a:xfrm>
            <a:off x="27001180" y="-4106067"/>
            <a:ext cx="12592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34" name="Лінія"/>
          <p:cNvSpPr/>
          <p:nvPr/>
        </p:nvSpPr>
        <p:spPr>
          <a:xfrm>
            <a:off x="30644752" y="-4106067"/>
            <a:ext cx="12594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35" name="125 : 4 = ?"/>
          <p:cNvSpPr txBox="1"/>
          <p:nvPr/>
        </p:nvSpPr>
        <p:spPr>
          <a:xfrm>
            <a:off x="26324241" y="-2218214"/>
            <a:ext cx="13733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 сот.</a:t>
            </a:r>
          </a:p>
        </p:txBody>
      </p:sp>
      <p:sp>
        <p:nvSpPr>
          <p:cNvPr id="236" name="125 : 4 = ?"/>
          <p:cNvSpPr txBox="1"/>
          <p:nvPr/>
        </p:nvSpPr>
        <p:spPr>
          <a:xfrm>
            <a:off x="27892288" y="-2218214"/>
            <a:ext cx="188087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5 дес.</a:t>
            </a:r>
          </a:p>
        </p:txBody>
      </p:sp>
      <p:sp>
        <p:nvSpPr>
          <p:cNvPr id="237" name="125 : 4 = ?"/>
          <p:cNvSpPr txBox="1"/>
          <p:nvPr/>
        </p:nvSpPr>
        <p:spPr>
          <a:xfrm>
            <a:off x="29668086" y="-2218214"/>
            <a:ext cx="19728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8 од.</a:t>
            </a:r>
          </a:p>
        </p:txBody>
      </p:sp>
      <p:sp>
        <p:nvSpPr>
          <p:cNvPr id="238" name="Текст"/>
          <p:cNvSpPr txBox="1"/>
          <p:nvPr/>
        </p:nvSpPr>
        <p:spPr>
          <a:xfrm>
            <a:off x="6704848" y="5525655"/>
            <a:ext cx="3359902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39" name="1 мільйон = 10 сотень тисяч.…"/>
          <p:cNvSpPr txBox="1"/>
          <p:nvPr/>
        </p:nvSpPr>
        <p:spPr>
          <a:xfrm>
            <a:off x="2676798" y="4064000"/>
            <a:ext cx="18007031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t>1 мільйон = 10 сотень тисяч.</a:t>
            </a:r>
          </a:p>
          <a:p>
            <a:pPr algn="l" defTabSz="355600"/>
            <a:r>
              <a:rPr>
                <a:solidFill>
                  <a:srgbClr val="5E38CE"/>
                </a:solidFill>
              </a:rPr>
              <a:t>Наприклад</a:t>
            </a:r>
            <a:r>
              <a:t>, 2000000 – це 2 мільйони або 20 сотень тисяч.</a:t>
            </a:r>
          </a:p>
        </p:txBody>
      </p:sp>
      <p:pic>
        <p:nvPicPr>
          <p:cNvPr id="240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flipH="1">
            <a:off x="17258741" y="7491310"/>
            <a:ext cx="2835671" cy="31545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49" name="Групувати"/>
          <p:cNvGrpSpPr/>
          <p:nvPr/>
        </p:nvGrpSpPr>
        <p:grpSpPr>
          <a:xfrm>
            <a:off x="10970802" y="-2948815"/>
            <a:ext cx="6310164" cy="1270039"/>
            <a:chOff x="-2" y="-1"/>
            <a:chExt cx="6310162" cy="1270037"/>
          </a:xfrm>
        </p:grpSpPr>
        <p:grpSp>
          <p:nvGrpSpPr>
            <p:cNvPr id="247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44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5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6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48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50" name="Запишіть число"/>
          <p:cNvSpPr txBox="1"/>
          <p:nvPr/>
        </p:nvSpPr>
        <p:spPr>
          <a:xfrm>
            <a:off x="3375863" y="4445000"/>
            <a:ext cx="4893067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355600"/>
          </a:lstStyle>
          <a:p>
            <a:pPr/>
            <a:r>
              <a:t>Запишіть число</a:t>
            </a:r>
          </a:p>
        </p:txBody>
      </p:sp>
      <p:sp>
        <p:nvSpPr>
          <p:cNvPr id="251" name="Групувати"/>
          <p:cNvSpPr/>
          <p:nvPr/>
        </p:nvSpPr>
        <p:spPr>
          <a:xfrm>
            <a:off x="8727027" y="4300840"/>
            <a:ext cx="3022914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52" name="2 × 3 = 6"/>
          <p:cNvSpPr txBox="1"/>
          <p:nvPr/>
        </p:nvSpPr>
        <p:spPr>
          <a:xfrm>
            <a:off x="8982402" y="4444999"/>
            <a:ext cx="247754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345000</a:t>
            </a:r>
          </a:p>
        </p:txBody>
      </p:sp>
      <p:sp>
        <p:nvSpPr>
          <p:cNvPr id="253" name="у вигляді десятків тисяч і сотень тисяч."/>
          <p:cNvSpPr txBox="1"/>
          <p:nvPr/>
        </p:nvSpPr>
        <p:spPr>
          <a:xfrm>
            <a:off x="12208038" y="4368800"/>
            <a:ext cx="9400048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355600"/>
          </a:lstStyle>
          <a:p>
            <a:pPr/>
            <a:r>
              <a:t>у вигляді десятків тисяч і сотень тисяч.</a:t>
            </a:r>
          </a:p>
        </p:txBody>
      </p:sp>
      <p:sp>
        <p:nvSpPr>
          <p:cNvPr id="254" name="1"/>
          <p:cNvSpPr txBox="1"/>
          <p:nvPr/>
        </p:nvSpPr>
        <p:spPr>
          <a:xfrm>
            <a:off x="2493981" y="4445000"/>
            <a:ext cx="430135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55" name="Порівняйте"/>
          <p:cNvSpPr txBox="1"/>
          <p:nvPr/>
        </p:nvSpPr>
        <p:spPr>
          <a:xfrm>
            <a:off x="3477463" y="7083557"/>
            <a:ext cx="377508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355600"/>
          </a:lstStyle>
          <a:p>
            <a:pPr/>
            <a:r>
              <a:t>Порівняйте </a:t>
            </a:r>
          </a:p>
        </p:txBody>
      </p:sp>
      <p:sp>
        <p:nvSpPr>
          <p:cNvPr id="256" name="Групувати"/>
          <p:cNvSpPr/>
          <p:nvPr/>
        </p:nvSpPr>
        <p:spPr>
          <a:xfrm>
            <a:off x="7662186" y="6939398"/>
            <a:ext cx="3022914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57" name="2 × 3 = 6"/>
          <p:cNvSpPr txBox="1"/>
          <p:nvPr/>
        </p:nvSpPr>
        <p:spPr>
          <a:xfrm>
            <a:off x="7917561" y="7083556"/>
            <a:ext cx="251346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600000</a:t>
            </a:r>
          </a:p>
        </p:txBody>
      </p:sp>
      <p:sp>
        <p:nvSpPr>
          <p:cNvPr id="258" name="2"/>
          <p:cNvSpPr txBox="1"/>
          <p:nvPr/>
        </p:nvSpPr>
        <p:spPr>
          <a:xfrm>
            <a:off x="2547123" y="7083557"/>
            <a:ext cx="52705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59" name="Групувати"/>
          <p:cNvSpPr/>
          <p:nvPr/>
        </p:nvSpPr>
        <p:spPr>
          <a:xfrm>
            <a:off x="11751586" y="6939398"/>
            <a:ext cx="3022914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60" name="2 × 3 = 6"/>
          <p:cNvSpPr txBox="1"/>
          <p:nvPr/>
        </p:nvSpPr>
        <p:spPr>
          <a:xfrm>
            <a:off x="12006960" y="7083556"/>
            <a:ext cx="245647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700000</a:t>
            </a:r>
          </a:p>
        </p:txBody>
      </p:sp>
      <p:sp>
        <p:nvSpPr>
          <p:cNvPr id="261" name="і"/>
          <p:cNvSpPr txBox="1"/>
          <p:nvPr/>
        </p:nvSpPr>
        <p:spPr>
          <a:xfrm>
            <a:off x="11094739" y="7083556"/>
            <a:ext cx="26780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і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