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5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1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0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7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694406"/>
            <a:ext cx="19005713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Розрядні числа п'ятого розряду</a:t>
            </a:r>
          </a:p>
        </p:txBody>
      </p:sp>
      <p:pic>
        <p:nvPicPr>
          <p:cNvPr id="154" name="9.png" descr="9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81596" y="5851116"/>
            <a:ext cx="6980556" cy="69805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3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79" name="Групувати"/>
          <p:cNvGrpSpPr/>
          <p:nvPr/>
        </p:nvGrpSpPr>
        <p:grpSpPr>
          <a:xfrm>
            <a:off x="11432629" y="-1961901"/>
            <a:ext cx="6310164" cy="1270039"/>
            <a:chOff x="-2" y="-1"/>
            <a:chExt cx="6310163" cy="1270037"/>
          </a:xfrm>
        </p:grpSpPr>
        <p:grpSp>
          <p:nvGrpSpPr>
            <p:cNvPr id="277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7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5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6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8" name="Коло"/>
            <p:cNvSpPr/>
            <p:nvPr/>
          </p:nvSpPr>
          <p:spPr>
            <a:xfrm>
              <a:off x="5040143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80" name="Текст"/>
          <p:cNvSpPr txBox="1"/>
          <p:nvPr/>
        </p:nvSpPr>
        <p:spPr>
          <a:xfrm>
            <a:off x="9053004" y="-506845"/>
            <a:ext cx="127001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81" name="Текст"/>
          <p:cNvSpPr txBox="1"/>
          <p:nvPr/>
        </p:nvSpPr>
        <p:spPr>
          <a:xfrm>
            <a:off x="10064750" y="59638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82" name="Текст"/>
          <p:cNvSpPr txBox="1"/>
          <p:nvPr/>
        </p:nvSpPr>
        <p:spPr>
          <a:xfrm>
            <a:off x="9595645" y="3126391"/>
            <a:ext cx="127001" cy="477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83" name="Групувати"/>
          <p:cNvSpPr/>
          <p:nvPr/>
        </p:nvSpPr>
        <p:spPr>
          <a:xfrm>
            <a:off x="3113627" y="5346215"/>
            <a:ext cx="4510750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4" name="2 × 3 = 6"/>
          <p:cNvSpPr txBox="1"/>
          <p:nvPr/>
        </p:nvSpPr>
        <p:spPr>
          <a:xfrm>
            <a:off x="3369002" y="5490373"/>
            <a:ext cx="400000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110 х 8 = 880</a:t>
            </a:r>
          </a:p>
        </p:txBody>
      </p:sp>
      <p:sp>
        <p:nvSpPr>
          <p:cNvPr id="285" name="Групувати"/>
          <p:cNvSpPr/>
          <p:nvPr/>
        </p:nvSpPr>
        <p:spPr>
          <a:xfrm>
            <a:off x="3113627" y="7807219"/>
            <a:ext cx="4331165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6" name="2 × 3 = 6"/>
          <p:cNvSpPr txBox="1"/>
          <p:nvPr/>
        </p:nvSpPr>
        <p:spPr>
          <a:xfrm>
            <a:off x="3369002" y="7951378"/>
            <a:ext cx="382041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880 : 11 = 80</a:t>
            </a:r>
          </a:p>
        </p:txBody>
      </p:sp>
      <p:sp>
        <p:nvSpPr>
          <p:cNvPr id="287" name="1"/>
          <p:cNvSpPr txBox="1"/>
          <p:nvPr/>
        </p:nvSpPr>
        <p:spPr>
          <a:xfrm>
            <a:off x="2248733" y="5490374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88" name="2"/>
          <p:cNvSpPr txBox="1"/>
          <p:nvPr/>
        </p:nvSpPr>
        <p:spPr>
          <a:xfrm>
            <a:off x="2200275" y="7951379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89" name="Відповідь: ціна іграшкових цимбалів - 80грн"/>
          <p:cNvSpPr txBox="1"/>
          <p:nvPr/>
        </p:nvSpPr>
        <p:spPr>
          <a:xfrm>
            <a:off x="8884910" y="5389994"/>
            <a:ext cx="11405603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pPr>
            <a:r>
              <a:t>Відповідь: 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ціна іграшкових цимбалів - 80грн</a:t>
            </a:r>
          </a:p>
        </p:txBody>
      </p:sp>
      <p:sp>
        <p:nvSpPr>
          <p:cNvPr id="290" name="Коло"/>
          <p:cNvSpPr/>
          <p:nvPr/>
        </p:nvSpPr>
        <p:spPr>
          <a:xfrm>
            <a:off x="16574913" y="9831229"/>
            <a:ext cx="1270001" cy="12700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F6EE8"/>
            </a:solidFill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1" name="Коло"/>
          <p:cNvSpPr/>
          <p:nvPr/>
        </p:nvSpPr>
        <p:spPr>
          <a:xfrm>
            <a:off x="17726396" y="8304844"/>
            <a:ext cx="1270001" cy="12700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F6EE8"/>
            </a:solidFill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2" name="Коло"/>
          <p:cNvSpPr/>
          <p:nvPr/>
        </p:nvSpPr>
        <p:spPr>
          <a:xfrm>
            <a:off x="18818973" y="6765759"/>
            <a:ext cx="1270001" cy="12700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F6EE8"/>
            </a:solidFill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3" name="Коло"/>
          <p:cNvSpPr/>
          <p:nvPr/>
        </p:nvSpPr>
        <p:spPr>
          <a:xfrm>
            <a:off x="18907415" y="9831229"/>
            <a:ext cx="1270001" cy="12700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F6EE8"/>
            </a:solidFill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4" name="Коло"/>
          <p:cNvSpPr/>
          <p:nvPr/>
        </p:nvSpPr>
        <p:spPr>
          <a:xfrm>
            <a:off x="19908168" y="8317544"/>
            <a:ext cx="1270001" cy="12700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F6EE8"/>
            </a:solidFill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5" name="Лінія"/>
          <p:cNvSpPr/>
          <p:nvPr/>
        </p:nvSpPr>
        <p:spPr>
          <a:xfrm flipV="1">
            <a:off x="17529482" y="9414267"/>
            <a:ext cx="422118" cy="516226"/>
          </a:xfrm>
          <a:prstGeom prst="line">
            <a:avLst/>
          </a:prstGeom>
          <a:ln w="63500">
            <a:solidFill>
              <a:srgbClr val="5E38CE"/>
            </a:solidFill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6" name="Лінія"/>
          <p:cNvSpPr/>
          <p:nvPr/>
        </p:nvSpPr>
        <p:spPr>
          <a:xfrm flipV="1">
            <a:off x="18729281" y="7939884"/>
            <a:ext cx="407240" cy="506347"/>
          </a:xfrm>
          <a:prstGeom prst="line">
            <a:avLst/>
          </a:prstGeom>
          <a:ln w="63500">
            <a:solidFill>
              <a:srgbClr val="5E38CE"/>
            </a:solidFill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7" name="Лінія"/>
          <p:cNvSpPr/>
          <p:nvPr/>
        </p:nvSpPr>
        <p:spPr>
          <a:xfrm flipH="1" flipV="1">
            <a:off x="19854093" y="7873002"/>
            <a:ext cx="407240" cy="506347"/>
          </a:xfrm>
          <a:prstGeom prst="line">
            <a:avLst/>
          </a:prstGeom>
          <a:ln w="63500">
            <a:solidFill>
              <a:srgbClr val="5E38CE"/>
            </a:solidFill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8" name="Лінія"/>
          <p:cNvSpPr/>
          <p:nvPr/>
        </p:nvSpPr>
        <p:spPr>
          <a:xfrm flipH="1" flipV="1">
            <a:off x="18716581" y="9470006"/>
            <a:ext cx="407240" cy="506348"/>
          </a:xfrm>
          <a:prstGeom prst="line">
            <a:avLst/>
          </a:prstGeom>
          <a:ln w="63500">
            <a:solidFill>
              <a:srgbClr val="5E38CE"/>
            </a:solidFill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99" name="?"/>
          <p:cNvSpPr txBox="1"/>
          <p:nvPr/>
        </p:nvSpPr>
        <p:spPr>
          <a:xfrm>
            <a:off x="19207355" y="6968959"/>
            <a:ext cx="49323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300" name="?"/>
          <p:cNvSpPr txBox="1"/>
          <p:nvPr/>
        </p:nvSpPr>
        <p:spPr>
          <a:xfrm>
            <a:off x="18114777" y="8508044"/>
            <a:ext cx="49323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301" name="8"/>
          <p:cNvSpPr txBox="1"/>
          <p:nvPr/>
        </p:nvSpPr>
        <p:spPr>
          <a:xfrm>
            <a:off x="16937894" y="10034429"/>
            <a:ext cx="54403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8</a:t>
            </a:r>
          </a:p>
        </p:txBody>
      </p:sp>
      <p:sp>
        <p:nvSpPr>
          <p:cNvPr id="302" name="110"/>
          <p:cNvSpPr txBox="1"/>
          <p:nvPr/>
        </p:nvSpPr>
        <p:spPr>
          <a:xfrm>
            <a:off x="18953611" y="10034429"/>
            <a:ext cx="117760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110</a:t>
            </a:r>
          </a:p>
        </p:txBody>
      </p:sp>
      <p:sp>
        <p:nvSpPr>
          <p:cNvPr id="303" name="11"/>
          <p:cNvSpPr txBox="1"/>
          <p:nvPr/>
        </p:nvSpPr>
        <p:spPr>
          <a:xfrm>
            <a:off x="20170185" y="8508044"/>
            <a:ext cx="74596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11</a:t>
            </a:r>
          </a:p>
        </p:txBody>
      </p:sp>
      <p:sp>
        <p:nvSpPr>
          <p:cNvPr id="304" name="х"/>
          <p:cNvSpPr txBox="1"/>
          <p:nvPr/>
        </p:nvSpPr>
        <p:spPr>
          <a:xfrm>
            <a:off x="18117556" y="10034429"/>
            <a:ext cx="48768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х</a:t>
            </a:r>
          </a:p>
        </p:txBody>
      </p:sp>
      <p:sp>
        <p:nvSpPr>
          <p:cNvPr id="305" name=":"/>
          <p:cNvSpPr txBox="1"/>
          <p:nvPr/>
        </p:nvSpPr>
        <p:spPr>
          <a:xfrm>
            <a:off x="19304232" y="8393744"/>
            <a:ext cx="29948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8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09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Домашнє завдання:</a:t>
            </a:r>
          </a:p>
        </p:txBody>
      </p:sp>
      <p:sp>
        <p:nvSpPr>
          <p:cNvPr id="310" name="Підручник Математика 4 клас (Заїка):…"/>
          <p:cNvSpPr txBox="1"/>
          <p:nvPr/>
        </p:nvSpPr>
        <p:spPr>
          <a:xfrm>
            <a:off x="2517174" y="5586970"/>
            <a:ext cx="1337384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</a:t>
            </a:r>
            <a:r>
              <a:rPr>
                <a:solidFill>
                  <a:srgbClr val="000000"/>
                </a:solidFill>
              </a:rPr>
              <a:t> </a:t>
            </a:r>
            <a:r>
              <a:t>527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528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529</a:t>
            </a:r>
          </a:p>
        </p:txBody>
      </p:sp>
      <p:grpSp>
        <p:nvGrpSpPr>
          <p:cNvPr id="316" name="Групувати"/>
          <p:cNvGrpSpPr/>
          <p:nvPr/>
        </p:nvGrpSpPr>
        <p:grpSpPr>
          <a:xfrm>
            <a:off x="14645234" y="-3462488"/>
            <a:ext cx="6310164" cy="1270039"/>
            <a:chOff x="-2" y="-1"/>
            <a:chExt cx="6310162" cy="1270037"/>
          </a:xfrm>
        </p:grpSpPr>
        <p:grpSp>
          <p:nvGrpSpPr>
            <p:cNvPr id="314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11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2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3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15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17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0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21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/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22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8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326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23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24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25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27" name="Коло"/>
            <p:cNvSpPr/>
            <p:nvPr/>
          </p:nvSpPr>
          <p:spPr>
            <a:xfrm>
              <a:off x="5040143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Розрядні числа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Розрядні числа – це числа, в яких кожна цифра має своє місце або розряд.…"/>
          <p:cNvSpPr txBox="1"/>
          <p:nvPr/>
        </p:nvSpPr>
        <p:spPr>
          <a:xfrm>
            <a:off x="2500665" y="5029199"/>
            <a:ext cx="18366455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Розрядні числа</a:t>
            </a:r>
            <a:r>
              <a:t> – це числа, в яких кожна цифра має своє місце або розряд.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Кожен розряд має свою вагу: </a:t>
            </a:r>
            <a:r>
              <a:rPr>
                <a:solidFill>
                  <a:srgbClr val="5E38CE"/>
                </a:solidFill>
              </a:rPr>
              <a:t>одиниці</a:t>
            </a:r>
            <a:r>
              <a:t>, </a:t>
            </a:r>
            <a:r>
              <a:rPr>
                <a:solidFill>
                  <a:srgbClr val="5E38CE"/>
                </a:solidFill>
              </a:rPr>
              <a:t>десятки</a:t>
            </a:r>
            <a:r>
              <a:t>, </a:t>
            </a:r>
            <a:r>
              <a:rPr>
                <a:solidFill>
                  <a:srgbClr val="5E38CE"/>
                </a:solidFill>
              </a:rPr>
              <a:t>сотні</a:t>
            </a:r>
            <a:r>
              <a:t>, </a:t>
            </a:r>
            <a:r>
              <a:rPr>
                <a:solidFill>
                  <a:srgbClr val="5E38CE"/>
                </a:solidFill>
              </a:rPr>
              <a:t>тисячі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Одиниці десятків тисяч</a:t>
            </a:r>
          </a:p>
        </p:txBody>
      </p:sp>
      <p:grpSp>
        <p:nvGrpSpPr>
          <p:cNvPr id="17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7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6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4" name="Одиниці десятків тисяч – це цифра, що знаходиться на п'ятій позиції зліва"/>
          <p:cNvSpPr txBox="1"/>
          <p:nvPr/>
        </p:nvSpPr>
        <p:spPr>
          <a:xfrm>
            <a:off x="2547547" y="5080000"/>
            <a:ext cx="17347660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Одиниці десятків тисяч </a:t>
            </a:r>
            <a:r>
              <a:t>–</a:t>
            </a:r>
            <a:r>
              <a:rPr>
                <a:latin typeface="Rubik Bold"/>
                <a:ea typeface="Rubik Bold"/>
                <a:cs typeface="Rubik Bold"/>
                <a:sym typeface="Rubik Bold"/>
              </a:rPr>
              <a:t> </a:t>
            </a:r>
            <a:r>
              <a:t>це цифра, що знаходиться на п'ятій позиції зліва</a:t>
            </a:r>
          </a:p>
        </p:txBody>
      </p:sp>
      <p:pic>
        <p:nvPicPr>
          <p:cNvPr id="175" name="Зображення" descr="Зображення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379050" y="6405607"/>
            <a:ext cx="3990865" cy="3751307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Наприклад:…"/>
          <p:cNvSpPr txBox="1"/>
          <p:nvPr/>
        </p:nvSpPr>
        <p:spPr>
          <a:xfrm>
            <a:off x="3072065" y="7256698"/>
            <a:ext cx="9442968" cy="391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>
                <a:solidFill>
                  <a:srgbClr val="5E38CE"/>
                </a:solidFill>
              </a:defRPr>
            </a:pPr>
            <a:r>
              <a:t>Наприклад:</a:t>
            </a:r>
          </a:p>
          <a:p>
            <a:pPr algn="l" defTabSz="355600">
              <a:defRPr>
                <a:solidFill>
                  <a:srgbClr val="5E38CE"/>
                </a:solidFill>
              </a:defRPr>
            </a:pPr>
          </a:p>
          <a:p>
            <a:pPr algn="l" defTabSz="355600"/>
            <a:r>
              <a:t>В числі </a:t>
            </a:r>
          </a:p>
          <a:p>
            <a:pPr algn="l" defTabSz="355600"/>
          </a:p>
          <a:p>
            <a:pPr algn="l" defTabSz="355600"/>
            <a:r>
              <a:t>1 – це одиниця десятків тисяч.</a:t>
            </a:r>
          </a:p>
        </p:txBody>
      </p:sp>
      <p:sp>
        <p:nvSpPr>
          <p:cNvPr id="177" name="Групувати"/>
          <p:cNvSpPr/>
          <p:nvPr/>
        </p:nvSpPr>
        <p:spPr>
          <a:xfrm>
            <a:off x="5738047" y="8636539"/>
            <a:ext cx="2422787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8" name="2 × 3 = 6"/>
          <p:cNvSpPr txBox="1"/>
          <p:nvPr/>
        </p:nvSpPr>
        <p:spPr>
          <a:xfrm>
            <a:off x="5993421" y="8780697"/>
            <a:ext cx="191203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12345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1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Запис чисел за розрядами</a:t>
            </a:r>
          </a:p>
        </p:txBody>
      </p:sp>
      <p:grpSp>
        <p:nvGrpSpPr>
          <p:cNvPr id="187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85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8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3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4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6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88" name="Групувати"/>
          <p:cNvSpPr/>
          <p:nvPr/>
        </p:nvSpPr>
        <p:spPr>
          <a:xfrm>
            <a:off x="4813872" y="4916142"/>
            <a:ext cx="2487426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9" name="2 × 3 = 6"/>
          <p:cNvSpPr txBox="1"/>
          <p:nvPr/>
        </p:nvSpPr>
        <p:spPr>
          <a:xfrm>
            <a:off x="5069247" y="5060301"/>
            <a:ext cx="20230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23456</a:t>
            </a:r>
          </a:p>
        </p:txBody>
      </p:sp>
      <p:pic>
        <p:nvPicPr>
          <p:cNvPr id="190" name="16.png" descr="1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225232" y="6901302"/>
            <a:ext cx="4991591" cy="499159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Число"/>
          <p:cNvSpPr txBox="1"/>
          <p:nvPr/>
        </p:nvSpPr>
        <p:spPr>
          <a:xfrm>
            <a:off x="2402706" y="5060302"/>
            <a:ext cx="215478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Число </a:t>
            </a:r>
          </a:p>
        </p:txBody>
      </p:sp>
      <p:sp>
        <p:nvSpPr>
          <p:cNvPr id="192" name="складається з 2 десятків тисяч, 3 тисяч, 4 сотень, 5 десятків і 6 одиниць."/>
          <p:cNvSpPr txBox="1"/>
          <p:nvPr/>
        </p:nvSpPr>
        <p:spPr>
          <a:xfrm>
            <a:off x="7557684" y="4679302"/>
            <a:ext cx="14933170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складається з 2 десятків тисяч, 3 тисяч, 4 сотень, 5 десятків і 6 одиниць.</a:t>
            </a:r>
          </a:p>
        </p:txBody>
      </p:sp>
      <p:sp>
        <p:nvSpPr>
          <p:cNvPr id="193" name="Це можна записати як:"/>
          <p:cNvSpPr txBox="1"/>
          <p:nvPr/>
        </p:nvSpPr>
        <p:spPr>
          <a:xfrm>
            <a:off x="2510434" y="7518400"/>
            <a:ext cx="7140672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Це можна записати як:</a:t>
            </a:r>
          </a:p>
        </p:txBody>
      </p:sp>
      <p:sp>
        <p:nvSpPr>
          <p:cNvPr id="194" name="Групувати"/>
          <p:cNvSpPr/>
          <p:nvPr/>
        </p:nvSpPr>
        <p:spPr>
          <a:xfrm>
            <a:off x="2808827" y="8821137"/>
            <a:ext cx="11895231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5" name="2 × 3 = 6"/>
          <p:cNvSpPr txBox="1"/>
          <p:nvPr/>
        </p:nvSpPr>
        <p:spPr>
          <a:xfrm>
            <a:off x="3064202" y="8965296"/>
            <a:ext cx="1138448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2×10000 + 3×1000 + 4×100 + 5×10 + 6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Відношення розрядів</a:t>
            </a:r>
          </a:p>
        </p:txBody>
      </p:sp>
      <p:grpSp>
        <p:nvGrpSpPr>
          <p:cNvPr id="204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02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9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0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1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3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05" name="Кожен наступний розряд у десять разів більший за попередній.…"/>
          <p:cNvSpPr txBox="1"/>
          <p:nvPr/>
        </p:nvSpPr>
        <p:spPr>
          <a:xfrm>
            <a:off x="2435009" y="4657726"/>
            <a:ext cx="1673181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t>Кожен наступний розряд у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десять</a:t>
            </a:r>
            <a:r>
              <a:t>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разів більший</a:t>
            </a:r>
            <a:r>
              <a:t> за попередній.</a:t>
            </a:r>
          </a:p>
          <a:p>
            <a:pPr algn="l" defTabSz="355600"/>
            <a:r>
              <a:t>Наприклад, одиниця десятків тисяч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у 10 разів більша</a:t>
            </a:r>
            <a:r>
              <a:t> за одиницю тисяч.</a:t>
            </a:r>
          </a:p>
        </p:txBody>
      </p:sp>
      <p:pic>
        <p:nvPicPr>
          <p:cNvPr id="206" name="3_1.png" descr="3_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948382" y="6823078"/>
            <a:ext cx="6043213" cy="60432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Google Shape;96;p14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Таблиця розрядів</a:t>
            </a:r>
          </a:p>
        </p:txBody>
      </p:sp>
      <p:grpSp>
        <p:nvGrpSpPr>
          <p:cNvPr id="215" name="Групувати"/>
          <p:cNvGrpSpPr/>
          <p:nvPr/>
        </p:nvGrpSpPr>
        <p:grpSpPr>
          <a:xfrm>
            <a:off x="14833533" y="-2432850"/>
            <a:ext cx="5040609" cy="1014523"/>
            <a:chOff x="-1" y="-1"/>
            <a:chExt cx="5040608" cy="1014521"/>
          </a:xfrm>
        </p:grpSpPr>
        <p:grpSp>
          <p:nvGrpSpPr>
            <p:cNvPr id="213" name="Групувати"/>
            <p:cNvGrpSpPr/>
            <p:nvPr/>
          </p:nvGrpSpPr>
          <p:grpSpPr>
            <a:xfrm>
              <a:off x="-2" y="-2"/>
              <a:ext cx="3664600" cy="1014523"/>
              <a:chOff x="0" y="0"/>
              <a:chExt cx="3664599" cy="1014521"/>
            </a:xfrm>
          </p:grpSpPr>
          <p:sp>
            <p:nvSpPr>
              <p:cNvPr id="210" name="Коло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1" name="Коло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2" name="Коло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4" name="Коло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18" name="Знімок екрана 2024-07-10 о 15.29.26.png"/>
          <p:cNvGrpSpPr/>
          <p:nvPr/>
        </p:nvGrpSpPr>
        <p:grpSpPr>
          <a:xfrm>
            <a:off x="2844800" y="3553954"/>
            <a:ext cx="12319651" cy="5398391"/>
            <a:chOff x="0" y="0"/>
            <a:chExt cx="12319650" cy="5398389"/>
          </a:xfrm>
        </p:grpSpPr>
        <p:pic>
          <p:nvPicPr>
            <p:cNvPr id="217" name="Знімок екрана 2024-07-10 о 15.29.26.png" descr="Знімок екрана 2024-07-10 о 15.29.26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1887851" cy="483959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6" name="Знімок екрана 2024-07-10 о 15.29.26.png" descr="Знімок екрана 2024-07-10 о 15.29.26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319651" cy="5398390"/>
            </a:xfrm>
            <a:prstGeom prst="rect">
              <a:avLst/>
            </a:prstGeom>
            <a:effectLst/>
          </p:spPr>
        </p:pic>
      </p:grpSp>
      <p:sp>
        <p:nvSpPr>
          <p:cNvPr id="219" name="Текст"/>
          <p:cNvSpPr txBox="1"/>
          <p:nvPr/>
        </p:nvSpPr>
        <p:spPr>
          <a:xfrm>
            <a:off x="3060700" y="67829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grpSp>
        <p:nvGrpSpPr>
          <p:cNvPr id="222" name="Знімок екрана 2024-07-10 о 15.34.09.png"/>
          <p:cNvGrpSpPr/>
          <p:nvPr/>
        </p:nvGrpSpPr>
        <p:grpSpPr>
          <a:xfrm>
            <a:off x="9740900" y="9099346"/>
            <a:ext cx="11203545" cy="1642543"/>
            <a:chOff x="0" y="0"/>
            <a:chExt cx="11203544" cy="1642542"/>
          </a:xfrm>
        </p:grpSpPr>
        <p:pic>
          <p:nvPicPr>
            <p:cNvPr id="221" name="Знімок екрана 2024-07-10 о 15.34.09.png" descr="Знімок екрана 2024-07-10 о 15.34.09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15900" y="139700"/>
              <a:ext cx="10771745" cy="1083743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0" name="Знімок екрана 2024-07-10 о 15.34.09.png" descr="Знімок екрана 2024-07-10 о 15.34.09.png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11203545" cy="1642543"/>
            </a:xfrm>
            <a:prstGeom prst="rect">
              <a:avLst/>
            </a:prstGeom>
            <a:effectLst/>
          </p:spPr>
        </p:pic>
      </p:grpSp>
      <p:sp>
        <p:nvSpPr>
          <p:cNvPr id="223" name="Текст"/>
          <p:cNvSpPr txBox="1"/>
          <p:nvPr/>
        </p:nvSpPr>
        <p:spPr>
          <a:xfrm>
            <a:off x="10109200" y="6692900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24" name="!"/>
          <p:cNvSpPr txBox="1"/>
          <p:nvPr/>
        </p:nvSpPr>
        <p:spPr>
          <a:xfrm>
            <a:off x="9093128" y="9120517"/>
            <a:ext cx="483395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6">
                    <a:satOff val="-40284"/>
                    <a:lumOff val="-12588"/>
                  </a:schemeClr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Google Shape;96;p14"/>
          <p:cNvSpPr txBox="1"/>
          <p:nvPr/>
        </p:nvSpPr>
        <p:spPr>
          <a:xfrm>
            <a:off x="2467533" y="1827452"/>
            <a:ext cx="788961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  Самостійна робота</a:t>
            </a:r>
          </a:p>
        </p:txBody>
      </p:sp>
      <p:grpSp>
        <p:nvGrpSpPr>
          <p:cNvPr id="233" name="Групувати"/>
          <p:cNvGrpSpPr/>
          <p:nvPr/>
        </p:nvGrpSpPr>
        <p:grpSpPr>
          <a:xfrm>
            <a:off x="14371069" y="-1955939"/>
            <a:ext cx="6310164" cy="1270039"/>
            <a:chOff x="-2" y="-1"/>
            <a:chExt cx="6310162" cy="1270037"/>
          </a:xfrm>
        </p:grpSpPr>
        <p:grpSp>
          <p:nvGrpSpPr>
            <p:cNvPr id="231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2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9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0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2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234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378376" y="4926406"/>
            <a:ext cx="2647863" cy="5234788"/>
          </a:xfrm>
          <a:prstGeom prst="rect">
            <a:avLst/>
          </a:prstGeom>
          <a:ln w="12700">
            <a:miter lim="400000"/>
          </a:ln>
        </p:spPr>
      </p:pic>
      <p:sp>
        <p:nvSpPr>
          <p:cNvPr id="235" name="Запиши цифрами числа:"/>
          <p:cNvSpPr txBox="1"/>
          <p:nvPr/>
        </p:nvSpPr>
        <p:spPr>
          <a:xfrm>
            <a:off x="2903804" y="4279448"/>
            <a:ext cx="756941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>
                <a:solidFill>
                  <a:srgbClr val="5E38CE"/>
                </a:solidFill>
              </a:defRPr>
            </a:lvl1pPr>
          </a:lstStyle>
          <a:p>
            <a:pPr/>
            <a:r>
              <a:t>Запиши цифрами числа:</a:t>
            </a:r>
          </a:p>
        </p:txBody>
      </p:sp>
      <p:sp>
        <p:nvSpPr>
          <p:cNvPr id="236" name="А) 20 тис, 12 тис, 35 тис, 48 тис, 57 тис, 70 тис, 84 тис, 99 тис…"/>
          <p:cNvSpPr txBox="1"/>
          <p:nvPr/>
        </p:nvSpPr>
        <p:spPr>
          <a:xfrm>
            <a:off x="2931312" y="5524951"/>
            <a:ext cx="15362828" cy="391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А)</a:t>
            </a:r>
            <a:r>
              <a:t> 20 тис, 12 тис, 35 тис, 48 тис, 57 тис, 70 тис, 84 тис, 99 тис</a:t>
            </a:r>
          </a:p>
          <a:p>
            <a:pPr algn="l" defTabSz="355600"/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Б)</a:t>
            </a:r>
            <a:r>
              <a:t> сім тисяч, тринадцять тисяч, двадцять дві тисячі, сорок тисяч, пʼятдесят одна тисяча, чотири тисячі, вісім тисяч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45" name="Групувати"/>
          <p:cNvGrpSpPr/>
          <p:nvPr/>
        </p:nvGrpSpPr>
        <p:grpSpPr>
          <a:xfrm>
            <a:off x="14516040" y="-2769613"/>
            <a:ext cx="6310162" cy="1270039"/>
            <a:chOff x="-1" y="-1"/>
            <a:chExt cx="6310160" cy="1270037"/>
          </a:xfrm>
        </p:grpSpPr>
        <p:grpSp>
          <p:nvGrpSpPr>
            <p:cNvPr id="243" name="Групувати"/>
            <p:cNvGrpSpPr/>
            <p:nvPr/>
          </p:nvGrpSpPr>
          <p:grpSpPr>
            <a:xfrm>
              <a:off x="-2" y="-2"/>
              <a:ext cx="4587583" cy="1270038"/>
              <a:chOff x="0" y="-1"/>
              <a:chExt cx="4587582" cy="1270037"/>
            </a:xfrm>
          </p:grpSpPr>
          <p:sp>
            <p:nvSpPr>
              <p:cNvPr id="240" name="Коло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1" name="Коло"/>
              <p:cNvSpPr/>
              <p:nvPr/>
            </p:nvSpPr>
            <p:spPr>
              <a:xfrm>
                <a:off x="1658778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2" name="Коло"/>
              <p:cNvSpPr/>
              <p:nvPr/>
            </p:nvSpPr>
            <p:spPr>
              <a:xfrm>
                <a:off x="3317563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44" name="Коло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46" name="Групувати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7" name="125 : 4 = ?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248" name="Лінія"/>
          <p:cNvSpPr/>
          <p:nvPr/>
        </p:nvSpPr>
        <p:spPr>
          <a:xfrm>
            <a:off x="28822966" y="-4106067"/>
            <a:ext cx="12593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49" name="Лінія"/>
          <p:cNvSpPr/>
          <p:nvPr/>
        </p:nvSpPr>
        <p:spPr>
          <a:xfrm>
            <a:off x="27001180" y="-4106067"/>
            <a:ext cx="12592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50" name="Лінія"/>
          <p:cNvSpPr/>
          <p:nvPr/>
        </p:nvSpPr>
        <p:spPr>
          <a:xfrm>
            <a:off x="30644752" y="-4106067"/>
            <a:ext cx="12594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51" name="125 : 4 = ?"/>
          <p:cNvSpPr txBox="1"/>
          <p:nvPr/>
        </p:nvSpPr>
        <p:spPr>
          <a:xfrm>
            <a:off x="26324241" y="-2218214"/>
            <a:ext cx="13733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252" name="125 : 4 = ?"/>
          <p:cNvSpPr txBox="1"/>
          <p:nvPr/>
        </p:nvSpPr>
        <p:spPr>
          <a:xfrm>
            <a:off x="27892288" y="-2218214"/>
            <a:ext cx="188087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253" name="125 : 4 = ?"/>
          <p:cNvSpPr txBox="1"/>
          <p:nvPr/>
        </p:nvSpPr>
        <p:spPr>
          <a:xfrm>
            <a:off x="29668086" y="-2218214"/>
            <a:ext cx="19728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254" name="Текст"/>
          <p:cNvSpPr txBox="1"/>
          <p:nvPr/>
        </p:nvSpPr>
        <p:spPr>
          <a:xfrm>
            <a:off x="6704848" y="5525655"/>
            <a:ext cx="3359902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55" name="А) 20 000, 12 000, 35 000, 48 000, 57 000, 70 000, 84 000, 99 000…"/>
          <p:cNvSpPr txBox="1"/>
          <p:nvPr/>
        </p:nvSpPr>
        <p:spPr>
          <a:xfrm>
            <a:off x="2405543" y="4499724"/>
            <a:ext cx="1817052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А)</a:t>
            </a:r>
            <a:r>
              <a:t> 20 000, 12 000, 35 000, 48 000, 57 000, 70 000, 84 000, 99 000</a:t>
            </a:r>
          </a:p>
          <a:p>
            <a:pPr algn="l" defTabSz="355600"/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Б)</a:t>
            </a:r>
            <a:r>
              <a:t> 7000, 13 000, 22 000, 40 000, 51 000, 4000, 8000</a:t>
            </a:r>
          </a:p>
        </p:txBody>
      </p:sp>
      <p:pic>
        <p:nvPicPr>
          <p:cNvPr id="256" name="4_1.png" descr="4_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7449673" y="7052932"/>
            <a:ext cx="4840370" cy="48403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65" name="Групувати"/>
          <p:cNvGrpSpPr/>
          <p:nvPr/>
        </p:nvGrpSpPr>
        <p:grpSpPr>
          <a:xfrm>
            <a:off x="10970802" y="-2948815"/>
            <a:ext cx="6310164" cy="1270039"/>
            <a:chOff x="-2" y="-1"/>
            <a:chExt cx="6310162" cy="1270037"/>
          </a:xfrm>
        </p:grpSpPr>
        <p:grpSp>
          <p:nvGrpSpPr>
            <p:cNvPr id="263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6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1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2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4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66" name="Текст"/>
          <p:cNvSpPr txBox="1"/>
          <p:nvPr/>
        </p:nvSpPr>
        <p:spPr>
          <a:xfrm>
            <a:off x="10083800" y="61289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grpSp>
        <p:nvGrpSpPr>
          <p:cNvPr id="269" name="Знімок екрана 2024-07-10 о 15.36.09.png"/>
          <p:cNvGrpSpPr/>
          <p:nvPr/>
        </p:nvGrpSpPr>
        <p:grpSpPr>
          <a:xfrm>
            <a:off x="2584096" y="4191109"/>
            <a:ext cx="14092918" cy="3042640"/>
            <a:chOff x="0" y="0"/>
            <a:chExt cx="14092916" cy="3042639"/>
          </a:xfrm>
        </p:grpSpPr>
        <p:pic>
          <p:nvPicPr>
            <p:cNvPr id="268" name="Знімок екрана 2024-07-10 о 15.36.09.png" descr="Знімок екрана 2024-07-10 о 15.36.09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3661117" cy="248384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67" name="Знімок екрана 2024-07-10 о 15.36.09.png" descr="Знімок екрана 2024-07-10 о 15.36.09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4092917" cy="3042640"/>
            </a:xfrm>
            <a:prstGeom prst="rect">
              <a:avLst/>
            </a:prstGeom>
            <a:effectLst/>
          </p:spPr>
        </p:pic>
      </p:grpSp>
      <p:pic>
        <p:nvPicPr>
          <p:cNvPr id="270" name="30.png" descr="30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419720" y="6919484"/>
            <a:ext cx="4680639" cy="468064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