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comments+xml" PartName="/ppt/comments/comment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13716000" cx="24384000"/>
  <p:notesSz cx="6858000" cy="9144000"/>
  <p:embeddedFontLst>
    <p:embeddedFont>
      <p:font typeface="Helvetica Neue"/>
      <p:regular r:id="rId19"/>
      <p:bold r:id="rId20"/>
      <p:italic r:id="rId21"/>
      <p:boldItalic r:id="rId22"/>
    </p:embeddedFont>
    <p:embeddedFont>
      <p:font typeface="Rubik"/>
      <p:bold r:id="rId23"/>
      <p:boldItalic r:id="rId24"/>
    </p:embeddedFont>
    <p:embeddedFont>
      <p:font typeface="Rubik SemiBold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9" roundtripDataSignature="AMtx7mhcZbR5fdL4HMBFyJ0A61WmlBIHZ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Victoria Bodnarchuk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.fntdata"/><Relationship Id="rId22" Type="http://schemas.openxmlformats.org/officeDocument/2006/relationships/font" Target="fonts/HelveticaNeue-boldItalic.fntdata"/><Relationship Id="rId21" Type="http://schemas.openxmlformats.org/officeDocument/2006/relationships/font" Target="fonts/HelveticaNeue-italic.fntdata"/><Relationship Id="rId24" Type="http://schemas.openxmlformats.org/officeDocument/2006/relationships/font" Target="fonts/Rubik-boldItalic.fntdata"/><Relationship Id="rId23" Type="http://schemas.openxmlformats.org/officeDocument/2006/relationships/font" Target="fonts/Rubik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ubikSemiBold-bold.fntdata"/><Relationship Id="rId25" Type="http://schemas.openxmlformats.org/officeDocument/2006/relationships/font" Target="fonts/RubikSemiBold-regular.fntdata"/><Relationship Id="rId28" Type="http://schemas.openxmlformats.org/officeDocument/2006/relationships/font" Target="fonts/RubikSemiBold-boldItalic.fntdata"/><Relationship Id="rId27" Type="http://schemas.openxmlformats.org/officeDocument/2006/relationships/font" Target="fonts/RubikSemiBol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HelveticaNeue-regular.fntdata"/><Relationship Id="rId18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4-07-19T13:25:35.100">
    <p:pos x="6000" y="0"/>
    <p:text>@mylochka1@gmail.com приклад на жовтому фоні поліз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BRy3aL6E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2" dt="2024-07-19T13:25:57.563">
    <p:pos x="6000" y="0"/>
    <p:text>@mylochka1@gmail.com також полізли приклади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BRy3aL6I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idx="1" type="body"/>
          </p:nvPr>
        </p:nvSpPr>
        <p:spPr>
          <a:xfrm>
            <a:off x="1201340" y="11859862"/>
            <a:ext cx="21971005" cy="63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  <a:defRPr b="1" sz="3600">
                <a:latin typeface="Rubik"/>
                <a:ea typeface="Rubik"/>
                <a:cs typeface="Rubik"/>
                <a:sym typeface="Rubik"/>
              </a:defRPr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1" name="Google Shape;11;p15"/>
          <p:cNvSpPr txBox="1"/>
          <p:nvPr>
            <p:ph type="title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15"/>
          <p:cNvSpPr txBox="1"/>
          <p:nvPr>
            <p:ph idx="2" type="body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ява">
  <p:cSld name="Заява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4"/>
          <p:cNvSpPr txBox="1"/>
          <p:nvPr>
            <p:ph idx="1" type="body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ідомий факт">
  <p:cSld name="Відомий факт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/>
          <p:nvPr>
            <p:ph idx="1" type="body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6" name="Google Shape;56;p25"/>
          <p:cNvSpPr txBox="1"/>
          <p:nvPr>
            <p:ph idx="2" type="body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7" name="Google Shape;57;p25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">
  <p:cSld name="Цитата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/>
          <p:nvPr>
            <p:ph idx="1" type="body"/>
          </p:nvPr>
        </p:nvSpPr>
        <p:spPr>
          <a:xfrm>
            <a:off x="2430022" y="10675453"/>
            <a:ext cx="20200057" cy="63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  <a:defRPr b="1" sz="3600">
                <a:latin typeface="Rubik"/>
                <a:ea typeface="Rubik"/>
                <a:cs typeface="Rubik"/>
                <a:sym typeface="Rubik"/>
              </a:defRPr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2" type="body"/>
          </p:nvPr>
        </p:nvSpPr>
        <p:spPr>
          <a:xfrm>
            <a:off x="1753923" y="4939860"/>
            <a:ext cx="20876154" cy="383628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1" name="Google Shape;61;p26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 (3 шт)">
  <p:cSld name="Фото (3 шт)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7"/>
          <p:cNvSpPr/>
          <p:nvPr>
            <p:ph idx="2" type="pic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7"/>
          <p:cNvSpPr/>
          <p:nvPr>
            <p:ph idx="3" type="pic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7"/>
          <p:cNvSpPr/>
          <p:nvPr>
            <p:ph idx="4" type="pic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27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">
  <p:cSld name="Фото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8"/>
          <p:cNvSpPr/>
          <p:nvPr>
            <p:ph idx="2" type="pic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8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ожній">
  <p:cSld name="Порожній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9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фото">
  <p:cSld name="Заголовок і фото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6"/>
          <p:cNvSpPr/>
          <p:nvPr>
            <p:ph idx="2" type="pic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  <a:noFill/>
          <a:ln>
            <a:noFill/>
          </a:ln>
        </p:spPr>
      </p:sp>
      <p:sp>
        <p:nvSpPr>
          <p:cNvPr id="16" name="Google Shape;16;p16"/>
          <p:cNvSpPr txBox="1"/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body"/>
          </p:nvPr>
        </p:nvSpPr>
        <p:spPr>
          <a:xfrm>
            <a:off x="1207690" y="1106137"/>
            <a:ext cx="21968621" cy="63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Rubik"/>
              <a:buNone/>
              <a:defRPr b="1" sz="3600">
                <a:latin typeface="Rubik"/>
                <a:ea typeface="Rubik"/>
                <a:cs typeface="Rubik"/>
                <a:sym typeface="Rubik"/>
              </a:defRPr>
            </a:lvl1pPr>
            <a:lvl2pPr indent="-509778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2pPr>
            <a:lvl3pPr indent="-509778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3pPr>
            <a:lvl4pPr indent="-509778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4pPr>
            <a:lvl5pPr indent="-509778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28"/>
              <a:buFont typeface="Rubik"/>
              <a:buChar char="•"/>
              <a:defRPr b="1" sz="3600">
                <a:latin typeface="Rubik"/>
                <a:ea typeface="Rubik"/>
                <a:cs typeface="Rubik"/>
                <a:sym typeface="Rubik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idx="3" type="body"/>
          </p:nvPr>
        </p:nvSpPr>
        <p:spPr>
          <a:xfrm>
            <a:off x="1206500" y="11609909"/>
            <a:ext cx="21971000" cy="111696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фото (варіант)">
  <p:cSld name="Заголовок і фото (варіант)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/>
          <p:nvPr>
            <p:ph idx="2" type="pic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17"/>
          <p:cNvSpPr txBox="1"/>
          <p:nvPr>
            <p:ph type="title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" type="body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4" name="Google Shape;24;p17"/>
          <p:cNvSpPr txBox="1"/>
          <p:nvPr>
            <p:ph idx="12" type="sldNum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маркери">
  <p:cSld name="Заголовок і маркери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type="title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2" type="body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Маркери">
  <p:cSld name="Маркери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, маркери і фото">
  <p:cSld name="Заголовок, маркери і фото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/>
          <p:nvPr>
            <p:ph idx="1" type="body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2" type="body"/>
          </p:nvPr>
        </p:nvSpPr>
        <p:spPr>
          <a:xfrm>
            <a:off x="1206500" y="4248503"/>
            <a:ext cx="9779000" cy="825663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6" name="Google Shape;36;p20"/>
          <p:cNvSpPr/>
          <p:nvPr>
            <p:ph idx="3" type="pic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20"/>
          <p:cNvSpPr txBox="1"/>
          <p:nvPr>
            <p:ph type="title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озділ">
  <p:cSld name="Розділ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1"/>
          <p:cNvSpPr txBox="1"/>
          <p:nvPr>
            <p:ph type="title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b="0"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1" name="Google Shape;41;p21"/>
          <p:cNvSpPr txBox="1"/>
          <p:nvPr>
            <p:ph idx="12" type="sldNum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>
  <p:cSld name="Лише заголовок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2"/>
          <p:cNvSpPr txBox="1"/>
          <p:nvPr>
            <p:ph type="title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5" name="Google Shape;45;p22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ядок денний">
  <p:cSld name="Порядок денний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3"/>
          <p:cNvSpPr txBox="1"/>
          <p:nvPr>
            <p:ph type="title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" type="body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658177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2pPr>
            <a:lvl3pPr indent="-658177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3pPr>
            <a:lvl4pPr indent="-658177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4pPr>
            <a:lvl5pPr indent="-658177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765"/>
              <a:buFont typeface="Helvetica Neue"/>
              <a:buChar char="•"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9" name="Google Shape;49;p23"/>
          <p:cNvSpPr txBox="1"/>
          <p:nvPr>
            <p:ph idx="2" type="body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0" name="Google Shape;50;p23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idx="1" type="body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603504" lvl="0" marL="457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603504" lvl="1" marL="914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603504" lvl="2" marL="1371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603504" lvl="3" marL="1828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603504" lvl="4" marL="22860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603504" lvl="5" marL="2743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603504" lvl="6" marL="3200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603504" lvl="7" marL="3657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603503" lvl="8" marL="4114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14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2" type="sldNum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comments" Target="../comments/comment2.xml"/><Relationship Id="rId4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Relationship Id="rId4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jpg"/><Relationship Id="rId4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comments" Target="../comments/comment1.xml"/><Relationship Id="rId4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Relationship Id="rId4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76" name="Google Shape;7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"/>
          <p:cNvSpPr txBox="1"/>
          <p:nvPr/>
        </p:nvSpPr>
        <p:spPr>
          <a:xfrm>
            <a:off x="2408517" y="6789904"/>
            <a:ext cx="6815710" cy="944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500"/>
              <a:buFont typeface="Helvetica Neue"/>
              <a:buNone/>
            </a:pPr>
            <a:r>
              <a:rPr b="0" i="0" lang="en-US" sz="5500" u="none" cap="none" strike="noStrike">
                <a:solidFill>
                  <a:srgbClr val="5E38C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Математика 4 клас </a:t>
            </a:r>
            <a:endParaRPr/>
          </a:p>
        </p:txBody>
      </p:sp>
      <p:sp>
        <p:nvSpPr>
          <p:cNvPr id="78" name="Google Shape;78;p1"/>
          <p:cNvSpPr txBox="1"/>
          <p:nvPr/>
        </p:nvSpPr>
        <p:spPr>
          <a:xfrm>
            <a:off x="2223125" y="4237208"/>
            <a:ext cx="18436020" cy="21590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600"/>
              <a:buFont typeface="Rubik SemiBold"/>
              <a:buNone/>
            </a:pPr>
            <a:r>
              <a:rPr b="0" i="0" lang="en-US" sz="7600" u="none" cap="none" strike="noStrike">
                <a:solidFill>
                  <a:srgbClr val="000000"/>
                </a:solidFill>
                <a:latin typeface="Rubik SemiBold"/>
                <a:ea typeface="Rubik SemiBold"/>
                <a:cs typeface="Rubik SemiBold"/>
                <a:sym typeface="Rubik SemiBold"/>
              </a:rPr>
              <a:t>Обчислення значень виразів. Прямокутник</a:t>
            </a:r>
            <a:endParaRPr/>
          </a:p>
        </p:txBody>
      </p:sp>
      <p:pic>
        <p:nvPicPr>
          <p:cNvPr descr="23.png" id="79" name="Google Shape;7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157604" y="6438474"/>
            <a:ext cx="6179209" cy="61792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48" name="Google Shape;24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0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Самостійна робота</a:t>
            </a:r>
            <a:endParaRPr/>
          </a:p>
        </p:txBody>
      </p:sp>
      <p:grpSp>
        <p:nvGrpSpPr>
          <p:cNvPr id="250" name="Google Shape;250;p10"/>
          <p:cNvGrpSpPr/>
          <p:nvPr/>
        </p:nvGrpSpPr>
        <p:grpSpPr>
          <a:xfrm>
            <a:off x="11432627" y="-1961903"/>
            <a:ext cx="6310167" cy="1270042"/>
            <a:chOff x="-4" y="-3"/>
            <a:chExt cx="6310166" cy="1270040"/>
          </a:xfrm>
        </p:grpSpPr>
        <p:grpSp>
          <p:nvGrpSpPr>
            <p:cNvPr id="251" name="Google Shape;251;p10"/>
            <p:cNvGrpSpPr/>
            <p:nvPr/>
          </p:nvGrpSpPr>
          <p:grpSpPr>
            <a:xfrm>
              <a:off x="-4" y="-3"/>
              <a:ext cx="4587587" cy="1270040"/>
              <a:chOff x="-1" y="-2"/>
              <a:chExt cx="4587585" cy="1270039"/>
            </a:xfrm>
          </p:grpSpPr>
          <p:sp>
            <p:nvSpPr>
              <p:cNvPr id="252" name="Google Shape;252;p10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53" name="Google Shape;253;p10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54" name="Google Shape;254;p10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55" name="Google Shape;255;p10"/>
            <p:cNvSpPr/>
            <p:nvPr/>
          </p:nvSpPr>
          <p:spPr>
            <a:xfrm>
              <a:off x="5040143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56" name="Google Shape;256;p10"/>
          <p:cNvSpPr txBox="1"/>
          <p:nvPr/>
        </p:nvSpPr>
        <p:spPr>
          <a:xfrm>
            <a:off x="2531781" y="4136127"/>
            <a:ext cx="17953503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Знайдіть периметр прямокутника зі сторонами </a:t>
            </a:r>
            <a:r>
              <a:rPr b="1" i="0" lang="en-US" sz="5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8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см і </a:t>
            </a:r>
            <a:r>
              <a:rPr b="1" i="0" lang="en-US" sz="5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2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см</a:t>
            </a:r>
            <a:endParaRPr/>
          </a:p>
        </p:txBody>
      </p:sp>
      <p:sp>
        <p:nvSpPr>
          <p:cNvPr id="257" name="Google Shape;257;p10"/>
          <p:cNvSpPr txBox="1"/>
          <p:nvPr/>
        </p:nvSpPr>
        <p:spPr>
          <a:xfrm>
            <a:off x="2557909" y="5818599"/>
            <a:ext cx="17088201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Знайдіть площу прямокутника зі сторонами </a:t>
            </a:r>
            <a:r>
              <a:rPr b="1" i="0" lang="en-US" sz="5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9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см і </a:t>
            </a:r>
            <a:r>
              <a:rPr b="1" i="0" lang="en-US" sz="5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4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см.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62" name="Google Shape;262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11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Самоперевірка</a:t>
            </a:r>
            <a:endParaRPr/>
          </a:p>
        </p:txBody>
      </p:sp>
      <p:grpSp>
        <p:nvGrpSpPr>
          <p:cNvPr id="264" name="Google Shape;264;p11"/>
          <p:cNvGrpSpPr/>
          <p:nvPr/>
        </p:nvGrpSpPr>
        <p:grpSpPr>
          <a:xfrm>
            <a:off x="11432627" y="-1961903"/>
            <a:ext cx="6310167" cy="1270042"/>
            <a:chOff x="-4" y="-3"/>
            <a:chExt cx="6310166" cy="1270040"/>
          </a:xfrm>
        </p:grpSpPr>
        <p:grpSp>
          <p:nvGrpSpPr>
            <p:cNvPr id="265" name="Google Shape;265;p11"/>
            <p:cNvGrpSpPr/>
            <p:nvPr/>
          </p:nvGrpSpPr>
          <p:grpSpPr>
            <a:xfrm>
              <a:off x="-4" y="-3"/>
              <a:ext cx="4587587" cy="1270040"/>
              <a:chOff x="-1" y="-2"/>
              <a:chExt cx="4587585" cy="1270039"/>
            </a:xfrm>
          </p:grpSpPr>
          <p:sp>
            <p:nvSpPr>
              <p:cNvPr id="266" name="Google Shape;266;p11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68" name="Google Shape;268;p11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69" name="Google Shape;269;p11"/>
            <p:cNvSpPr/>
            <p:nvPr/>
          </p:nvSpPr>
          <p:spPr>
            <a:xfrm>
              <a:off x="5040143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70" name="Google Shape;270;p11"/>
          <p:cNvSpPr/>
          <p:nvPr/>
        </p:nvSpPr>
        <p:spPr>
          <a:xfrm>
            <a:off x="2689090" y="5549821"/>
            <a:ext cx="4618275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1"/>
          <p:cNvSpPr txBox="1"/>
          <p:nvPr/>
        </p:nvSpPr>
        <p:spPr>
          <a:xfrm>
            <a:off x="3262024" y="5656050"/>
            <a:ext cx="3880500" cy="87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P = 2(a + b)</a:t>
            </a:r>
            <a:endParaRPr/>
          </a:p>
        </p:txBody>
      </p:sp>
      <p:sp>
        <p:nvSpPr>
          <p:cNvPr id="272" name="Google Shape;272;p11"/>
          <p:cNvSpPr/>
          <p:nvPr/>
        </p:nvSpPr>
        <p:spPr>
          <a:xfrm>
            <a:off x="2689090" y="7090112"/>
            <a:ext cx="3998212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1"/>
          <p:cNvSpPr txBox="1"/>
          <p:nvPr/>
        </p:nvSpPr>
        <p:spPr>
          <a:xfrm>
            <a:off x="3262030" y="7196345"/>
            <a:ext cx="2575836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S = a × b</a:t>
            </a:r>
            <a:endParaRPr/>
          </a:p>
        </p:txBody>
      </p:sp>
      <p:sp>
        <p:nvSpPr>
          <p:cNvPr id="274" name="Google Shape;274;p11"/>
          <p:cNvSpPr/>
          <p:nvPr/>
        </p:nvSpPr>
        <p:spPr>
          <a:xfrm>
            <a:off x="8256234" y="5549821"/>
            <a:ext cx="4618275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1"/>
          <p:cNvSpPr txBox="1"/>
          <p:nvPr/>
        </p:nvSpPr>
        <p:spPr>
          <a:xfrm>
            <a:off x="8829175" y="5656050"/>
            <a:ext cx="4089600" cy="87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P = 2(8 + 2)</a:t>
            </a:r>
            <a:endParaRPr/>
          </a:p>
        </p:txBody>
      </p:sp>
      <p:sp>
        <p:nvSpPr>
          <p:cNvPr id="276" name="Google Shape;276;p11"/>
          <p:cNvSpPr/>
          <p:nvPr/>
        </p:nvSpPr>
        <p:spPr>
          <a:xfrm>
            <a:off x="8257836" y="7090112"/>
            <a:ext cx="3998212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1"/>
          <p:cNvSpPr txBox="1"/>
          <p:nvPr/>
        </p:nvSpPr>
        <p:spPr>
          <a:xfrm>
            <a:off x="8830776" y="7196345"/>
            <a:ext cx="2618220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S = 9 × 4</a:t>
            </a:r>
            <a:endParaRPr/>
          </a:p>
        </p:txBody>
      </p:sp>
      <p:sp>
        <p:nvSpPr>
          <p:cNvPr id="278" name="Google Shape;278;p11"/>
          <p:cNvSpPr/>
          <p:nvPr/>
        </p:nvSpPr>
        <p:spPr>
          <a:xfrm>
            <a:off x="13789335" y="5549821"/>
            <a:ext cx="5219611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1"/>
          <p:cNvSpPr txBox="1"/>
          <p:nvPr/>
        </p:nvSpPr>
        <p:spPr>
          <a:xfrm>
            <a:off x="14362275" y="5656050"/>
            <a:ext cx="4928400" cy="87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P = 2 х 10 = 20</a:t>
            </a:r>
            <a:endParaRPr/>
          </a:p>
        </p:txBody>
      </p:sp>
      <p:sp>
        <p:nvSpPr>
          <p:cNvPr id="280" name="Google Shape;280;p11"/>
          <p:cNvSpPr/>
          <p:nvPr/>
        </p:nvSpPr>
        <p:spPr>
          <a:xfrm>
            <a:off x="13826582" y="7090112"/>
            <a:ext cx="3998212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1"/>
          <p:cNvSpPr txBox="1"/>
          <p:nvPr/>
        </p:nvSpPr>
        <p:spPr>
          <a:xfrm>
            <a:off x="14399523" y="7196345"/>
            <a:ext cx="1945832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S = 36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86" name="Google Shape;28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12"/>
          <p:cNvSpPr txBox="1"/>
          <p:nvPr/>
        </p:nvSpPr>
        <p:spPr>
          <a:xfrm>
            <a:off x="2442134" y="1827452"/>
            <a:ext cx="18147688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Молодці, ви успішно засвоїли даний матеріал!</a:t>
            </a:r>
            <a:endParaRPr/>
          </a:p>
        </p:txBody>
      </p:sp>
      <p:sp>
        <p:nvSpPr>
          <p:cNvPr id="288" name="Google Shape;288;p12"/>
          <p:cNvSpPr txBox="1"/>
          <p:nvPr/>
        </p:nvSpPr>
        <p:spPr>
          <a:xfrm>
            <a:off x="2482088" y="3675305"/>
            <a:ext cx="6149958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Домашнє завдання:</a:t>
            </a:r>
            <a:endParaRPr/>
          </a:p>
        </p:txBody>
      </p:sp>
      <p:sp>
        <p:nvSpPr>
          <p:cNvPr id="289" name="Google Shape;289;p12"/>
          <p:cNvSpPr txBox="1"/>
          <p:nvPr/>
        </p:nvSpPr>
        <p:spPr>
          <a:xfrm>
            <a:off x="2517174" y="5669519"/>
            <a:ext cx="13373842" cy="2984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5000"/>
              <a:buFont typeface="Rubik"/>
              <a:buNone/>
            </a:pPr>
            <a:r>
              <a:rPr b="1" i="0" lang="en-US" sz="5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Підручник Математика 4 клас (Заїка):</a:t>
            </a:r>
            <a:endParaRPr b="0" i="0" sz="4000" u="none" cap="none" strike="noStrike">
              <a:solidFill>
                <a:srgbClr val="F6CC7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4000"/>
              <a:buFont typeface="Rubik"/>
              <a:buNone/>
            </a:pPr>
            <a:r>
              <a:t/>
            </a:r>
            <a:endParaRPr b="0" i="0" sz="4000" u="none" cap="none" strike="noStrike">
              <a:solidFill>
                <a:srgbClr val="F6CC7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Завдання 410</a:t>
            </a:r>
            <a:endParaRPr b="0" i="0" sz="40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Завдання 411</a:t>
            </a:r>
            <a:endParaRPr/>
          </a:p>
        </p:txBody>
      </p:sp>
      <p:grpSp>
        <p:nvGrpSpPr>
          <p:cNvPr id="290" name="Google Shape;290;p12"/>
          <p:cNvGrpSpPr/>
          <p:nvPr/>
        </p:nvGrpSpPr>
        <p:grpSpPr>
          <a:xfrm>
            <a:off x="14645231" y="-3462490"/>
            <a:ext cx="6310167" cy="1270042"/>
            <a:chOff x="-4" y="-3"/>
            <a:chExt cx="6310165" cy="1270040"/>
          </a:xfrm>
        </p:grpSpPr>
        <p:grpSp>
          <p:nvGrpSpPr>
            <p:cNvPr id="291" name="Google Shape;291;p12"/>
            <p:cNvGrpSpPr/>
            <p:nvPr/>
          </p:nvGrpSpPr>
          <p:grpSpPr>
            <a:xfrm>
              <a:off x="-4" y="-3"/>
              <a:ext cx="4587587" cy="1270040"/>
              <a:chOff x="-1" y="-2"/>
              <a:chExt cx="4587585" cy="1270039"/>
            </a:xfrm>
          </p:grpSpPr>
          <p:sp>
            <p:nvSpPr>
              <p:cNvPr id="292" name="Google Shape;292;p12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93" name="Google Shape;293;p12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94" name="Google Shape;294;p12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95" name="Google Shape;295;p12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pic>
        <p:nvPicPr>
          <p:cNvPr descr="33.png" id="296" name="Google Shape;296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578967" y="5425211"/>
            <a:ext cx="7152883" cy="71528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301" name="Google Shape;30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13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Презентація створена спеціалістами Mathema.me</a:t>
            </a:r>
            <a:endParaRPr/>
          </a:p>
        </p:txBody>
      </p:sp>
      <p:sp>
        <p:nvSpPr>
          <p:cNvPr id="303" name="Google Shape;303;p13"/>
          <p:cNvSpPr txBox="1"/>
          <p:nvPr/>
        </p:nvSpPr>
        <p:spPr>
          <a:xfrm>
            <a:off x="2716692" y="4238471"/>
            <a:ext cx="13998191" cy="6777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5000"/>
              <a:buFont typeface="Rubik"/>
              <a:buNone/>
            </a:pPr>
            <a:r>
              <a:rPr b="1" i="0" lang="en-US" sz="5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Mathema</a:t>
            </a:r>
            <a:r>
              <a:rPr b="0" i="0" lang="en-US" sz="5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1" i="0" sz="4000" u="none" cap="none" strike="noStrike">
              <a:solidFill>
                <a:srgbClr val="F6CC79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348914" lvl="0" marL="50131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"/>
              <a:buNone/>
            </a:pPr>
            <a:r>
              <a:t/>
            </a:r>
            <a:endParaRPr b="1" i="0" sz="4000" u="none" cap="none" strike="noStrike">
              <a:solidFill>
                <a:srgbClr val="F6CC79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</a:t>
            </a:r>
            <a:r>
              <a:rPr b="1" i="0" lang="en-US" sz="5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Mathema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ти можеш: </a:t>
            </a:r>
            <a:endParaRPr b="0" i="0" sz="40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501314" lvl="0" marL="50131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endParaRPr b="0" i="0" sz="40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501314" lvl="0" marL="50131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endParaRPr b="0" i="0" sz="40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-501314" lvl="0" marL="50131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/>
          </a:p>
        </p:txBody>
      </p:sp>
      <p:pic>
        <p:nvPicPr>
          <p:cNvPr descr="34.png" id="304" name="Google Shape;30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882441" y="4066085"/>
            <a:ext cx="6207249" cy="620724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05" name="Google Shape;305;p13"/>
          <p:cNvGrpSpPr/>
          <p:nvPr/>
        </p:nvGrpSpPr>
        <p:grpSpPr>
          <a:xfrm>
            <a:off x="11368632" y="-2633893"/>
            <a:ext cx="6310166" cy="1270042"/>
            <a:chOff x="-4" y="-3"/>
            <a:chExt cx="6310165" cy="1270040"/>
          </a:xfrm>
        </p:grpSpPr>
        <p:grpSp>
          <p:nvGrpSpPr>
            <p:cNvPr id="306" name="Google Shape;306;p13"/>
            <p:cNvGrpSpPr/>
            <p:nvPr/>
          </p:nvGrpSpPr>
          <p:grpSpPr>
            <a:xfrm>
              <a:off x="-4" y="-3"/>
              <a:ext cx="4587587" cy="1270040"/>
              <a:chOff x="-1" y="-2"/>
              <a:chExt cx="4587585" cy="1270039"/>
            </a:xfrm>
          </p:grpSpPr>
          <p:sp>
            <p:nvSpPr>
              <p:cNvPr id="307" name="Google Shape;307;p13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308" name="Google Shape;308;p13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309" name="Google Shape;309;p13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310" name="Google Shape;310;p13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84" name="Google Shape;8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"/>
          <p:cNvSpPr txBox="1"/>
          <p:nvPr/>
        </p:nvSpPr>
        <p:spPr>
          <a:xfrm>
            <a:off x="2467532" y="1827452"/>
            <a:ext cx="16429254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Обчислення виразів</a:t>
            </a:r>
            <a:endParaRPr/>
          </a:p>
        </p:txBody>
      </p:sp>
      <p:grpSp>
        <p:nvGrpSpPr>
          <p:cNvPr id="86" name="Google Shape;86;p2"/>
          <p:cNvGrpSpPr/>
          <p:nvPr/>
        </p:nvGrpSpPr>
        <p:grpSpPr>
          <a:xfrm>
            <a:off x="14833531" y="-2432852"/>
            <a:ext cx="5040611" cy="1014527"/>
            <a:chOff x="-3" y="-3"/>
            <a:chExt cx="5040610" cy="1014525"/>
          </a:xfrm>
        </p:grpSpPr>
        <p:grpSp>
          <p:nvGrpSpPr>
            <p:cNvPr id="87" name="Google Shape;87;p2"/>
            <p:cNvGrpSpPr/>
            <p:nvPr/>
          </p:nvGrpSpPr>
          <p:grpSpPr>
            <a:xfrm>
              <a:off x="-3" y="-3"/>
              <a:ext cx="3664601" cy="1014525"/>
              <a:chOff x="-1" y="-1"/>
              <a:chExt cx="3664600" cy="1014523"/>
            </a:xfrm>
          </p:grpSpPr>
          <p:sp>
            <p:nvSpPr>
              <p:cNvPr id="88" name="Google Shape;88;p2"/>
              <p:cNvSpPr/>
              <p:nvPr/>
            </p:nvSpPr>
            <p:spPr>
              <a:xfrm>
                <a:off x="-1" y="-1"/>
                <a:ext cx="1014499" cy="1014523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1325047" y="-1"/>
                <a:ext cx="1014503" cy="1014523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2650096" y="-1"/>
                <a:ext cx="1014503" cy="1014523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91" name="Google Shape;91;p2"/>
            <p:cNvSpPr/>
            <p:nvPr/>
          </p:nvSpPr>
          <p:spPr>
            <a:xfrm>
              <a:off x="4026104" y="3"/>
              <a:ext cx="1014503" cy="1014514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92" name="Google Shape;92;p2"/>
          <p:cNvSpPr txBox="1"/>
          <p:nvPr/>
        </p:nvSpPr>
        <p:spPr>
          <a:xfrm>
            <a:off x="2762641" y="3811484"/>
            <a:ext cx="15397999" cy="238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-501315" lvl="0" marL="5013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Виконуємо дії в дужках.</a:t>
            </a:r>
            <a:endParaRPr/>
          </a:p>
          <a:p>
            <a:pPr indent="-501315" lvl="0" marL="5013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Потім множення і ділення зліва направо.</a:t>
            </a:r>
            <a:endParaRPr/>
          </a:p>
          <a:p>
            <a:pPr indent="-501315" lvl="0" marL="5013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Нарешті, додавання і віднімання зліва направо</a:t>
            </a:r>
            <a:endParaRPr/>
          </a:p>
        </p:txBody>
      </p:sp>
      <p:sp>
        <p:nvSpPr>
          <p:cNvPr id="93" name="Google Shape;93;p2"/>
          <p:cNvSpPr/>
          <p:nvPr/>
        </p:nvSpPr>
        <p:spPr>
          <a:xfrm>
            <a:off x="2902361" y="8156413"/>
            <a:ext cx="4343312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3475301" y="8262646"/>
            <a:ext cx="3037469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 + (3 × 2)</a:t>
            </a:r>
            <a:endParaRPr/>
          </a:p>
        </p:txBody>
      </p:sp>
      <p:sp>
        <p:nvSpPr>
          <p:cNvPr id="95" name="Google Shape;95;p2"/>
          <p:cNvSpPr txBox="1"/>
          <p:nvPr/>
        </p:nvSpPr>
        <p:spPr>
          <a:xfrm>
            <a:off x="2840282" y="6956045"/>
            <a:ext cx="3662089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Наприклад: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9056293" y="7302601"/>
            <a:ext cx="3969496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Дії в дужках:</a:t>
            </a:r>
            <a:endParaRPr/>
          </a:p>
        </p:txBody>
      </p:sp>
      <p:sp>
        <p:nvSpPr>
          <p:cNvPr id="97" name="Google Shape;97;p2"/>
          <p:cNvSpPr/>
          <p:nvPr/>
        </p:nvSpPr>
        <p:spPr>
          <a:xfrm>
            <a:off x="13542221" y="7196368"/>
            <a:ext cx="3506807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14115161" y="7302600"/>
            <a:ext cx="2589167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3 × 2 = 6</a:t>
            </a:r>
            <a:endParaRPr/>
          </a:p>
        </p:txBody>
      </p:sp>
      <p:sp>
        <p:nvSpPr>
          <p:cNvPr id="99" name="Google Shape;99;p2"/>
          <p:cNvSpPr txBox="1"/>
          <p:nvPr/>
        </p:nvSpPr>
        <p:spPr>
          <a:xfrm>
            <a:off x="9115663" y="8719279"/>
            <a:ext cx="3647799" cy="1625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Додавання:</a:t>
            </a: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13542221" y="8994042"/>
            <a:ext cx="3506700" cy="1076100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3898152" y="9100275"/>
            <a:ext cx="2794800" cy="87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 + 6 = 11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06" name="Google Shape;10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 txBox="1"/>
          <p:nvPr/>
        </p:nvSpPr>
        <p:spPr>
          <a:xfrm>
            <a:off x="2467532" y="1827452"/>
            <a:ext cx="16429254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Прямокутник</a:t>
            </a:r>
            <a:endParaRPr/>
          </a:p>
        </p:txBody>
      </p:sp>
      <p:grpSp>
        <p:nvGrpSpPr>
          <p:cNvPr id="108" name="Google Shape;108;p3"/>
          <p:cNvGrpSpPr/>
          <p:nvPr/>
        </p:nvGrpSpPr>
        <p:grpSpPr>
          <a:xfrm>
            <a:off x="14833531" y="-2432852"/>
            <a:ext cx="5040611" cy="1014527"/>
            <a:chOff x="-3" y="-3"/>
            <a:chExt cx="5040610" cy="1014525"/>
          </a:xfrm>
        </p:grpSpPr>
        <p:grpSp>
          <p:nvGrpSpPr>
            <p:cNvPr id="109" name="Google Shape;109;p3"/>
            <p:cNvGrpSpPr/>
            <p:nvPr/>
          </p:nvGrpSpPr>
          <p:grpSpPr>
            <a:xfrm>
              <a:off x="-3" y="-3"/>
              <a:ext cx="3664601" cy="1014525"/>
              <a:chOff x="-1" y="-1"/>
              <a:chExt cx="3664600" cy="1014523"/>
            </a:xfrm>
          </p:grpSpPr>
          <p:sp>
            <p:nvSpPr>
              <p:cNvPr id="110" name="Google Shape;110;p3"/>
              <p:cNvSpPr/>
              <p:nvPr/>
            </p:nvSpPr>
            <p:spPr>
              <a:xfrm>
                <a:off x="-1" y="-1"/>
                <a:ext cx="1014499" cy="1014523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1325047" y="-1"/>
                <a:ext cx="1014503" cy="1014523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12" name="Google Shape;112;p3"/>
              <p:cNvSpPr/>
              <p:nvPr/>
            </p:nvSpPr>
            <p:spPr>
              <a:xfrm>
                <a:off x="2650096" y="-1"/>
                <a:ext cx="1014503" cy="1014523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13" name="Google Shape;113;p3"/>
            <p:cNvSpPr/>
            <p:nvPr/>
          </p:nvSpPr>
          <p:spPr>
            <a:xfrm>
              <a:off x="4026104" y="3"/>
              <a:ext cx="1014503" cy="1014514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14" name="Google Shape;114;p3"/>
          <p:cNvSpPr txBox="1"/>
          <p:nvPr/>
        </p:nvSpPr>
        <p:spPr>
          <a:xfrm>
            <a:off x="2608495" y="3893605"/>
            <a:ext cx="17495350" cy="3149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000"/>
              <a:buFont typeface="Rubik"/>
              <a:buNone/>
            </a:pPr>
            <a:r>
              <a:rPr b="1" i="0" lang="en-US" sz="5000" u="sng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Прямокутник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– це чотирикутник, у якого всі кути прямі (90 градусів).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Прямокутник має дві пари рівних сторін.</a:t>
            </a:r>
            <a:endParaRPr/>
          </a:p>
        </p:txBody>
      </p:sp>
      <p:pic>
        <p:nvPicPr>
          <p:cNvPr descr="Зображення" id="115" name="Google Shape;115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47423" y="5907064"/>
            <a:ext cx="2688993" cy="47874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7.png" id="116" name="Google Shape;11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587943" y="6554183"/>
            <a:ext cx="5218040" cy="5218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21" name="Google Shape;12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Периметр прямокутника</a:t>
            </a:r>
            <a:endParaRPr/>
          </a:p>
        </p:txBody>
      </p:sp>
      <p:grpSp>
        <p:nvGrpSpPr>
          <p:cNvPr id="123" name="Google Shape;123;p4"/>
          <p:cNvGrpSpPr/>
          <p:nvPr/>
        </p:nvGrpSpPr>
        <p:grpSpPr>
          <a:xfrm>
            <a:off x="10970800" y="-2948817"/>
            <a:ext cx="6310166" cy="1270042"/>
            <a:chOff x="-4" y="-3"/>
            <a:chExt cx="6310165" cy="1270040"/>
          </a:xfrm>
        </p:grpSpPr>
        <p:grpSp>
          <p:nvGrpSpPr>
            <p:cNvPr id="124" name="Google Shape;124;p4"/>
            <p:cNvGrpSpPr/>
            <p:nvPr/>
          </p:nvGrpSpPr>
          <p:grpSpPr>
            <a:xfrm>
              <a:off x="-4" y="-3"/>
              <a:ext cx="4587587" cy="1270040"/>
              <a:chOff x="-1" y="-2"/>
              <a:chExt cx="4587585" cy="1270039"/>
            </a:xfrm>
          </p:grpSpPr>
          <p:sp>
            <p:nvSpPr>
              <p:cNvPr id="125" name="Google Shape;125;p4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6" name="Google Shape;126;p4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7" name="Google Shape;127;p4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28" name="Google Shape;128;p4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29" name="Google Shape;129;p4"/>
          <p:cNvSpPr txBox="1"/>
          <p:nvPr/>
        </p:nvSpPr>
        <p:spPr>
          <a:xfrm>
            <a:off x="2514658" y="4276456"/>
            <a:ext cx="18477000" cy="16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Периметр прямокутника – це сума довжин всіх його сторін.</a:t>
            </a:r>
            <a:endParaRPr sz="5000">
              <a:solidFill>
                <a:srgbClr val="5E38CE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Формула:</a:t>
            </a:r>
            <a:endParaRPr/>
          </a:p>
        </p:txBody>
      </p:sp>
      <p:sp>
        <p:nvSpPr>
          <p:cNvPr id="130" name="Google Shape;130;p4"/>
          <p:cNvSpPr/>
          <p:nvPr/>
        </p:nvSpPr>
        <p:spPr>
          <a:xfrm>
            <a:off x="2514656" y="6601542"/>
            <a:ext cx="4618200" cy="1076100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 txBox="1"/>
          <p:nvPr/>
        </p:nvSpPr>
        <p:spPr>
          <a:xfrm>
            <a:off x="3087600" y="6707775"/>
            <a:ext cx="3501300" cy="87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P = 2(a + b)</a:t>
            </a:r>
            <a:endParaRPr/>
          </a:p>
        </p:txBody>
      </p:sp>
      <p:sp>
        <p:nvSpPr>
          <p:cNvPr id="132" name="Google Shape;132;p4"/>
          <p:cNvSpPr txBox="1"/>
          <p:nvPr/>
        </p:nvSpPr>
        <p:spPr>
          <a:xfrm>
            <a:off x="7626471" y="6326779"/>
            <a:ext cx="7915857" cy="1625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де a і b – довжини сторін.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37" name="Google Shape;13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5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Площа прямокутника</a:t>
            </a:r>
            <a:endParaRPr/>
          </a:p>
        </p:txBody>
      </p:sp>
      <p:grpSp>
        <p:nvGrpSpPr>
          <p:cNvPr id="139" name="Google Shape;139;p5"/>
          <p:cNvGrpSpPr/>
          <p:nvPr/>
        </p:nvGrpSpPr>
        <p:grpSpPr>
          <a:xfrm>
            <a:off x="11432627" y="-1961903"/>
            <a:ext cx="6310166" cy="1270042"/>
            <a:chOff x="-4" y="-3"/>
            <a:chExt cx="6310165" cy="1270040"/>
          </a:xfrm>
        </p:grpSpPr>
        <p:grpSp>
          <p:nvGrpSpPr>
            <p:cNvPr id="140" name="Google Shape;140;p5"/>
            <p:cNvGrpSpPr/>
            <p:nvPr/>
          </p:nvGrpSpPr>
          <p:grpSpPr>
            <a:xfrm>
              <a:off x="-4" y="-3"/>
              <a:ext cx="4587587" cy="1270040"/>
              <a:chOff x="-1" y="-2"/>
              <a:chExt cx="4587585" cy="1270039"/>
            </a:xfrm>
          </p:grpSpPr>
          <p:sp>
            <p:nvSpPr>
              <p:cNvPr id="141" name="Google Shape;141;p5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2" name="Google Shape;142;p5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3" name="Google Shape;143;p5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44" name="Google Shape;144;p5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45" name="Google Shape;145;p5"/>
          <p:cNvSpPr txBox="1"/>
          <p:nvPr/>
        </p:nvSpPr>
        <p:spPr>
          <a:xfrm>
            <a:off x="2627251" y="4416786"/>
            <a:ext cx="17115294" cy="238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Площа прямокутника – це добуток довжин його сторін.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Формула:</a:t>
            </a:r>
            <a:endParaRPr/>
          </a:p>
        </p:txBody>
      </p:sp>
      <p:sp>
        <p:nvSpPr>
          <p:cNvPr id="146" name="Google Shape;146;p5"/>
          <p:cNvSpPr/>
          <p:nvPr/>
        </p:nvSpPr>
        <p:spPr>
          <a:xfrm>
            <a:off x="2627256" y="6426191"/>
            <a:ext cx="3998100" cy="1076100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 txBox="1"/>
          <p:nvPr/>
        </p:nvSpPr>
        <p:spPr>
          <a:xfrm>
            <a:off x="3200196" y="6532424"/>
            <a:ext cx="2575800" cy="87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S = a × b</a:t>
            </a:r>
            <a:endParaRPr/>
          </a:p>
        </p:txBody>
      </p:sp>
      <p:sp>
        <p:nvSpPr>
          <p:cNvPr id="148" name="Google Shape;148;p5"/>
          <p:cNvSpPr txBox="1"/>
          <p:nvPr/>
        </p:nvSpPr>
        <p:spPr>
          <a:xfrm>
            <a:off x="6978954" y="6426199"/>
            <a:ext cx="7915858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де a і b – довжини сторін.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53" name="Google Shape;15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6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Самостійна робота</a:t>
            </a:r>
            <a:endParaRPr/>
          </a:p>
        </p:txBody>
      </p:sp>
      <p:grpSp>
        <p:nvGrpSpPr>
          <p:cNvPr id="155" name="Google Shape;155;p6"/>
          <p:cNvGrpSpPr/>
          <p:nvPr/>
        </p:nvGrpSpPr>
        <p:grpSpPr>
          <a:xfrm>
            <a:off x="14516038" y="-2769615"/>
            <a:ext cx="6310165" cy="1270042"/>
            <a:chOff x="-4" y="-3"/>
            <a:chExt cx="6310163" cy="1270040"/>
          </a:xfrm>
        </p:grpSpPr>
        <p:grpSp>
          <p:nvGrpSpPr>
            <p:cNvPr id="156" name="Google Shape;156;p6"/>
            <p:cNvGrpSpPr/>
            <p:nvPr/>
          </p:nvGrpSpPr>
          <p:grpSpPr>
            <a:xfrm>
              <a:off x="-4" y="-3"/>
              <a:ext cx="4587584" cy="1270040"/>
              <a:chOff x="-1" y="-2"/>
              <a:chExt cx="4587582" cy="1270039"/>
            </a:xfrm>
          </p:grpSpPr>
          <p:sp>
            <p:nvSpPr>
              <p:cNvPr id="157" name="Google Shape;157;p6"/>
              <p:cNvSpPr/>
              <p:nvPr/>
            </p:nvSpPr>
            <p:spPr>
              <a:xfrm>
                <a:off x="-1" y="-2"/>
                <a:ext cx="1270013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58" name="Google Shape;158;p6"/>
              <p:cNvSpPr/>
              <p:nvPr/>
            </p:nvSpPr>
            <p:spPr>
              <a:xfrm>
                <a:off x="1658777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59" name="Google Shape;159;p6"/>
              <p:cNvSpPr/>
              <p:nvPr/>
            </p:nvSpPr>
            <p:spPr>
              <a:xfrm>
                <a:off x="3317562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60" name="Google Shape;160;p6"/>
            <p:cNvSpPr/>
            <p:nvPr/>
          </p:nvSpPr>
          <p:spPr>
            <a:xfrm>
              <a:off x="5040140" y="7"/>
              <a:ext cx="1270019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61" name="Google Shape;161;p6"/>
          <p:cNvSpPr/>
          <p:nvPr/>
        </p:nvSpPr>
        <p:spPr>
          <a:xfrm>
            <a:off x="26937608" y="-5395208"/>
            <a:ext cx="3770720" cy="952692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27634716" y="-5210965"/>
            <a:ext cx="2376504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258</a:t>
            </a:r>
            <a:endParaRPr/>
          </a:p>
        </p:txBody>
      </p:sp>
      <p:cxnSp>
        <p:nvCxnSpPr>
          <p:cNvPr id="163" name="Google Shape;163;p6"/>
          <p:cNvCxnSpPr/>
          <p:nvPr/>
        </p:nvCxnSpPr>
        <p:spPr>
          <a:xfrm>
            <a:off x="28822966" y="-4106067"/>
            <a:ext cx="12593" cy="1558110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64" name="Google Shape;164;p6"/>
          <p:cNvCxnSpPr/>
          <p:nvPr/>
        </p:nvCxnSpPr>
        <p:spPr>
          <a:xfrm>
            <a:off x="27001179" y="-4106067"/>
            <a:ext cx="12592" cy="1558110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65" name="Google Shape;165;p6"/>
          <p:cNvCxnSpPr/>
          <p:nvPr/>
        </p:nvCxnSpPr>
        <p:spPr>
          <a:xfrm>
            <a:off x="30644752" y="-4106067"/>
            <a:ext cx="12593" cy="1558110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6" name="Google Shape;166;p6"/>
          <p:cNvSpPr txBox="1"/>
          <p:nvPr/>
        </p:nvSpPr>
        <p:spPr>
          <a:xfrm>
            <a:off x="26324241" y="-2218215"/>
            <a:ext cx="1373395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 сот.</a:t>
            </a:r>
            <a:endParaRPr/>
          </a:p>
        </p:txBody>
      </p:sp>
      <p:sp>
        <p:nvSpPr>
          <p:cNvPr id="167" name="Google Shape;167;p6"/>
          <p:cNvSpPr txBox="1"/>
          <p:nvPr/>
        </p:nvSpPr>
        <p:spPr>
          <a:xfrm>
            <a:off x="27892288" y="-2218215"/>
            <a:ext cx="1880875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 дес.</a:t>
            </a:r>
            <a:endParaRPr/>
          </a:p>
        </p:txBody>
      </p:sp>
      <p:sp>
        <p:nvSpPr>
          <p:cNvPr id="168" name="Google Shape;168;p6"/>
          <p:cNvSpPr txBox="1"/>
          <p:nvPr/>
        </p:nvSpPr>
        <p:spPr>
          <a:xfrm>
            <a:off x="29668086" y="-2218215"/>
            <a:ext cx="1972850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 од.</a:t>
            </a:r>
            <a:endParaRPr/>
          </a:p>
        </p:txBody>
      </p:sp>
      <p:grpSp>
        <p:nvGrpSpPr>
          <p:cNvPr id="169" name="Google Shape;169;p6"/>
          <p:cNvGrpSpPr/>
          <p:nvPr/>
        </p:nvGrpSpPr>
        <p:grpSpPr>
          <a:xfrm>
            <a:off x="2384863" y="4098679"/>
            <a:ext cx="11128039" cy="4467626"/>
            <a:chOff x="-1" y="-1"/>
            <a:chExt cx="11128037" cy="4467624"/>
          </a:xfrm>
        </p:grpSpPr>
        <p:pic>
          <p:nvPicPr>
            <p:cNvPr descr="Знімок екрана 2024-06-27 о 12.36.21.png" id="170" name="Google Shape;170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15899" y="139699"/>
              <a:ext cx="10696237" cy="39088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Знімок екрана 2024-06-27 о 12.36.21.png" id="171" name="Google Shape;171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-1" y="-1"/>
              <a:ext cx="11128037" cy="446762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Зображення" id="172" name="Google Shape;172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7580975" y="3602959"/>
            <a:ext cx="2761307" cy="54590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177" name="Google Shape;17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7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Самоперевірка</a:t>
            </a:r>
            <a:endParaRPr/>
          </a:p>
        </p:txBody>
      </p:sp>
      <p:grpSp>
        <p:nvGrpSpPr>
          <p:cNvPr id="179" name="Google Shape;179;p7"/>
          <p:cNvGrpSpPr/>
          <p:nvPr/>
        </p:nvGrpSpPr>
        <p:grpSpPr>
          <a:xfrm>
            <a:off x="14516038" y="-2769615"/>
            <a:ext cx="6310164" cy="1270042"/>
            <a:chOff x="-3" y="-3"/>
            <a:chExt cx="6310162" cy="1270040"/>
          </a:xfrm>
        </p:grpSpPr>
        <p:grpSp>
          <p:nvGrpSpPr>
            <p:cNvPr id="180" name="Google Shape;180;p7"/>
            <p:cNvGrpSpPr/>
            <p:nvPr/>
          </p:nvGrpSpPr>
          <p:grpSpPr>
            <a:xfrm>
              <a:off x="-3" y="-3"/>
              <a:ext cx="4587584" cy="1270040"/>
              <a:chOff x="-1" y="-2"/>
              <a:chExt cx="4587583" cy="1270039"/>
            </a:xfrm>
          </p:grpSpPr>
          <p:sp>
            <p:nvSpPr>
              <p:cNvPr id="181" name="Google Shape;181;p7"/>
              <p:cNvSpPr/>
              <p:nvPr/>
            </p:nvSpPr>
            <p:spPr>
              <a:xfrm>
                <a:off x="-1" y="-2"/>
                <a:ext cx="1270013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82" name="Google Shape;182;p7"/>
              <p:cNvSpPr/>
              <p:nvPr/>
            </p:nvSpPr>
            <p:spPr>
              <a:xfrm>
                <a:off x="1658778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83" name="Google Shape;183;p7"/>
              <p:cNvSpPr/>
              <p:nvPr/>
            </p:nvSpPr>
            <p:spPr>
              <a:xfrm>
                <a:off x="3317563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184" name="Google Shape;184;p7"/>
            <p:cNvSpPr/>
            <p:nvPr/>
          </p:nvSpPr>
          <p:spPr>
            <a:xfrm>
              <a:off x="5040140" y="7"/>
              <a:ext cx="1270019" cy="1270023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85" name="Google Shape;185;p7"/>
          <p:cNvSpPr/>
          <p:nvPr/>
        </p:nvSpPr>
        <p:spPr>
          <a:xfrm>
            <a:off x="26937608" y="-5395208"/>
            <a:ext cx="3770720" cy="952692"/>
          </a:xfrm>
          <a:prstGeom prst="roundRect">
            <a:avLst>
              <a:gd fmla="val 25287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7"/>
          <p:cNvSpPr txBox="1"/>
          <p:nvPr/>
        </p:nvSpPr>
        <p:spPr>
          <a:xfrm>
            <a:off x="27634716" y="-5210965"/>
            <a:ext cx="2376504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258</a:t>
            </a:r>
            <a:endParaRPr/>
          </a:p>
        </p:txBody>
      </p:sp>
      <p:cxnSp>
        <p:nvCxnSpPr>
          <p:cNvPr id="187" name="Google Shape;187;p7"/>
          <p:cNvCxnSpPr/>
          <p:nvPr/>
        </p:nvCxnSpPr>
        <p:spPr>
          <a:xfrm>
            <a:off x="28822966" y="-4106067"/>
            <a:ext cx="12593" cy="1558110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88" name="Google Shape;188;p7"/>
          <p:cNvCxnSpPr/>
          <p:nvPr/>
        </p:nvCxnSpPr>
        <p:spPr>
          <a:xfrm>
            <a:off x="27001180" y="-4106067"/>
            <a:ext cx="12592" cy="1558110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89" name="Google Shape;189;p7"/>
          <p:cNvCxnSpPr/>
          <p:nvPr/>
        </p:nvCxnSpPr>
        <p:spPr>
          <a:xfrm>
            <a:off x="30644752" y="-4106067"/>
            <a:ext cx="12594" cy="1558110"/>
          </a:xfrm>
          <a:prstGeom prst="straightConnector1">
            <a:avLst/>
          </a:prstGeom>
          <a:noFill/>
          <a:ln cap="flat" cmpd="sng" w="88900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90" name="Google Shape;190;p7"/>
          <p:cNvSpPr txBox="1"/>
          <p:nvPr/>
        </p:nvSpPr>
        <p:spPr>
          <a:xfrm>
            <a:off x="26324241" y="-2218214"/>
            <a:ext cx="1373395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2 сот.</a:t>
            </a:r>
            <a:endParaRPr/>
          </a:p>
        </p:txBody>
      </p:sp>
      <p:sp>
        <p:nvSpPr>
          <p:cNvPr id="191" name="Google Shape;191;p7"/>
          <p:cNvSpPr txBox="1"/>
          <p:nvPr/>
        </p:nvSpPr>
        <p:spPr>
          <a:xfrm>
            <a:off x="27892288" y="-2218214"/>
            <a:ext cx="1880875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5 дес.</a:t>
            </a:r>
            <a:endParaRPr/>
          </a:p>
        </p:txBody>
      </p:sp>
      <p:sp>
        <p:nvSpPr>
          <p:cNvPr id="192" name="Google Shape;192;p7"/>
          <p:cNvSpPr txBox="1"/>
          <p:nvPr/>
        </p:nvSpPr>
        <p:spPr>
          <a:xfrm>
            <a:off x="29668086" y="-2218214"/>
            <a:ext cx="1972850" cy="58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Rubik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8 од.</a:t>
            </a:r>
            <a:endParaRPr/>
          </a:p>
        </p:txBody>
      </p:sp>
      <p:sp>
        <p:nvSpPr>
          <p:cNvPr id="193" name="Google Shape;193;p7"/>
          <p:cNvSpPr/>
          <p:nvPr/>
        </p:nvSpPr>
        <p:spPr>
          <a:xfrm>
            <a:off x="2499515" y="3855500"/>
            <a:ext cx="11463108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 txBox="1"/>
          <p:nvPr/>
        </p:nvSpPr>
        <p:spPr>
          <a:xfrm>
            <a:off x="3072456" y="3961732"/>
            <a:ext cx="10571798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а) 2см5мм х 5 = 10см25мм = 125мм</a:t>
            </a:r>
            <a:endParaRPr/>
          </a:p>
        </p:txBody>
      </p:sp>
      <p:sp>
        <p:nvSpPr>
          <p:cNvPr id="195" name="Google Shape;195;p7"/>
          <p:cNvSpPr/>
          <p:nvPr/>
        </p:nvSpPr>
        <p:spPr>
          <a:xfrm>
            <a:off x="2499515" y="5537972"/>
            <a:ext cx="11850132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 txBox="1"/>
          <p:nvPr/>
        </p:nvSpPr>
        <p:spPr>
          <a:xfrm>
            <a:off x="3072456" y="5644204"/>
            <a:ext cx="11065070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б) 2см5мм х 17 = 34см85мм = 425мм</a:t>
            </a:r>
            <a:endParaRPr/>
          </a:p>
        </p:txBody>
      </p:sp>
      <p:sp>
        <p:nvSpPr>
          <p:cNvPr id="197" name="Google Shape;197;p7"/>
          <p:cNvSpPr/>
          <p:nvPr/>
        </p:nvSpPr>
        <p:spPr>
          <a:xfrm>
            <a:off x="2499515" y="7220444"/>
            <a:ext cx="11463108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 txBox="1"/>
          <p:nvPr/>
        </p:nvSpPr>
        <p:spPr>
          <a:xfrm>
            <a:off x="3072456" y="7326677"/>
            <a:ext cx="9658964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в) 2см5мм х 32 = 80см = 800мм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03" name="Google Shape;20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8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Самостійна робота</a:t>
            </a:r>
            <a:endParaRPr/>
          </a:p>
        </p:txBody>
      </p:sp>
      <p:grpSp>
        <p:nvGrpSpPr>
          <p:cNvPr id="205" name="Google Shape;205;p8"/>
          <p:cNvGrpSpPr/>
          <p:nvPr/>
        </p:nvGrpSpPr>
        <p:grpSpPr>
          <a:xfrm>
            <a:off x="11432627" y="-1961903"/>
            <a:ext cx="6310166" cy="1270042"/>
            <a:chOff x="-4" y="-3"/>
            <a:chExt cx="6310165" cy="1270040"/>
          </a:xfrm>
        </p:grpSpPr>
        <p:grpSp>
          <p:nvGrpSpPr>
            <p:cNvPr id="206" name="Google Shape;206;p8"/>
            <p:cNvGrpSpPr/>
            <p:nvPr/>
          </p:nvGrpSpPr>
          <p:grpSpPr>
            <a:xfrm>
              <a:off x="-4" y="-3"/>
              <a:ext cx="4587587" cy="1270040"/>
              <a:chOff x="-1" y="-2"/>
              <a:chExt cx="4587585" cy="1270039"/>
            </a:xfrm>
          </p:grpSpPr>
          <p:sp>
            <p:nvSpPr>
              <p:cNvPr id="207" name="Google Shape;207;p8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08" name="Google Shape;208;p8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09" name="Google Shape;209;p8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10" name="Google Shape;210;p8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pic>
        <p:nvPicPr>
          <p:cNvPr descr="Зображення" id="211" name="Google Shape;211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4338259" y="5738859"/>
            <a:ext cx="4729550" cy="5261365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8"/>
          <p:cNvSpPr txBox="1"/>
          <p:nvPr/>
        </p:nvSpPr>
        <p:spPr>
          <a:xfrm>
            <a:off x="2554781" y="4657456"/>
            <a:ext cx="8668305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38CE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5E38CE"/>
                </a:solidFill>
                <a:latin typeface="Rubik"/>
                <a:ea typeface="Rubik"/>
                <a:cs typeface="Rubik"/>
                <a:sym typeface="Rubik"/>
              </a:rPr>
              <a:t>Обчисліть значення виразів</a:t>
            </a:r>
            <a:endParaRPr/>
          </a:p>
        </p:txBody>
      </p:sp>
      <p:sp>
        <p:nvSpPr>
          <p:cNvPr id="213" name="Google Shape;213;p8"/>
          <p:cNvSpPr/>
          <p:nvPr/>
        </p:nvSpPr>
        <p:spPr>
          <a:xfrm>
            <a:off x="2807574" y="6357375"/>
            <a:ext cx="3748717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8"/>
          <p:cNvSpPr txBox="1"/>
          <p:nvPr/>
        </p:nvSpPr>
        <p:spPr>
          <a:xfrm>
            <a:off x="3274547" y="6463607"/>
            <a:ext cx="2985874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(7 + 2) × 3</a:t>
            </a:r>
            <a:endParaRPr/>
          </a:p>
        </p:txBody>
      </p:sp>
      <p:sp>
        <p:nvSpPr>
          <p:cNvPr id="215" name="Google Shape;215;p8"/>
          <p:cNvSpPr/>
          <p:nvPr/>
        </p:nvSpPr>
        <p:spPr>
          <a:xfrm>
            <a:off x="2807574" y="7991748"/>
            <a:ext cx="3748717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8"/>
          <p:cNvSpPr txBox="1"/>
          <p:nvPr/>
        </p:nvSpPr>
        <p:spPr>
          <a:xfrm>
            <a:off x="3161300" y="8097975"/>
            <a:ext cx="4487100" cy="87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(10 - 4) : 2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g-1_1.jpg" id="221" name="Google Shape;22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9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45675" spcFirstLastPara="1" rIns="45675" wrap="square" tIns="45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2E75B5"/>
                </a:solidFill>
                <a:latin typeface="Rubik"/>
                <a:ea typeface="Rubik"/>
                <a:cs typeface="Rubik"/>
                <a:sym typeface="Rubik"/>
              </a:rPr>
              <a:t>Самоперевірка</a:t>
            </a:r>
            <a:endParaRPr/>
          </a:p>
        </p:txBody>
      </p:sp>
      <p:grpSp>
        <p:nvGrpSpPr>
          <p:cNvPr id="223" name="Google Shape;223;p9"/>
          <p:cNvGrpSpPr/>
          <p:nvPr/>
        </p:nvGrpSpPr>
        <p:grpSpPr>
          <a:xfrm>
            <a:off x="11432627" y="-1961903"/>
            <a:ext cx="6310166" cy="1270042"/>
            <a:chOff x="-4" y="-3"/>
            <a:chExt cx="6310165" cy="1270040"/>
          </a:xfrm>
        </p:grpSpPr>
        <p:grpSp>
          <p:nvGrpSpPr>
            <p:cNvPr id="224" name="Google Shape;224;p9"/>
            <p:cNvGrpSpPr/>
            <p:nvPr/>
          </p:nvGrpSpPr>
          <p:grpSpPr>
            <a:xfrm>
              <a:off x="-4" y="-3"/>
              <a:ext cx="4587587" cy="1270040"/>
              <a:chOff x="-1" y="-2"/>
              <a:chExt cx="4587585" cy="1270039"/>
            </a:xfrm>
          </p:grpSpPr>
          <p:sp>
            <p:nvSpPr>
              <p:cNvPr id="225" name="Google Shape;225;p9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26" name="Google Shape;226;p9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27" name="Google Shape;227;p9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3200"/>
                  <a:buFont typeface="Helvetica Neue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228" name="Google Shape;228;p9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Helvetica Neue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29" name="Google Shape;229;p9"/>
          <p:cNvSpPr txBox="1"/>
          <p:nvPr/>
        </p:nvSpPr>
        <p:spPr>
          <a:xfrm>
            <a:off x="2622024" y="5395393"/>
            <a:ext cx="366967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Rubik"/>
              <a:buNone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1</a:t>
            </a:r>
            <a:endParaRPr/>
          </a:p>
        </p:txBody>
      </p:sp>
      <p:sp>
        <p:nvSpPr>
          <p:cNvPr id="230" name="Google Shape;230;p9"/>
          <p:cNvSpPr txBox="1"/>
          <p:nvPr/>
        </p:nvSpPr>
        <p:spPr>
          <a:xfrm>
            <a:off x="2583257" y="7059277"/>
            <a:ext cx="444501" cy="69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9443"/>
              </a:buClr>
              <a:buSzPts val="4000"/>
              <a:buFont typeface="Rubik"/>
              <a:buNone/>
            </a:pPr>
            <a:r>
              <a:rPr b="1" i="0" lang="en-US" sz="4000" u="none" cap="none" strike="noStrike">
                <a:solidFill>
                  <a:srgbClr val="B29443"/>
                </a:solidFill>
                <a:latin typeface="Rubik"/>
                <a:ea typeface="Rubik"/>
                <a:cs typeface="Rubik"/>
                <a:sym typeface="Rubik"/>
              </a:rPr>
              <a:t>2</a:t>
            </a:r>
            <a:endParaRPr/>
          </a:p>
        </p:txBody>
      </p:sp>
      <p:sp>
        <p:nvSpPr>
          <p:cNvPr id="231" name="Google Shape;231;p9"/>
          <p:cNvSpPr/>
          <p:nvPr/>
        </p:nvSpPr>
        <p:spPr>
          <a:xfrm>
            <a:off x="3417134" y="5348792"/>
            <a:ext cx="3748717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9"/>
          <p:cNvSpPr txBox="1"/>
          <p:nvPr/>
        </p:nvSpPr>
        <p:spPr>
          <a:xfrm>
            <a:off x="3884107" y="5455024"/>
            <a:ext cx="2985874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(7 + 2) × 3</a:t>
            </a:r>
            <a:endParaRPr/>
          </a:p>
        </p:txBody>
      </p:sp>
      <p:sp>
        <p:nvSpPr>
          <p:cNvPr id="233" name="Google Shape;233;p9"/>
          <p:cNvSpPr/>
          <p:nvPr/>
        </p:nvSpPr>
        <p:spPr>
          <a:xfrm>
            <a:off x="3417134" y="6983165"/>
            <a:ext cx="3748717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9"/>
          <p:cNvSpPr txBox="1"/>
          <p:nvPr/>
        </p:nvSpPr>
        <p:spPr>
          <a:xfrm>
            <a:off x="3626175" y="7089400"/>
            <a:ext cx="4082700" cy="87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(10 - 4) : 2</a:t>
            </a:r>
            <a:endParaRPr/>
          </a:p>
        </p:txBody>
      </p:sp>
      <p:sp>
        <p:nvSpPr>
          <p:cNvPr id="235" name="Google Shape;235;p9"/>
          <p:cNvSpPr/>
          <p:nvPr/>
        </p:nvSpPr>
        <p:spPr>
          <a:xfrm>
            <a:off x="7771446" y="5348792"/>
            <a:ext cx="3748717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9"/>
          <p:cNvSpPr txBox="1"/>
          <p:nvPr/>
        </p:nvSpPr>
        <p:spPr>
          <a:xfrm>
            <a:off x="8238419" y="5455024"/>
            <a:ext cx="2987149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(7 + 2) = 9</a:t>
            </a:r>
            <a:endParaRPr/>
          </a:p>
        </p:txBody>
      </p:sp>
      <p:sp>
        <p:nvSpPr>
          <p:cNvPr id="237" name="Google Shape;237;p9"/>
          <p:cNvSpPr/>
          <p:nvPr/>
        </p:nvSpPr>
        <p:spPr>
          <a:xfrm>
            <a:off x="12120703" y="5348792"/>
            <a:ext cx="3748717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9"/>
          <p:cNvSpPr txBox="1"/>
          <p:nvPr/>
        </p:nvSpPr>
        <p:spPr>
          <a:xfrm>
            <a:off x="12587676" y="5455024"/>
            <a:ext cx="2908605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9 × 3 = 27</a:t>
            </a:r>
            <a:endParaRPr/>
          </a:p>
        </p:txBody>
      </p:sp>
      <p:sp>
        <p:nvSpPr>
          <p:cNvPr id="239" name="Google Shape;239;p9"/>
          <p:cNvSpPr/>
          <p:nvPr/>
        </p:nvSpPr>
        <p:spPr>
          <a:xfrm>
            <a:off x="7771446" y="6983165"/>
            <a:ext cx="3748717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9"/>
          <p:cNvSpPr txBox="1"/>
          <p:nvPr/>
        </p:nvSpPr>
        <p:spPr>
          <a:xfrm>
            <a:off x="8238419" y="7089398"/>
            <a:ext cx="2856422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10 - 4 = 6</a:t>
            </a:r>
            <a:endParaRPr/>
          </a:p>
        </p:txBody>
      </p:sp>
      <p:sp>
        <p:nvSpPr>
          <p:cNvPr id="241" name="Google Shape;241;p9"/>
          <p:cNvSpPr/>
          <p:nvPr/>
        </p:nvSpPr>
        <p:spPr>
          <a:xfrm>
            <a:off x="12120703" y="6983165"/>
            <a:ext cx="3330589" cy="1076067"/>
          </a:xfrm>
          <a:prstGeom prst="roundRect">
            <a:avLst>
              <a:gd fmla="val 22389" name="adj"/>
            </a:avLst>
          </a:prstGeom>
          <a:solidFill>
            <a:srgbClr val="FFD966"/>
          </a:solidFill>
          <a:ln cap="flat" cmpd="sng" w="12700">
            <a:solidFill>
              <a:srgbClr val="FFD96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9"/>
          <p:cNvSpPr txBox="1"/>
          <p:nvPr/>
        </p:nvSpPr>
        <p:spPr>
          <a:xfrm>
            <a:off x="12587676" y="7089398"/>
            <a:ext cx="2396643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6 : 2 = 3</a:t>
            </a:r>
            <a:endParaRPr/>
          </a:p>
        </p:txBody>
      </p:sp>
      <p:pic>
        <p:nvPicPr>
          <p:cNvPr descr="4_1.png" id="243" name="Google Shape;243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718080" y="4816668"/>
            <a:ext cx="4082663" cy="40826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