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 рівень тексту…"/>
          <p:cNvSpPr txBox="1"/>
          <p:nvPr>
            <p:ph type="body" sz="quarter" idx="1" hasCustomPrompt="1"/>
          </p:nvPr>
        </p:nvSpPr>
        <p:spPr>
          <a:xfrm>
            <a:off x="1201340" y="11859862"/>
            <a:ext cx="21971005" cy="636988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Автор і дата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Заголовок презентації"/>
          <p:cNvSpPr txBox="1"/>
          <p:nvPr>
            <p:ph type="title" hasCustomPrompt="1"/>
          </p:nvPr>
        </p:nvSpPr>
        <p:spPr>
          <a:xfrm>
            <a:off x="1206496" y="2574991"/>
            <a:ext cx="21971005" cy="4648204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Заголовок презентації</a:t>
            </a:r>
          </a:p>
        </p:txBody>
      </p:sp>
      <p:sp>
        <p:nvSpPr>
          <p:cNvPr id="13" name="1 рівень тексту…"/>
          <p:cNvSpPr txBox="1"/>
          <p:nvPr>
            <p:ph type="body" sz="quarter" idx="21" hasCustomPrompt="1"/>
          </p:nvPr>
        </p:nvSpPr>
        <p:spPr>
          <a:xfrm>
            <a:off x="1201342" y="7223190"/>
            <a:ext cx="21971002" cy="1905003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Підзаголовок презентації</a:t>
            </a:r>
          </a:p>
        </p:txBody>
      </p:sp>
      <p:sp>
        <p:nvSpPr>
          <p:cNvPr id="14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я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1 рівень тексту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numCol="1" spcCol="38100"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Заява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Відомий фа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1 рівень тексту…"/>
          <p:cNvSpPr txBox="1"/>
          <p:nvPr>
            <p:ph type="body" idx="1" hasCustomPrompt="1"/>
          </p:nvPr>
        </p:nvSpPr>
        <p:spPr>
          <a:xfrm>
            <a:off x="1206500" y="1075925"/>
            <a:ext cx="21971000" cy="7241587"/>
          </a:xfrm>
          <a:prstGeom prst="rect">
            <a:avLst/>
          </a:prstGeom>
        </p:spPr>
        <p:txBody>
          <a:bodyPr numCol="1" spcCol="38100"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Інформація про факт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Інформація про факт</a:t>
            </a:r>
          </a:p>
        </p:txBody>
      </p:sp>
      <p:sp>
        <p:nvSpPr>
          <p:cNvPr id="108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1 рівень тексту…"/>
          <p:cNvSpPr txBox="1"/>
          <p:nvPr>
            <p:ph type="body" sz="quarter" idx="1" hasCustomPrompt="1"/>
          </p:nvPr>
        </p:nvSpPr>
        <p:spPr>
          <a:xfrm>
            <a:off x="2430022" y="10675453"/>
            <a:ext cx="20200057" cy="636988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Атрибуція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1 рівень тексту…"/>
          <p:cNvSpPr txBox="1"/>
          <p:nvPr>
            <p:ph type="body" sz="half" idx="21" hasCustomPrompt="1"/>
          </p:nvPr>
        </p:nvSpPr>
        <p:spPr>
          <a:xfrm>
            <a:off x="1753923" y="4939860"/>
            <a:ext cx="20876154" cy="3836285"/>
          </a:xfrm>
          <a:prstGeom prst="rect">
            <a:avLst/>
          </a:prstGeom>
        </p:spPr>
        <p:txBody>
          <a:bodyPr numCol="1" spcCol="38100"/>
          <a:lstStyle>
            <a:lvl1pPr marL="0" indent="169021">
              <a:spcBef>
                <a:spcPts val="0"/>
              </a:spcBef>
              <a:buSzTx/>
              <a:buNone/>
              <a:defRPr spc="-20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«Відома цитата»</a:t>
            </a:r>
          </a:p>
        </p:txBody>
      </p:sp>
      <p:sp>
        <p:nvSpPr>
          <p:cNvPr id="117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Фото (3 ш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Миска салату зі смаженим рисом, вареними яйцями та паличками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5" name="Миска з пиріжками з лососем, салатом і хумусом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6" name="Миска макаронів паппарделле з маслом із петрушкою, смаженим лісовим горіхом і тоненькими скибками пармезану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7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миска салату зі смаженим рисом, вареними яйцями та паличками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3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орожні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Авокадо й лайми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22" name="Заголовок презентації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Заголовок презентації</a:t>
            </a:r>
          </a:p>
        </p:txBody>
      </p:sp>
      <p:sp>
        <p:nvSpPr>
          <p:cNvPr id="23" name="1 рівень тексту…"/>
          <p:cNvSpPr txBox="1"/>
          <p:nvPr>
            <p:ph type="body" sz="quarter" idx="1" hasCustomPrompt="1"/>
          </p:nvPr>
        </p:nvSpPr>
        <p:spPr>
          <a:xfrm>
            <a:off x="1207690" y="1106137"/>
            <a:ext cx="21968621" cy="636988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Автор і дата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1 рівень тексту…"/>
          <p:cNvSpPr txBox="1"/>
          <p:nvPr>
            <p:ph type="body" sz="quarter" idx="22" hasCustomPrompt="1"/>
          </p:nvPr>
        </p:nvSpPr>
        <p:spPr>
          <a:xfrm>
            <a:off x="1206500" y="11609909"/>
            <a:ext cx="21971000" cy="1116961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Підзаголовок презентації</a:t>
            </a:r>
          </a:p>
        </p:txBody>
      </p:sp>
      <p:sp>
        <p:nvSpPr>
          <p:cNvPr id="2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фото (варіан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Миска з пиріжками з лососем, салатом і хумусом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33" name="Заголовок слайда"/>
          <p:cNvSpPr txBox="1"/>
          <p:nvPr>
            <p:ph type="title" hasCustomPrompt="1"/>
          </p:nvPr>
        </p:nvSpPr>
        <p:spPr>
          <a:xfrm>
            <a:off x="1206500" y="1270000"/>
            <a:ext cx="9779000" cy="5882274"/>
          </a:xfrm>
          <a:prstGeom prst="rect">
            <a:avLst/>
          </a:prstGeom>
        </p:spPr>
        <p:txBody>
          <a:bodyPr anchor="b"/>
          <a:lstStyle/>
          <a:p>
            <a:pPr/>
            <a:r>
              <a:t>Заголовок слайда</a:t>
            </a:r>
          </a:p>
        </p:txBody>
      </p:sp>
      <p:sp>
        <p:nvSpPr>
          <p:cNvPr id="34" name="1 рівень тексту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Номер слайда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21971000" cy="1433164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43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1 рівень тексту…"/>
          <p:cNvSpPr txBox="1"/>
          <p:nvPr>
            <p:ph type="body" idx="21" hasCustomPrompt="1"/>
          </p:nvPr>
        </p:nvSpPr>
        <p:spPr>
          <a:xfrm>
            <a:off x="1206500" y="4248503"/>
            <a:ext cx="21971000" cy="8256015"/>
          </a:xfrm>
          <a:prstGeom prst="rect">
            <a:avLst/>
          </a:prstGeom>
        </p:spPr>
        <p:txBody>
          <a:bodyPr numCol="1" spcCol="38100"/>
          <a:lstStyle/>
          <a:p>
            <a:pPr/>
            <a:r>
              <a:t>Текст маркера слайда</a:t>
            </a:r>
          </a:p>
        </p:txBody>
      </p:sp>
      <p:sp>
        <p:nvSpPr>
          <p:cNvPr id="4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1 рівень тексту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маркера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, маркери і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9779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1" name="1 рівень тексту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632"/>
          </a:xfrm>
          <a:prstGeom prst="rect">
            <a:avLst/>
          </a:prstGeom>
        </p:spPr>
        <p:txBody>
          <a:bodyPr numCol="1" spcCol="38100"/>
          <a:lstStyle/>
          <a:p>
            <a:pPr/>
            <a:r>
              <a:t>Текст маркера слайда</a:t>
            </a:r>
          </a:p>
        </p:txBody>
      </p:sp>
      <p:sp>
        <p:nvSpPr>
          <p:cNvPr id="62" name="Миска макаронів паппарделле з маслом із петрушкою, смаженим лісовим горіхом і тоненькими скибками пармезану"/>
          <p:cNvSpPr/>
          <p:nvPr>
            <p:ph type="pic" idx="22"/>
          </p:nvPr>
        </p:nvSpPr>
        <p:spPr>
          <a:xfrm>
            <a:off x="12192000" y="-407266"/>
            <a:ext cx="10916874" cy="145558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63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64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Розді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Заголовок частини"/>
          <p:cNvSpPr txBox="1"/>
          <p:nvPr>
            <p:ph type="title" hasCustomPrompt="1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Заголовок частини</a:t>
            </a:r>
          </a:p>
        </p:txBody>
      </p:sp>
      <p:sp>
        <p:nvSpPr>
          <p:cNvPr id="72" name="Номер слайда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21971000" cy="1434951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80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1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орядок ден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Заголовок до порядку денного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до порядку денного</a:t>
            </a:r>
          </a:p>
        </p:txBody>
      </p:sp>
      <p:sp>
        <p:nvSpPr>
          <p:cNvPr id="89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до порядку денного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1 рівень тексту…"/>
          <p:cNvSpPr txBox="1"/>
          <p:nvPr>
            <p:ph type="body" idx="21" hasCustomPrompt="1"/>
          </p:nvPr>
        </p:nvSpPr>
        <p:spPr>
          <a:xfrm>
            <a:off x="1206500" y="4248503"/>
            <a:ext cx="21971000" cy="8256015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99" sz="5500"/>
            </a:lvl1pPr>
          </a:lstStyle>
          <a:p>
            <a:pPr/>
            <a:r>
              <a:t>Теми порядку денного</a:t>
            </a:r>
          </a:p>
        </p:txBody>
      </p:sp>
      <p:sp>
        <p:nvSpPr>
          <p:cNvPr id="91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рівень тексту…"/>
          <p:cNvSpPr txBox="1"/>
          <p:nvPr>
            <p:ph type="body" idx="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numCol="2" spcCol="1098550">
            <a:normAutofit fontScale="100000" lnSpcReduction="0"/>
          </a:bodyPr>
          <a:lstStyle/>
          <a:p>
            <a:pPr/>
            <a:r>
              <a:t>Текст маркера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Текст назви"/>
          <p:cNvSpPr txBox="1"/>
          <p:nvPr>
            <p:ph type="title"/>
          </p:nvPr>
        </p:nvSpPr>
        <p:spPr>
          <a:xfrm>
            <a:off x="3653366" y="2743200"/>
            <a:ext cx="19507201" cy="15053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Текст назви</a:t>
            </a:r>
          </a:p>
        </p:txBody>
      </p:sp>
      <p:sp>
        <p:nvSpPr>
          <p:cNvPr id="4" name="Номер слайда"/>
          <p:cNvSpPr txBox="1"/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1.pn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3.png"/><Relationship Id="rId4" Type="http://schemas.openxmlformats.org/officeDocument/2006/relationships/image" Target="../media/image12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3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3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0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2" name="Математика 4 клас"/>
          <p:cNvSpPr txBox="1"/>
          <p:nvPr/>
        </p:nvSpPr>
        <p:spPr>
          <a:xfrm>
            <a:off x="2408517" y="6789904"/>
            <a:ext cx="6815710" cy="944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5500">
                <a:solidFill>
                  <a:srgbClr val="5E38C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Математика 4 клас </a:t>
            </a:r>
          </a:p>
        </p:txBody>
      </p:sp>
      <p:sp>
        <p:nvSpPr>
          <p:cNvPr id="153" name="Ділення на двоцифрове число способом округлення. Кругові діаграми"/>
          <p:cNvSpPr txBox="1"/>
          <p:nvPr/>
        </p:nvSpPr>
        <p:spPr>
          <a:xfrm>
            <a:off x="2223125" y="4694407"/>
            <a:ext cx="18436020" cy="1244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pc="-152" sz="7600">
                <a:latin typeface="Rubik Light SemiBold"/>
                <a:ea typeface="Rubik Light SemiBold"/>
                <a:cs typeface="Rubik Light SemiBold"/>
                <a:sym typeface="Rubik Light SemiBold"/>
              </a:defRPr>
            </a:lvl1pPr>
          </a:lstStyle>
          <a:p>
            <a:pPr/>
            <a:r>
              <a:t>Множення і ділення на круглі числа</a:t>
            </a:r>
          </a:p>
        </p:txBody>
      </p:sp>
      <p:pic>
        <p:nvPicPr>
          <p:cNvPr id="154" name="23.png" descr="2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4157604" y="6438474"/>
            <a:ext cx="6179209" cy="617921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8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99" name="Google Shape;96;p14"/>
          <p:cNvSpPr txBox="1"/>
          <p:nvPr/>
        </p:nvSpPr>
        <p:spPr>
          <a:xfrm>
            <a:off x="2442134" y="1827452"/>
            <a:ext cx="18147688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Молодці, ви успішно засвоїли даний матеріал!</a:t>
            </a:r>
          </a:p>
        </p:txBody>
      </p:sp>
      <p:sp>
        <p:nvSpPr>
          <p:cNvPr id="300" name="Домашнє завдання:"/>
          <p:cNvSpPr txBox="1"/>
          <p:nvPr/>
        </p:nvSpPr>
        <p:spPr>
          <a:xfrm>
            <a:off x="2482088" y="3675305"/>
            <a:ext cx="6149958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Домашнє завдання:</a:t>
            </a:r>
          </a:p>
        </p:txBody>
      </p:sp>
      <p:sp>
        <p:nvSpPr>
          <p:cNvPr id="301" name="Підручник Математика 4 клас (Заїка):…"/>
          <p:cNvSpPr txBox="1"/>
          <p:nvPr/>
        </p:nvSpPr>
        <p:spPr>
          <a:xfrm>
            <a:off x="2517174" y="5669519"/>
            <a:ext cx="13373842" cy="2984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defRPr sz="5000"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pPr>
            <a:r>
              <a:t>Підручник Математика 4 клас (Заїка):</a:t>
            </a:r>
            <a:endParaRPr sz="4000">
              <a:solidFill>
                <a:srgbClr val="F6CC79"/>
              </a:solidFill>
            </a:endParaRPr>
          </a:p>
          <a:p>
            <a:pPr algn="l" defTabSz="457200">
              <a:defRPr sz="4000">
                <a:solidFill>
                  <a:srgbClr val="5E38CE"/>
                </a:solidFill>
                <a:latin typeface="Rubik Light Regular"/>
                <a:ea typeface="Rubik Light Regular"/>
                <a:cs typeface="Rubik Light Regular"/>
                <a:sym typeface="Rubik Light Regular"/>
              </a:defRPr>
            </a:pPr>
          </a:p>
          <a:p>
            <a:pPr algn="l" defTabSz="457200">
              <a:defRPr sz="5000">
                <a:solidFill>
                  <a:srgbClr val="5E38CE"/>
                </a:solidFill>
                <a:latin typeface="Rubik Light Regular"/>
                <a:ea typeface="Rubik Light Regular"/>
                <a:cs typeface="Rubik Light Regular"/>
                <a:sym typeface="Rubik Light Regular"/>
              </a:defRPr>
            </a:pPr>
            <a:r>
              <a:t>Завдання 388</a:t>
            </a:r>
            <a:endParaRPr sz="4000"/>
          </a:p>
          <a:p>
            <a:pPr algn="l" defTabSz="457200">
              <a:defRPr sz="5000">
                <a:solidFill>
                  <a:srgbClr val="5E38CE"/>
                </a:solidFill>
                <a:latin typeface="Rubik Light Regular"/>
                <a:ea typeface="Rubik Light Regular"/>
                <a:cs typeface="Rubik Light Regular"/>
                <a:sym typeface="Rubik Light Regular"/>
              </a:defRPr>
            </a:pPr>
            <a:r>
              <a:t>Завдання 389</a:t>
            </a:r>
          </a:p>
        </p:txBody>
      </p:sp>
      <p:grpSp>
        <p:nvGrpSpPr>
          <p:cNvPr id="307" name="Групувати"/>
          <p:cNvGrpSpPr/>
          <p:nvPr/>
        </p:nvGrpSpPr>
        <p:grpSpPr>
          <a:xfrm>
            <a:off x="14645233" y="-3462488"/>
            <a:ext cx="6310165" cy="1270039"/>
            <a:chOff x="-2" y="-1"/>
            <a:chExt cx="6310163" cy="1270037"/>
          </a:xfrm>
        </p:grpSpPr>
        <p:grpSp>
          <p:nvGrpSpPr>
            <p:cNvPr id="305" name="Групувати"/>
            <p:cNvGrpSpPr/>
            <p:nvPr/>
          </p:nvGrpSpPr>
          <p:grpSpPr>
            <a:xfrm>
              <a:off x="-3" y="-2"/>
              <a:ext cx="4587586" cy="1270038"/>
              <a:chOff x="0" y="-1"/>
              <a:chExt cx="4587584" cy="1270037"/>
            </a:xfrm>
          </p:grpSpPr>
          <p:sp>
            <p:nvSpPr>
              <p:cNvPr id="302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03" name="Коло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04" name="Коло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306" name="Коло"/>
            <p:cNvSpPr/>
            <p:nvPr/>
          </p:nvSpPr>
          <p:spPr>
            <a:xfrm>
              <a:off x="5040142" y="7"/>
              <a:ext cx="1270019" cy="1270028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/>
              </a:pPr>
            </a:p>
          </p:txBody>
        </p:sp>
      </p:grpSp>
      <p:pic>
        <p:nvPicPr>
          <p:cNvPr id="308" name="33.png" descr="3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4578967" y="5425211"/>
            <a:ext cx="7152883" cy="715288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0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11" name="Google Shape;96;p14"/>
          <p:cNvSpPr txBox="1"/>
          <p:nvPr/>
        </p:nvSpPr>
        <p:spPr>
          <a:xfrm>
            <a:off x="2514351" y="2573658"/>
            <a:ext cx="19996544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Презентація створена спеціалістами Mathema.me</a:t>
            </a:r>
          </a:p>
        </p:txBody>
      </p:sp>
      <p:sp>
        <p:nvSpPr>
          <p:cNvPr id="312" name="Mathema - це найбільша платформа для вивчення математики у Східній Європі, родом з України.…"/>
          <p:cNvSpPr txBox="1"/>
          <p:nvPr/>
        </p:nvSpPr>
        <p:spPr>
          <a:xfrm>
            <a:off x="2716692" y="4238471"/>
            <a:ext cx="13998191" cy="67771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defRPr sz="5000"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pPr>
            <a:r>
              <a:t>Mathema</a:t>
            </a:r>
            <a:r>
              <a: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це найбільша платформа для вивчення математики у Східній Європі, родом з України.</a:t>
            </a:r>
            <a:endParaRPr b="1" sz="4000">
              <a:solidFill>
                <a:srgbClr val="F6CC79"/>
              </a:solidFill>
              <a:latin typeface="Times Roman"/>
              <a:ea typeface="Times Roman"/>
              <a:cs typeface="Times Roman"/>
              <a:sym typeface="Times Roman"/>
            </a:endParaRPr>
          </a:p>
          <a:p>
            <a:pPr marL="501314" indent="-501314" algn="l" defTabSz="457200">
              <a:buSzPct val="60000"/>
              <a:buBlip>
                <a:blip r:embed="rId3"/>
              </a:buBlip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</a:p>
          <a:p>
            <a: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pPr>
            <a:r>
              <a:t>У </a:t>
            </a:r>
            <a:r>
              <a:rPr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rPr>
              <a:t>Mathema</a:t>
            </a:r>
            <a:r>
              <a:t> ти можеш: </a:t>
            </a:r>
            <a:endParaRPr sz="4000">
              <a:latin typeface="Times Roman"/>
              <a:ea typeface="Times Roman"/>
              <a:cs typeface="Times Roman"/>
              <a:sym typeface="Times Roman"/>
            </a:endParaRPr>
          </a:p>
          <a:p>
            <a:pPr marL="501314" indent="-501314" algn="l" defTabSz="457200">
              <a:buSzPct val="60000"/>
              <a:buBlip>
                <a:blip r:embed="rId3"/>
              </a:buBlip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pPr>
            <a:r>
              <a:t>готуватися до контрольних та іспитів</a:t>
            </a:r>
            <a:endParaRPr sz="4000">
              <a:latin typeface="Times Roman"/>
              <a:ea typeface="Times Roman"/>
              <a:cs typeface="Times Roman"/>
              <a:sym typeface="Times Roman"/>
            </a:endParaRPr>
          </a:p>
          <a:p>
            <a:pPr marL="501314" indent="-501314" algn="l" defTabSz="457200">
              <a:buSzPct val="60000"/>
              <a:buBlip>
                <a:blip r:embed="rId3"/>
              </a:buBlip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pPr>
            <a:r>
              <a:t>проходити онлайн-тести</a:t>
            </a:r>
            <a:endParaRPr sz="4000">
              <a:latin typeface="Times Roman"/>
              <a:ea typeface="Times Roman"/>
              <a:cs typeface="Times Roman"/>
              <a:sym typeface="Times Roman"/>
            </a:endParaRPr>
          </a:p>
          <a:p>
            <a:pPr marL="501314" indent="-501314" algn="l" defTabSz="457200">
              <a:buSzPct val="60000"/>
              <a:buBlip>
                <a:blip r:embed="rId3"/>
              </a:buBlip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pPr>
            <a:r>
              <a:t>дізнаватись останні новини про освіту в Україні</a:t>
            </a:r>
          </a:p>
        </p:txBody>
      </p:sp>
      <p:pic>
        <p:nvPicPr>
          <p:cNvPr id="313" name="34.png" descr="34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5882441" y="4066085"/>
            <a:ext cx="6207249" cy="620724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19" name="Групувати"/>
          <p:cNvGrpSpPr/>
          <p:nvPr/>
        </p:nvGrpSpPr>
        <p:grpSpPr>
          <a:xfrm>
            <a:off x="11368634" y="-2633891"/>
            <a:ext cx="6310164" cy="1270039"/>
            <a:chOff x="-2" y="-1"/>
            <a:chExt cx="6310163" cy="1270037"/>
          </a:xfrm>
        </p:grpSpPr>
        <p:grpSp>
          <p:nvGrpSpPr>
            <p:cNvPr id="317" name="Групувати"/>
            <p:cNvGrpSpPr/>
            <p:nvPr/>
          </p:nvGrpSpPr>
          <p:grpSpPr>
            <a:xfrm>
              <a:off x="-3" y="-2"/>
              <a:ext cx="4587586" cy="1270038"/>
              <a:chOff x="0" y="-1"/>
              <a:chExt cx="4587584" cy="1270037"/>
            </a:xfrm>
          </p:grpSpPr>
          <p:sp>
            <p:nvSpPr>
              <p:cNvPr id="314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15" name="Коло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16" name="Коло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318" name="Коло"/>
            <p:cNvSpPr/>
            <p:nvPr/>
          </p:nvSpPr>
          <p:spPr>
            <a:xfrm>
              <a:off x="5040142" y="7"/>
              <a:ext cx="1270019" cy="1270028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/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7" name="Google Shape;96;p14"/>
          <p:cNvSpPr txBox="1"/>
          <p:nvPr/>
        </p:nvSpPr>
        <p:spPr>
          <a:xfrm>
            <a:off x="2442134" y="1827452"/>
            <a:ext cx="1600950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Що таке круглі числа?</a:t>
            </a:r>
          </a:p>
        </p:txBody>
      </p:sp>
      <p:grpSp>
        <p:nvGrpSpPr>
          <p:cNvPr id="163" name="Групувати"/>
          <p:cNvGrpSpPr/>
          <p:nvPr/>
        </p:nvGrpSpPr>
        <p:grpSpPr>
          <a:xfrm>
            <a:off x="10970802" y="-2948815"/>
            <a:ext cx="6310164" cy="1270039"/>
            <a:chOff x="-2" y="-1"/>
            <a:chExt cx="6310162" cy="1270037"/>
          </a:xfrm>
        </p:grpSpPr>
        <p:grpSp>
          <p:nvGrpSpPr>
            <p:cNvPr id="161" name="Групувати"/>
            <p:cNvGrpSpPr/>
            <p:nvPr/>
          </p:nvGrpSpPr>
          <p:grpSpPr>
            <a:xfrm>
              <a:off x="-3" y="-2"/>
              <a:ext cx="4587586" cy="1270038"/>
              <a:chOff x="0" y="-1"/>
              <a:chExt cx="4587584" cy="1270037"/>
            </a:xfrm>
          </p:grpSpPr>
          <p:sp>
            <p:nvSpPr>
              <p:cNvPr id="158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59" name="Коло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60" name="Коло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62" name="Коло"/>
            <p:cNvSpPr/>
            <p:nvPr/>
          </p:nvSpPr>
          <p:spPr>
            <a:xfrm>
              <a:off x="5040142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/>
              </a:pPr>
            </a:p>
          </p:txBody>
        </p:sp>
      </p:grpSp>
      <p:pic>
        <p:nvPicPr>
          <p:cNvPr id="164" name="35.png" descr="35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4844086" y="5136038"/>
            <a:ext cx="7090648" cy="7090649"/>
          </a:xfrm>
          <a:prstGeom prst="rect">
            <a:avLst/>
          </a:prstGeom>
          <a:ln w="12700">
            <a:miter lim="400000"/>
          </a:ln>
        </p:spPr>
      </p:pic>
      <p:sp>
        <p:nvSpPr>
          <p:cNvPr id="165" name="Круглі числа – це числа, що закінчуються на 0, наприклад, 10, 20, 100."/>
          <p:cNvSpPr txBox="1"/>
          <p:nvPr/>
        </p:nvSpPr>
        <p:spPr>
          <a:xfrm>
            <a:off x="2587434" y="3968398"/>
            <a:ext cx="18085125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pPr>
            <a:r>
              <a:rPr u="sng"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rPr>
              <a:t>Круглі числа</a:t>
            </a:r>
            <a:r>
              <a:t> – це числа, що закінчуються на </a:t>
            </a:r>
            <a:r>
              <a: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rPr>
              <a:t>0</a:t>
            </a:r>
            <a:r>
              <a:t>, наприклад, </a:t>
            </a:r>
            <a:r>
              <a: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rPr>
              <a:t>10</a:t>
            </a:r>
            <a:r>
              <a:t>, </a:t>
            </a:r>
            <a:r>
              <a: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rPr>
              <a:t>20</a:t>
            </a:r>
            <a:r>
              <a:t>, </a:t>
            </a:r>
            <a:r>
              <a: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rPr>
              <a:t>100</a:t>
            </a:r>
            <a: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68" name="Google Shape;96;p14"/>
          <p:cNvSpPr txBox="1"/>
          <p:nvPr/>
        </p:nvSpPr>
        <p:spPr>
          <a:xfrm>
            <a:off x="2467532" y="1827452"/>
            <a:ext cx="16429254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Множення на круглі числа</a:t>
            </a:r>
          </a:p>
        </p:txBody>
      </p:sp>
      <p:grpSp>
        <p:nvGrpSpPr>
          <p:cNvPr id="174" name="Групувати"/>
          <p:cNvGrpSpPr/>
          <p:nvPr/>
        </p:nvGrpSpPr>
        <p:grpSpPr>
          <a:xfrm>
            <a:off x="14833533" y="-2432850"/>
            <a:ext cx="5040609" cy="1014523"/>
            <a:chOff x="-1" y="-1"/>
            <a:chExt cx="5040608" cy="1014521"/>
          </a:xfrm>
        </p:grpSpPr>
        <p:grpSp>
          <p:nvGrpSpPr>
            <p:cNvPr id="172" name="Групувати"/>
            <p:cNvGrpSpPr/>
            <p:nvPr/>
          </p:nvGrpSpPr>
          <p:grpSpPr>
            <a:xfrm>
              <a:off x="-2" y="-2"/>
              <a:ext cx="3664600" cy="1014523"/>
              <a:chOff x="0" y="0"/>
              <a:chExt cx="3664599" cy="1014521"/>
            </a:xfrm>
          </p:grpSpPr>
          <p:sp>
            <p:nvSpPr>
              <p:cNvPr id="169" name="Коло"/>
              <p:cNvSpPr/>
              <p:nvPr/>
            </p:nvSpPr>
            <p:spPr>
              <a:xfrm>
                <a:off x="-1" y="-1"/>
                <a:ext cx="1014499" cy="1014523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70" name="Коло"/>
              <p:cNvSpPr/>
              <p:nvPr/>
            </p:nvSpPr>
            <p:spPr>
              <a:xfrm>
                <a:off x="1325047" y="-1"/>
                <a:ext cx="1014503" cy="1014523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71" name="Коло"/>
              <p:cNvSpPr/>
              <p:nvPr/>
            </p:nvSpPr>
            <p:spPr>
              <a:xfrm>
                <a:off x="2650096" y="-1"/>
                <a:ext cx="1014503" cy="1014523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73" name="Коло"/>
            <p:cNvSpPr/>
            <p:nvPr/>
          </p:nvSpPr>
          <p:spPr>
            <a:xfrm>
              <a:off x="4026104" y="3"/>
              <a:ext cx="1014503" cy="1014514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/>
              </a:pPr>
            </a:p>
          </p:txBody>
        </p:sp>
      </p:grpSp>
      <p:sp>
        <p:nvSpPr>
          <p:cNvPr id="175" name="5 ділиться на 4. Відповідь: 1, залишок: 1.…"/>
          <p:cNvSpPr txBox="1"/>
          <p:nvPr/>
        </p:nvSpPr>
        <p:spPr>
          <a:xfrm>
            <a:off x="2762641" y="3811484"/>
            <a:ext cx="13995803" cy="238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501315" indent="-501315" algn="l">
              <a:buSzPct val="60000"/>
              <a:buBlip>
                <a:blip r:embed="rId3"/>
              </a:buBlip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pPr>
            <a:r>
              <a:t>Ігноруємо нулі у множнику.</a:t>
            </a:r>
          </a:p>
          <a:p>
            <a:pPr marL="501315" indent="-501315" algn="l">
              <a:buSzPct val="60000"/>
              <a:buBlip>
                <a:blip r:embed="rId3"/>
              </a:buBlip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pPr>
            <a:r>
              <a:t>Множимо залишені числа.</a:t>
            </a:r>
          </a:p>
          <a:p>
            <a:pPr marL="501315" indent="-501315" algn="l">
              <a:buSzPct val="60000"/>
              <a:buBlip>
                <a:blip r:embed="rId3"/>
              </a:buBlip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pPr>
            <a:r>
              <a:t>Додаємо нулі назад до результату.</a:t>
            </a:r>
          </a:p>
        </p:txBody>
      </p:sp>
      <p:sp>
        <p:nvSpPr>
          <p:cNvPr id="176" name="Групувати"/>
          <p:cNvSpPr/>
          <p:nvPr/>
        </p:nvSpPr>
        <p:spPr>
          <a:xfrm>
            <a:off x="2902361" y="8156413"/>
            <a:ext cx="4952161" cy="1076067"/>
          </a:xfrm>
          <a:prstGeom prst="roundRect">
            <a:avLst>
              <a:gd name="adj" fmla="val 22389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77" name="57 - 5 = 52"/>
          <p:cNvSpPr txBox="1"/>
          <p:nvPr/>
        </p:nvSpPr>
        <p:spPr>
          <a:xfrm>
            <a:off x="3475301" y="8262645"/>
            <a:ext cx="3806280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21 х 10 = 210</a:t>
            </a:r>
          </a:p>
        </p:txBody>
      </p:sp>
      <p:sp>
        <p:nvSpPr>
          <p:cNvPr id="178" name="Наприклад:"/>
          <p:cNvSpPr txBox="1"/>
          <p:nvPr/>
        </p:nvSpPr>
        <p:spPr>
          <a:xfrm>
            <a:off x="2840282" y="6742774"/>
            <a:ext cx="3662089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5E38CE"/>
                </a:solidFill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Наприклад:</a:t>
            </a:r>
          </a:p>
        </p:txBody>
      </p:sp>
      <p:sp>
        <p:nvSpPr>
          <p:cNvPr id="179" name="Ігноруємо 0:"/>
          <p:cNvSpPr txBox="1"/>
          <p:nvPr/>
        </p:nvSpPr>
        <p:spPr>
          <a:xfrm>
            <a:off x="10652731" y="8025678"/>
            <a:ext cx="4039918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Ігноруємо 0: </a:t>
            </a:r>
          </a:p>
        </p:txBody>
      </p:sp>
      <p:sp>
        <p:nvSpPr>
          <p:cNvPr id="180" name="Групувати"/>
          <p:cNvSpPr/>
          <p:nvPr/>
        </p:nvSpPr>
        <p:spPr>
          <a:xfrm>
            <a:off x="14869242" y="7919445"/>
            <a:ext cx="4145559" cy="1076067"/>
          </a:xfrm>
          <a:prstGeom prst="roundRect">
            <a:avLst>
              <a:gd name="adj" fmla="val 22389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81" name="57 - 5 = 52"/>
          <p:cNvSpPr txBox="1"/>
          <p:nvPr/>
        </p:nvSpPr>
        <p:spPr>
          <a:xfrm>
            <a:off x="15442182" y="8025678"/>
            <a:ext cx="2999679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21 х 1 = 21</a:t>
            </a:r>
          </a:p>
        </p:txBody>
      </p:sp>
      <p:sp>
        <p:nvSpPr>
          <p:cNvPr id="182" name="Групувати"/>
          <p:cNvSpPr/>
          <p:nvPr/>
        </p:nvSpPr>
        <p:spPr>
          <a:xfrm>
            <a:off x="14869242" y="9151678"/>
            <a:ext cx="2307877" cy="1076067"/>
          </a:xfrm>
          <a:prstGeom prst="roundRect">
            <a:avLst>
              <a:gd name="adj" fmla="val 22389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83" name="57 - 5 = 52"/>
          <p:cNvSpPr txBox="1"/>
          <p:nvPr/>
        </p:nvSpPr>
        <p:spPr>
          <a:xfrm>
            <a:off x="15442183" y="9257911"/>
            <a:ext cx="1161995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210</a:t>
            </a:r>
          </a:p>
        </p:txBody>
      </p:sp>
      <p:sp>
        <p:nvSpPr>
          <p:cNvPr id="184" name="Додаємо 0:"/>
          <p:cNvSpPr txBox="1"/>
          <p:nvPr/>
        </p:nvSpPr>
        <p:spPr>
          <a:xfrm>
            <a:off x="10694413" y="9257911"/>
            <a:ext cx="3530012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Додаємо 0: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87" name="Google Shape;96;p14"/>
          <p:cNvSpPr txBox="1"/>
          <p:nvPr/>
        </p:nvSpPr>
        <p:spPr>
          <a:xfrm>
            <a:off x="2467532" y="1827452"/>
            <a:ext cx="16429254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Ділення на круглі числа</a:t>
            </a:r>
          </a:p>
        </p:txBody>
      </p:sp>
      <p:grpSp>
        <p:nvGrpSpPr>
          <p:cNvPr id="193" name="Групувати"/>
          <p:cNvGrpSpPr/>
          <p:nvPr/>
        </p:nvGrpSpPr>
        <p:grpSpPr>
          <a:xfrm>
            <a:off x="14833533" y="-2432850"/>
            <a:ext cx="5040609" cy="1014523"/>
            <a:chOff x="-1" y="-1"/>
            <a:chExt cx="5040608" cy="1014521"/>
          </a:xfrm>
        </p:grpSpPr>
        <p:grpSp>
          <p:nvGrpSpPr>
            <p:cNvPr id="191" name="Групувати"/>
            <p:cNvGrpSpPr/>
            <p:nvPr/>
          </p:nvGrpSpPr>
          <p:grpSpPr>
            <a:xfrm>
              <a:off x="-2" y="-2"/>
              <a:ext cx="3664600" cy="1014523"/>
              <a:chOff x="0" y="0"/>
              <a:chExt cx="3664599" cy="1014521"/>
            </a:xfrm>
          </p:grpSpPr>
          <p:sp>
            <p:nvSpPr>
              <p:cNvPr id="188" name="Коло"/>
              <p:cNvSpPr/>
              <p:nvPr/>
            </p:nvSpPr>
            <p:spPr>
              <a:xfrm>
                <a:off x="-1" y="-1"/>
                <a:ext cx="1014499" cy="1014523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89" name="Коло"/>
              <p:cNvSpPr/>
              <p:nvPr/>
            </p:nvSpPr>
            <p:spPr>
              <a:xfrm>
                <a:off x="1325047" y="-1"/>
                <a:ext cx="1014503" cy="1014523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90" name="Коло"/>
              <p:cNvSpPr/>
              <p:nvPr/>
            </p:nvSpPr>
            <p:spPr>
              <a:xfrm>
                <a:off x="2650096" y="-1"/>
                <a:ext cx="1014503" cy="1014523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92" name="Коло"/>
            <p:cNvSpPr/>
            <p:nvPr/>
          </p:nvSpPr>
          <p:spPr>
            <a:xfrm>
              <a:off x="4026104" y="3"/>
              <a:ext cx="1014503" cy="1014514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/>
              </a:pPr>
            </a:p>
          </p:txBody>
        </p:sp>
      </p:grpSp>
      <p:sp>
        <p:nvSpPr>
          <p:cNvPr id="194" name="5 ділиться на 4. Відповідь: 1, залишок: 1.…"/>
          <p:cNvSpPr txBox="1"/>
          <p:nvPr/>
        </p:nvSpPr>
        <p:spPr>
          <a:xfrm>
            <a:off x="2691550" y="3864446"/>
            <a:ext cx="13995803" cy="238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501315" indent="-501315" algn="l">
              <a:buSzPct val="60000"/>
              <a:buBlip>
                <a:blip r:embed="rId3"/>
              </a:buBlip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pPr>
            <a:r>
              <a:t>Ігноруємо нулі у дільнику.</a:t>
            </a:r>
          </a:p>
          <a:p>
            <a:pPr marL="501315" indent="-501315" algn="l">
              <a:buSzPct val="60000"/>
              <a:buBlip>
                <a:blip r:embed="rId3"/>
              </a:buBlip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pPr>
            <a:r>
              <a:t>Ділимо залишені числа.</a:t>
            </a:r>
          </a:p>
          <a:p>
            <a:pPr marL="501315" indent="-501315" algn="l">
              <a:buSzPct val="60000"/>
              <a:buBlip>
                <a:blip r:embed="rId3"/>
              </a:buBlip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pPr>
            <a:r>
              <a:t>Додаємо нулі назад до результату.</a:t>
            </a:r>
          </a:p>
        </p:txBody>
      </p:sp>
      <p:sp>
        <p:nvSpPr>
          <p:cNvPr id="195" name="Групувати"/>
          <p:cNvSpPr/>
          <p:nvPr/>
        </p:nvSpPr>
        <p:spPr>
          <a:xfrm>
            <a:off x="2747768" y="8913673"/>
            <a:ext cx="4952162" cy="1076067"/>
          </a:xfrm>
          <a:prstGeom prst="roundRect">
            <a:avLst>
              <a:gd name="adj" fmla="val 22389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96" name="57 - 5 = 52"/>
          <p:cNvSpPr txBox="1"/>
          <p:nvPr/>
        </p:nvSpPr>
        <p:spPr>
          <a:xfrm>
            <a:off x="3320709" y="9019905"/>
            <a:ext cx="3612496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240 : 30 = 8</a:t>
            </a:r>
          </a:p>
        </p:txBody>
      </p:sp>
      <p:sp>
        <p:nvSpPr>
          <p:cNvPr id="197" name="Наприклад:"/>
          <p:cNvSpPr txBox="1"/>
          <p:nvPr/>
        </p:nvSpPr>
        <p:spPr>
          <a:xfrm>
            <a:off x="2756780" y="7582805"/>
            <a:ext cx="3662089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5E38CE"/>
                </a:solidFill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Наприклад:</a:t>
            </a:r>
          </a:p>
        </p:txBody>
      </p:sp>
      <p:sp>
        <p:nvSpPr>
          <p:cNvPr id="198" name="Ігноруємо 0:"/>
          <p:cNvSpPr txBox="1"/>
          <p:nvPr/>
        </p:nvSpPr>
        <p:spPr>
          <a:xfrm>
            <a:off x="10474441" y="7408524"/>
            <a:ext cx="4039919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Ігноруємо 0: </a:t>
            </a:r>
          </a:p>
        </p:txBody>
      </p:sp>
      <p:sp>
        <p:nvSpPr>
          <p:cNvPr id="199" name="Групувати"/>
          <p:cNvSpPr/>
          <p:nvPr/>
        </p:nvSpPr>
        <p:spPr>
          <a:xfrm>
            <a:off x="14690953" y="7302291"/>
            <a:ext cx="4145559" cy="1076067"/>
          </a:xfrm>
          <a:prstGeom prst="roundRect">
            <a:avLst>
              <a:gd name="adj" fmla="val 22389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00" name="57 - 5 = 52"/>
          <p:cNvSpPr txBox="1"/>
          <p:nvPr/>
        </p:nvSpPr>
        <p:spPr>
          <a:xfrm>
            <a:off x="15263893" y="7408523"/>
            <a:ext cx="2805895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24 : 3 = 8</a:t>
            </a:r>
          </a:p>
        </p:txBody>
      </p:sp>
      <p:sp>
        <p:nvSpPr>
          <p:cNvPr id="201" name="Нулі не додаються, бо їх рівна кількість в діленому та дільнику."/>
          <p:cNvSpPr txBox="1"/>
          <p:nvPr/>
        </p:nvSpPr>
        <p:spPr>
          <a:xfrm>
            <a:off x="10499853" y="8493447"/>
            <a:ext cx="11142729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Нулі не додаються, бо їх рівна кількість в діленому та дільнику.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04" name="Google Shape;96;p14"/>
          <p:cNvSpPr txBox="1"/>
          <p:nvPr/>
        </p:nvSpPr>
        <p:spPr>
          <a:xfrm>
            <a:off x="2442134" y="1827452"/>
            <a:ext cx="1600950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Ділення способом добору</a:t>
            </a:r>
          </a:p>
        </p:txBody>
      </p:sp>
      <p:grpSp>
        <p:nvGrpSpPr>
          <p:cNvPr id="210" name="Групувати"/>
          <p:cNvGrpSpPr/>
          <p:nvPr/>
        </p:nvGrpSpPr>
        <p:grpSpPr>
          <a:xfrm>
            <a:off x="10970802" y="-2948815"/>
            <a:ext cx="6310164" cy="1270039"/>
            <a:chOff x="-2" y="-1"/>
            <a:chExt cx="6310163" cy="1270037"/>
          </a:xfrm>
        </p:grpSpPr>
        <p:grpSp>
          <p:nvGrpSpPr>
            <p:cNvPr id="208" name="Групувати"/>
            <p:cNvGrpSpPr/>
            <p:nvPr/>
          </p:nvGrpSpPr>
          <p:grpSpPr>
            <a:xfrm>
              <a:off x="-3" y="-2"/>
              <a:ext cx="4587586" cy="1270038"/>
              <a:chOff x="0" y="-1"/>
              <a:chExt cx="4587584" cy="1270037"/>
            </a:xfrm>
          </p:grpSpPr>
          <p:sp>
            <p:nvSpPr>
              <p:cNvPr id="205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06" name="Коло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07" name="Коло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09" name="Коло"/>
            <p:cNvSpPr/>
            <p:nvPr/>
          </p:nvSpPr>
          <p:spPr>
            <a:xfrm>
              <a:off x="5040142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/>
              </a:pPr>
            </a:p>
          </p:txBody>
        </p:sp>
      </p:grpSp>
      <p:grpSp>
        <p:nvGrpSpPr>
          <p:cNvPr id="213" name="Знімок екрана 2024-06-27 о 11.53.39.png"/>
          <p:cNvGrpSpPr/>
          <p:nvPr/>
        </p:nvGrpSpPr>
        <p:grpSpPr>
          <a:xfrm>
            <a:off x="2693804" y="5284213"/>
            <a:ext cx="12273044" cy="3147574"/>
            <a:chOff x="0" y="0"/>
            <a:chExt cx="12273043" cy="3147573"/>
          </a:xfrm>
        </p:grpSpPr>
        <p:pic>
          <p:nvPicPr>
            <p:cNvPr id="212" name="Знімок екрана 2024-06-27 о 11.53.39.png" descr="Знімок екрана 2024-06-27 о 11.53.39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15900" y="139700"/>
              <a:ext cx="11841244" cy="2588774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11" name="Знімок екрана 2024-06-27 о 11.53.39.png" descr="Знімок екрана 2024-06-27 о 11.53.39.png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12273044" cy="3147574"/>
            </a:xfrm>
            <a:prstGeom prst="rect">
              <a:avLst/>
            </a:prstGeom>
            <a:effectLst/>
          </p:spPr>
        </p:pic>
      </p:grpSp>
      <p:pic>
        <p:nvPicPr>
          <p:cNvPr id="214" name="19.png" descr="19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6651945" y="4591681"/>
            <a:ext cx="5001596" cy="500159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17" name="Google Shape;96;p14"/>
          <p:cNvSpPr txBox="1"/>
          <p:nvPr/>
        </p:nvSpPr>
        <p:spPr>
          <a:xfrm>
            <a:off x="2442134" y="1827452"/>
            <a:ext cx="1600950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Самостійна робота</a:t>
            </a:r>
          </a:p>
        </p:txBody>
      </p:sp>
      <p:grpSp>
        <p:nvGrpSpPr>
          <p:cNvPr id="223" name="Групувати"/>
          <p:cNvGrpSpPr/>
          <p:nvPr/>
        </p:nvGrpSpPr>
        <p:grpSpPr>
          <a:xfrm>
            <a:off x="11432629" y="-1961901"/>
            <a:ext cx="6310164" cy="1270039"/>
            <a:chOff x="-2" y="-1"/>
            <a:chExt cx="6310163" cy="1270037"/>
          </a:xfrm>
        </p:grpSpPr>
        <p:grpSp>
          <p:nvGrpSpPr>
            <p:cNvPr id="221" name="Групувати"/>
            <p:cNvGrpSpPr/>
            <p:nvPr/>
          </p:nvGrpSpPr>
          <p:grpSpPr>
            <a:xfrm>
              <a:off x="-3" y="-2"/>
              <a:ext cx="4587586" cy="1270038"/>
              <a:chOff x="0" y="-1"/>
              <a:chExt cx="4587584" cy="1270037"/>
            </a:xfrm>
          </p:grpSpPr>
          <p:sp>
            <p:nvSpPr>
              <p:cNvPr id="218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19" name="Коло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20" name="Коло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22" name="Коло"/>
            <p:cNvSpPr/>
            <p:nvPr/>
          </p:nvSpPr>
          <p:spPr>
            <a:xfrm>
              <a:off x="5040142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/>
              </a:pPr>
            </a:p>
          </p:txBody>
        </p:sp>
      </p:grpSp>
      <p:grpSp>
        <p:nvGrpSpPr>
          <p:cNvPr id="226" name="Знімок екрана 2024-06-27 о 11.56.00.png"/>
          <p:cNvGrpSpPr/>
          <p:nvPr/>
        </p:nvGrpSpPr>
        <p:grpSpPr>
          <a:xfrm>
            <a:off x="2546827" y="5041548"/>
            <a:ext cx="12975864" cy="2360906"/>
            <a:chOff x="0" y="0"/>
            <a:chExt cx="12975863" cy="2360904"/>
          </a:xfrm>
        </p:grpSpPr>
        <p:pic>
          <p:nvPicPr>
            <p:cNvPr id="225" name="Знімок екрана 2024-06-27 о 11.56.00.png" descr="Знімок екрана 2024-06-27 о 11.56.00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15900" y="139700"/>
              <a:ext cx="12544064" cy="1802105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24" name="Знімок екрана 2024-06-27 о 11.56.00.png" descr="Знімок екрана 2024-06-27 о 11.56.00.png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12975864" cy="2360905"/>
            </a:xfrm>
            <a:prstGeom prst="rect">
              <a:avLst/>
            </a:prstGeom>
            <a:effectLst/>
          </p:spPr>
        </p:pic>
      </p:grpSp>
      <p:pic>
        <p:nvPicPr>
          <p:cNvPr id="227" name="Зображення" descr="Зображення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6507544" y="7242234"/>
            <a:ext cx="4949486" cy="40554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9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30" name="Google Shape;96;p14"/>
          <p:cNvSpPr txBox="1"/>
          <p:nvPr/>
        </p:nvSpPr>
        <p:spPr>
          <a:xfrm>
            <a:off x="2442134" y="1827452"/>
            <a:ext cx="1594060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Самоперевірка</a:t>
            </a:r>
          </a:p>
        </p:txBody>
      </p:sp>
      <p:grpSp>
        <p:nvGrpSpPr>
          <p:cNvPr id="236" name="Групувати"/>
          <p:cNvGrpSpPr/>
          <p:nvPr/>
        </p:nvGrpSpPr>
        <p:grpSpPr>
          <a:xfrm>
            <a:off x="14516040" y="-2769613"/>
            <a:ext cx="6310162" cy="1270039"/>
            <a:chOff x="-2" y="-1"/>
            <a:chExt cx="6310160" cy="1270037"/>
          </a:xfrm>
        </p:grpSpPr>
        <p:grpSp>
          <p:nvGrpSpPr>
            <p:cNvPr id="234" name="Групувати"/>
            <p:cNvGrpSpPr/>
            <p:nvPr/>
          </p:nvGrpSpPr>
          <p:grpSpPr>
            <a:xfrm>
              <a:off x="-3" y="-2"/>
              <a:ext cx="4587583" cy="1270038"/>
              <a:chOff x="0" y="-1"/>
              <a:chExt cx="4587581" cy="1270037"/>
            </a:xfrm>
          </p:grpSpPr>
          <p:sp>
            <p:nvSpPr>
              <p:cNvPr id="231" name="Коло"/>
              <p:cNvSpPr/>
              <p:nvPr/>
            </p:nvSpPr>
            <p:spPr>
              <a:xfrm>
                <a:off x="-1" y="-2"/>
                <a:ext cx="1270013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32" name="Коло"/>
              <p:cNvSpPr/>
              <p:nvPr/>
            </p:nvSpPr>
            <p:spPr>
              <a:xfrm>
                <a:off x="1658777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33" name="Коло"/>
              <p:cNvSpPr/>
              <p:nvPr/>
            </p:nvSpPr>
            <p:spPr>
              <a:xfrm>
                <a:off x="3317562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35" name="Коло"/>
            <p:cNvSpPr/>
            <p:nvPr/>
          </p:nvSpPr>
          <p:spPr>
            <a:xfrm>
              <a:off x="5040140" y="7"/>
              <a:ext cx="1270019" cy="1270023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/>
              </a:pPr>
            </a:p>
          </p:txBody>
        </p:sp>
      </p:grpSp>
      <p:sp>
        <p:nvSpPr>
          <p:cNvPr id="237" name="Групувати"/>
          <p:cNvSpPr/>
          <p:nvPr/>
        </p:nvSpPr>
        <p:spPr>
          <a:xfrm>
            <a:off x="26937608" y="-5395208"/>
            <a:ext cx="3770720" cy="952692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38" name="125 : 4 = ?"/>
          <p:cNvSpPr txBox="1"/>
          <p:nvPr/>
        </p:nvSpPr>
        <p:spPr>
          <a:xfrm>
            <a:off x="27634716" y="-5210965"/>
            <a:ext cx="2376504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258</a:t>
            </a:r>
          </a:p>
        </p:txBody>
      </p:sp>
      <p:sp>
        <p:nvSpPr>
          <p:cNvPr id="239" name="Лінія"/>
          <p:cNvSpPr/>
          <p:nvPr/>
        </p:nvSpPr>
        <p:spPr>
          <a:xfrm>
            <a:off x="28822966" y="-4106067"/>
            <a:ext cx="12593" cy="1558110"/>
          </a:xfrm>
          <a:prstGeom prst="line">
            <a:avLst/>
          </a:prstGeom>
          <a:ln w="88900">
            <a:solidFill>
              <a:schemeClr val="accent1"/>
            </a:solidFill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40" name="Лінія"/>
          <p:cNvSpPr/>
          <p:nvPr/>
        </p:nvSpPr>
        <p:spPr>
          <a:xfrm>
            <a:off x="27001179" y="-4106067"/>
            <a:ext cx="12592" cy="1558110"/>
          </a:xfrm>
          <a:prstGeom prst="line">
            <a:avLst/>
          </a:prstGeom>
          <a:ln w="88900">
            <a:solidFill>
              <a:schemeClr val="accent1"/>
            </a:solidFill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41" name="Лінія"/>
          <p:cNvSpPr/>
          <p:nvPr/>
        </p:nvSpPr>
        <p:spPr>
          <a:xfrm>
            <a:off x="30644752" y="-4106067"/>
            <a:ext cx="12593" cy="1558110"/>
          </a:xfrm>
          <a:prstGeom prst="line">
            <a:avLst/>
          </a:prstGeom>
          <a:ln w="88900">
            <a:solidFill>
              <a:schemeClr val="accent1"/>
            </a:solidFill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42" name="125 : 4 = ?"/>
          <p:cNvSpPr txBox="1"/>
          <p:nvPr/>
        </p:nvSpPr>
        <p:spPr>
          <a:xfrm>
            <a:off x="26324241" y="-2218215"/>
            <a:ext cx="1373395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2 сот.</a:t>
            </a:r>
          </a:p>
        </p:txBody>
      </p:sp>
      <p:sp>
        <p:nvSpPr>
          <p:cNvPr id="243" name="125 : 4 = ?"/>
          <p:cNvSpPr txBox="1"/>
          <p:nvPr/>
        </p:nvSpPr>
        <p:spPr>
          <a:xfrm>
            <a:off x="27892288" y="-2218215"/>
            <a:ext cx="1880875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5 дес.</a:t>
            </a:r>
          </a:p>
        </p:txBody>
      </p:sp>
      <p:sp>
        <p:nvSpPr>
          <p:cNvPr id="244" name="125 : 4 = ?"/>
          <p:cNvSpPr txBox="1"/>
          <p:nvPr/>
        </p:nvSpPr>
        <p:spPr>
          <a:xfrm>
            <a:off x="29668086" y="-2218215"/>
            <a:ext cx="1972850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8 од.</a:t>
            </a:r>
          </a:p>
        </p:txBody>
      </p:sp>
      <p:sp>
        <p:nvSpPr>
          <p:cNvPr id="245" name="1"/>
          <p:cNvSpPr txBox="1"/>
          <p:nvPr/>
        </p:nvSpPr>
        <p:spPr>
          <a:xfrm>
            <a:off x="2539800" y="3832257"/>
            <a:ext cx="36696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4000"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246" name="1"/>
          <p:cNvSpPr txBox="1"/>
          <p:nvPr/>
        </p:nvSpPr>
        <p:spPr>
          <a:xfrm>
            <a:off x="2501033" y="6147578"/>
            <a:ext cx="44450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4000"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2</a:t>
            </a:r>
          </a:p>
        </p:txBody>
      </p:sp>
      <p:sp>
        <p:nvSpPr>
          <p:cNvPr id="247" name="1"/>
          <p:cNvSpPr txBox="1"/>
          <p:nvPr/>
        </p:nvSpPr>
        <p:spPr>
          <a:xfrm>
            <a:off x="10473803" y="3832257"/>
            <a:ext cx="44913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4000"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3</a:t>
            </a:r>
          </a:p>
        </p:txBody>
      </p:sp>
      <p:sp>
        <p:nvSpPr>
          <p:cNvPr id="248" name="Групувати"/>
          <p:cNvSpPr/>
          <p:nvPr/>
        </p:nvSpPr>
        <p:spPr>
          <a:xfrm>
            <a:off x="11006664" y="4106179"/>
            <a:ext cx="4952161" cy="1076067"/>
          </a:xfrm>
          <a:prstGeom prst="roundRect">
            <a:avLst>
              <a:gd name="adj" fmla="val 22389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49" name="57 - 5 = 52"/>
          <p:cNvSpPr txBox="1"/>
          <p:nvPr/>
        </p:nvSpPr>
        <p:spPr>
          <a:xfrm>
            <a:off x="11579604" y="4212412"/>
            <a:ext cx="3795848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700 : 100 = 7</a:t>
            </a:r>
          </a:p>
        </p:txBody>
      </p:sp>
      <p:sp>
        <p:nvSpPr>
          <p:cNvPr id="250" name="Відповідь: ціна однієї лампи - 21грн, 45 ламп коштуватимуть 945грн, 10 ламп коштуватимуть 210грн"/>
          <p:cNvSpPr txBox="1"/>
          <p:nvPr/>
        </p:nvSpPr>
        <p:spPr>
          <a:xfrm>
            <a:off x="2602444" y="8527404"/>
            <a:ext cx="17308659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defRPr sz="5000"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pPr>
            <a:r>
              <a:t>Відповідь</a:t>
            </a:r>
            <a:r>
              <a:rPr>
                <a:solidFill>
                  <a:srgbClr val="000000"/>
                </a:solidFill>
                <a:latin typeface="Rubik Light Regular"/>
                <a:ea typeface="Rubik Light Regular"/>
                <a:cs typeface="Rubik Light Regular"/>
                <a:sym typeface="Rubik Light Regular"/>
              </a:rPr>
              <a:t>: вартість гойдалок більша від вартості м’ячів у 7 разів</a:t>
            </a:r>
          </a:p>
        </p:txBody>
      </p:sp>
      <p:sp>
        <p:nvSpPr>
          <p:cNvPr id="251" name="Групувати"/>
          <p:cNvSpPr/>
          <p:nvPr/>
        </p:nvSpPr>
        <p:spPr>
          <a:xfrm>
            <a:off x="2973451" y="4106179"/>
            <a:ext cx="4952162" cy="1076067"/>
          </a:xfrm>
          <a:prstGeom prst="roundRect">
            <a:avLst>
              <a:gd name="adj" fmla="val 22389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52" name="57 - 5 = 52"/>
          <p:cNvSpPr txBox="1"/>
          <p:nvPr/>
        </p:nvSpPr>
        <p:spPr>
          <a:xfrm>
            <a:off x="3440425" y="4212412"/>
            <a:ext cx="4018215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140 х 5 = 700</a:t>
            </a:r>
          </a:p>
        </p:txBody>
      </p:sp>
      <p:sp>
        <p:nvSpPr>
          <p:cNvPr id="253" name="Групувати"/>
          <p:cNvSpPr/>
          <p:nvPr/>
        </p:nvSpPr>
        <p:spPr>
          <a:xfrm>
            <a:off x="2973451" y="6319966"/>
            <a:ext cx="4595930" cy="1076068"/>
          </a:xfrm>
          <a:prstGeom prst="roundRect">
            <a:avLst>
              <a:gd name="adj" fmla="val 22389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54" name="57 - 5 = 52"/>
          <p:cNvSpPr txBox="1"/>
          <p:nvPr/>
        </p:nvSpPr>
        <p:spPr>
          <a:xfrm>
            <a:off x="3440424" y="6426199"/>
            <a:ext cx="3661984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25 х 4 = 100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57" name="Google Shape;96;p14"/>
          <p:cNvSpPr txBox="1"/>
          <p:nvPr/>
        </p:nvSpPr>
        <p:spPr>
          <a:xfrm>
            <a:off x="2442134" y="1827452"/>
            <a:ext cx="1600950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Самостійна робота</a:t>
            </a:r>
          </a:p>
        </p:txBody>
      </p:sp>
      <p:grpSp>
        <p:nvGrpSpPr>
          <p:cNvPr id="263" name="Групувати"/>
          <p:cNvGrpSpPr/>
          <p:nvPr/>
        </p:nvGrpSpPr>
        <p:grpSpPr>
          <a:xfrm>
            <a:off x="11432629" y="-1961901"/>
            <a:ext cx="6310164" cy="1270039"/>
            <a:chOff x="-2" y="-1"/>
            <a:chExt cx="6310163" cy="1270037"/>
          </a:xfrm>
        </p:grpSpPr>
        <p:grpSp>
          <p:nvGrpSpPr>
            <p:cNvPr id="261" name="Групувати"/>
            <p:cNvGrpSpPr/>
            <p:nvPr/>
          </p:nvGrpSpPr>
          <p:grpSpPr>
            <a:xfrm>
              <a:off x="-3" y="-2"/>
              <a:ext cx="4587586" cy="1270038"/>
              <a:chOff x="0" y="-1"/>
              <a:chExt cx="4587584" cy="1270037"/>
            </a:xfrm>
          </p:grpSpPr>
          <p:sp>
            <p:nvSpPr>
              <p:cNvPr id="258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59" name="Коло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60" name="Коло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62" name="Коло"/>
            <p:cNvSpPr/>
            <p:nvPr/>
          </p:nvSpPr>
          <p:spPr>
            <a:xfrm>
              <a:off x="5040142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/>
              </a:pPr>
            </a:p>
          </p:txBody>
        </p:sp>
      </p:grpSp>
      <p:pic>
        <p:nvPicPr>
          <p:cNvPr id="264" name="Зображення" descr="Зображення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flipH="1">
            <a:off x="14338259" y="5738859"/>
            <a:ext cx="4729550" cy="5261365"/>
          </a:xfrm>
          <a:prstGeom prst="rect">
            <a:avLst/>
          </a:prstGeom>
          <a:ln w="12700">
            <a:miter lim="400000"/>
          </a:ln>
        </p:spPr>
      </p:pic>
      <p:sp>
        <p:nvSpPr>
          <p:cNvPr id="265" name="Обчисліть методом добору:"/>
          <p:cNvSpPr txBox="1"/>
          <p:nvPr/>
        </p:nvSpPr>
        <p:spPr>
          <a:xfrm>
            <a:off x="2554781" y="4657456"/>
            <a:ext cx="8487850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5E38CE"/>
                </a:solidFill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Обчисліть методом добору:</a:t>
            </a:r>
          </a:p>
        </p:txBody>
      </p:sp>
      <p:sp>
        <p:nvSpPr>
          <p:cNvPr id="266" name="Групувати"/>
          <p:cNvSpPr/>
          <p:nvPr/>
        </p:nvSpPr>
        <p:spPr>
          <a:xfrm>
            <a:off x="2807574" y="6357375"/>
            <a:ext cx="3748717" cy="1076067"/>
          </a:xfrm>
          <a:prstGeom prst="roundRect">
            <a:avLst>
              <a:gd name="adj" fmla="val 22389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67" name="57 - 5 = 52"/>
          <p:cNvSpPr txBox="1"/>
          <p:nvPr/>
        </p:nvSpPr>
        <p:spPr>
          <a:xfrm>
            <a:off x="3274547" y="6463607"/>
            <a:ext cx="2814771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450 : 150</a:t>
            </a:r>
          </a:p>
        </p:txBody>
      </p:sp>
      <p:sp>
        <p:nvSpPr>
          <p:cNvPr id="268" name="Групувати"/>
          <p:cNvSpPr/>
          <p:nvPr/>
        </p:nvSpPr>
        <p:spPr>
          <a:xfrm>
            <a:off x="2807574" y="7991748"/>
            <a:ext cx="3748717" cy="1076067"/>
          </a:xfrm>
          <a:prstGeom prst="roundRect">
            <a:avLst>
              <a:gd name="adj" fmla="val 22389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69" name="57 - 5 = 52"/>
          <p:cNvSpPr txBox="1"/>
          <p:nvPr/>
        </p:nvSpPr>
        <p:spPr>
          <a:xfrm>
            <a:off x="3274547" y="8097980"/>
            <a:ext cx="2833624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360 : 180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1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72" name="Google Shape;96;p14"/>
          <p:cNvSpPr txBox="1"/>
          <p:nvPr/>
        </p:nvSpPr>
        <p:spPr>
          <a:xfrm>
            <a:off x="2442134" y="1827452"/>
            <a:ext cx="1600950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Самоперевірка</a:t>
            </a:r>
          </a:p>
        </p:txBody>
      </p:sp>
      <p:grpSp>
        <p:nvGrpSpPr>
          <p:cNvPr id="278" name="Групувати"/>
          <p:cNvGrpSpPr/>
          <p:nvPr/>
        </p:nvGrpSpPr>
        <p:grpSpPr>
          <a:xfrm>
            <a:off x="11432629" y="-1961901"/>
            <a:ext cx="6310164" cy="1270039"/>
            <a:chOff x="-2" y="-1"/>
            <a:chExt cx="6310163" cy="1270037"/>
          </a:xfrm>
        </p:grpSpPr>
        <p:grpSp>
          <p:nvGrpSpPr>
            <p:cNvPr id="276" name="Групувати"/>
            <p:cNvGrpSpPr/>
            <p:nvPr/>
          </p:nvGrpSpPr>
          <p:grpSpPr>
            <a:xfrm>
              <a:off x="-3" y="-2"/>
              <a:ext cx="4587586" cy="1270038"/>
              <a:chOff x="0" y="-1"/>
              <a:chExt cx="4587584" cy="1270037"/>
            </a:xfrm>
          </p:grpSpPr>
          <p:sp>
            <p:nvSpPr>
              <p:cNvPr id="273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74" name="Коло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75" name="Коло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77" name="Коло"/>
            <p:cNvSpPr/>
            <p:nvPr/>
          </p:nvSpPr>
          <p:spPr>
            <a:xfrm>
              <a:off x="5040142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/>
              </a:pPr>
            </a:p>
          </p:txBody>
        </p:sp>
      </p:grpSp>
      <p:sp>
        <p:nvSpPr>
          <p:cNvPr id="279" name="1"/>
          <p:cNvSpPr txBox="1"/>
          <p:nvPr/>
        </p:nvSpPr>
        <p:spPr>
          <a:xfrm>
            <a:off x="2699671" y="4555627"/>
            <a:ext cx="36696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4000"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280" name="1"/>
          <p:cNvSpPr txBox="1"/>
          <p:nvPr/>
        </p:nvSpPr>
        <p:spPr>
          <a:xfrm>
            <a:off x="2660904" y="6219511"/>
            <a:ext cx="44450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4000"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2</a:t>
            </a:r>
          </a:p>
        </p:txBody>
      </p:sp>
      <p:sp>
        <p:nvSpPr>
          <p:cNvPr id="281" name="Групувати"/>
          <p:cNvSpPr/>
          <p:nvPr/>
        </p:nvSpPr>
        <p:spPr>
          <a:xfrm>
            <a:off x="3423690" y="4366844"/>
            <a:ext cx="4593227" cy="1076067"/>
          </a:xfrm>
          <a:prstGeom prst="roundRect">
            <a:avLst>
              <a:gd name="adj" fmla="val 22389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82" name="57 - 5 = 52"/>
          <p:cNvSpPr txBox="1"/>
          <p:nvPr/>
        </p:nvSpPr>
        <p:spPr>
          <a:xfrm>
            <a:off x="3890664" y="4473077"/>
            <a:ext cx="3889112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450 : 150 = Х</a:t>
            </a:r>
          </a:p>
        </p:txBody>
      </p:sp>
      <p:sp>
        <p:nvSpPr>
          <p:cNvPr id="283" name="Групувати"/>
          <p:cNvSpPr/>
          <p:nvPr/>
        </p:nvSpPr>
        <p:spPr>
          <a:xfrm>
            <a:off x="3423690" y="6001218"/>
            <a:ext cx="3748718" cy="1076067"/>
          </a:xfrm>
          <a:prstGeom prst="roundRect">
            <a:avLst>
              <a:gd name="adj" fmla="val 22389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84" name="57 - 5 = 52"/>
          <p:cNvSpPr txBox="1"/>
          <p:nvPr/>
        </p:nvSpPr>
        <p:spPr>
          <a:xfrm>
            <a:off x="3890664" y="6107450"/>
            <a:ext cx="2833624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360 : 180</a:t>
            </a:r>
          </a:p>
        </p:txBody>
      </p:sp>
      <p:sp>
        <p:nvSpPr>
          <p:cNvPr id="285" name="Групувати"/>
          <p:cNvSpPr/>
          <p:nvPr/>
        </p:nvSpPr>
        <p:spPr>
          <a:xfrm>
            <a:off x="8779685" y="4366844"/>
            <a:ext cx="4737089" cy="1076067"/>
          </a:xfrm>
          <a:prstGeom prst="roundRect">
            <a:avLst>
              <a:gd name="adj" fmla="val 22389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86" name="57 - 5 = 52"/>
          <p:cNvSpPr txBox="1"/>
          <p:nvPr/>
        </p:nvSpPr>
        <p:spPr>
          <a:xfrm>
            <a:off x="9246658" y="4473077"/>
            <a:ext cx="4009408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450 = Х * 150</a:t>
            </a:r>
          </a:p>
        </p:txBody>
      </p:sp>
      <p:sp>
        <p:nvSpPr>
          <p:cNvPr id="287" name="Групувати"/>
          <p:cNvSpPr/>
          <p:nvPr/>
        </p:nvSpPr>
        <p:spPr>
          <a:xfrm>
            <a:off x="14279542" y="4366844"/>
            <a:ext cx="2504179" cy="1076067"/>
          </a:xfrm>
          <a:prstGeom prst="roundRect">
            <a:avLst>
              <a:gd name="adj" fmla="val 22389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88" name="57 - 5 = 52"/>
          <p:cNvSpPr txBox="1"/>
          <p:nvPr/>
        </p:nvSpPr>
        <p:spPr>
          <a:xfrm>
            <a:off x="14746515" y="4473077"/>
            <a:ext cx="1570233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Х = 3</a:t>
            </a:r>
          </a:p>
        </p:txBody>
      </p:sp>
      <p:sp>
        <p:nvSpPr>
          <p:cNvPr id="289" name="Групувати"/>
          <p:cNvSpPr/>
          <p:nvPr/>
        </p:nvSpPr>
        <p:spPr>
          <a:xfrm>
            <a:off x="17546489" y="4366844"/>
            <a:ext cx="4880598" cy="1076067"/>
          </a:xfrm>
          <a:prstGeom prst="roundRect">
            <a:avLst>
              <a:gd name="adj" fmla="val 22389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90" name="57 - 5 = 52"/>
          <p:cNvSpPr txBox="1"/>
          <p:nvPr/>
        </p:nvSpPr>
        <p:spPr>
          <a:xfrm>
            <a:off x="18013462" y="4473077"/>
            <a:ext cx="4048099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3 х 150 = 450</a:t>
            </a:r>
          </a:p>
        </p:txBody>
      </p:sp>
      <p:sp>
        <p:nvSpPr>
          <p:cNvPr id="291" name="Групувати"/>
          <p:cNvSpPr/>
          <p:nvPr/>
        </p:nvSpPr>
        <p:spPr>
          <a:xfrm>
            <a:off x="8707931" y="6001218"/>
            <a:ext cx="4737089" cy="1076067"/>
          </a:xfrm>
          <a:prstGeom prst="roundRect">
            <a:avLst>
              <a:gd name="adj" fmla="val 22389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92" name="57 - 5 = 52"/>
          <p:cNvSpPr txBox="1"/>
          <p:nvPr/>
        </p:nvSpPr>
        <p:spPr>
          <a:xfrm>
            <a:off x="9062345" y="6136961"/>
            <a:ext cx="4028261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360 = Х * 180</a:t>
            </a:r>
          </a:p>
        </p:txBody>
      </p:sp>
      <p:sp>
        <p:nvSpPr>
          <p:cNvPr id="293" name="Групувати"/>
          <p:cNvSpPr/>
          <p:nvPr/>
        </p:nvSpPr>
        <p:spPr>
          <a:xfrm>
            <a:off x="14207788" y="6001218"/>
            <a:ext cx="2504179" cy="1076067"/>
          </a:xfrm>
          <a:prstGeom prst="roundRect">
            <a:avLst>
              <a:gd name="adj" fmla="val 22389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94" name="57 - 5 = 52"/>
          <p:cNvSpPr txBox="1"/>
          <p:nvPr/>
        </p:nvSpPr>
        <p:spPr>
          <a:xfrm>
            <a:off x="14674761" y="6107450"/>
            <a:ext cx="1561382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Х = 2</a:t>
            </a:r>
          </a:p>
        </p:txBody>
      </p:sp>
      <p:sp>
        <p:nvSpPr>
          <p:cNvPr id="295" name="Групувати"/>
          <p:cNvSpPr/>
          <p:nvPr/>
        </p:nvSpPr>
        <p:spPr>
          <a:xfrm>
            <a:off x="17474734" y="6001218"/>
            <a:ext cx="4880598" cy="1076067"/>
          </a:xfrm>
          <a:prstGeom prst="roundRect">
            <a:avLst>
              <a:gd name="adj" fmla="val 22389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96" name="57 - 5 = 52"/>
          <p:cNvSpPr txBox="1"/>
          <p:nvPr/>
        </p:nvSpPr>
        <p:spPr>
          <a:xfrm>
            <a:off x="17941707" y="6107450"/>
            <a:ext cx="4058102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2 х 180 = 360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