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5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61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8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19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1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17" y="6789905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6" y="4237206"/>
            <a:ext cx="19005713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Додавання і віднімання круглих багатоцифрових чисел. Куб.</a:t>
            </a:r>
          </a:p>
        </p:txBody>
      </p:sp>
      <p:pic>
        <p:nvPicPr>
          <p:cNvPr id="154" name="1_1.png" descr="1_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161461" y="5841672"/>
            <a:ext cx="6912307" cy="69123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Google Shape;96;p14"/>
          <p:cNvSpPr txBox="1"/>
          <p:nvPr/>
        </p:nvSpPr>
        <p:spPr>
          <a:xfrm>
            <a:off x="2467532" y="1827452"/>
            <a:ext cx="1642925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58" name="Групувати"/>
          <p:cNvGrpSpPr/>
          <p:nvPr/>
        </p:nvGrpSpPr>
        <p:grpSpPr>
          <a:xfrm>
            <a:off x="14833533" y="-2432850"/>
            <a:ext cx="5040609" cy="1014523"/>
            <a:chOff x="-1" y="-1"/>
            <a:chExt cx="5040608" cy="1014521"/>
          </a:xfrm>
        </p:grpSpPr>
        <p:grpSp>
          <p:nvGrpSpPr>
            <p:cNvPr id="256" name="Групувати"/>
            <p:cNvGrpSpPr/>
            <p:nvPr/>
          </p:nvGrpSpPr>
          <p:grpSpPr>
            <a:xfrm>
              <a:off x="-2" y="-2"/>
              <a:ext cx="3664600" cy="1014523"/>
              <a:chOff x="0" y="0"/>
              <a:chExt cx="3664599" cy="1014521"/>
            </a:xfrm>
          </p:grpSpPr>
          <p:sp>
            <p:nvSpPr>
              <p:cNvPr id="253" name="Коло"/>
              <p:cNvSpPr/>
              <p:nvPr/>
            </p:nvSpPr>
            <p:spPr>
              <a:xfrm>
                <a:off x="-1" y="-1"/>
                <a:ext cx="1014499" cy="10145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4" name="Коло"/>
              <p:cNvSpPr/>
              <p:nvPr/>
            </p:nvSpPr>
            <p:spPr>
              <a:xfrm>
                <a:off x="1325047" y="-1"/>
                <a:ext cx="1014503" cy="10145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5" name="Коло"/>
              <p:cNvSpPr/>
              <p:nvPr/>
            </p:nvSpPr>
            <p:spPr>
              <a:xfrm>
                <a:off x="2650096" y="-1"/>
                <a:ext cx="1014503" cy="10145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57" name="Коло"/>
            <p:cNvSpPr/>
            <p:nvPr/>
          </p:nvSpPr>
          <p:spPr>
            <a:xfrm>
              <a:off x="4026104" y="3"/>
              <a:ext cx="1014503" cy="1014514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59" name="Групувати"/>
          <p:cNvSpPr/>
          <p:nvPr/>
        </p:nvSpPr>
        <p:spPr>
          <a:xfrm>
            <a:off x="3113627" y="4379908"/>
            <a:ext cx="14146488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60" name="2 × 3 = 6"/>
          <p:cNvSpPr txBox="1"/>
          <p:nvPr/>
        </p:nvSpPr>
        <p:spPr>
          <a:xfrm>
            <a:off x="3369002" y="4524067"/>
            <a:ext cx="1363574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40 000 + 60 000 = 40 + 60 = 80 тис = 80 000</a:t>
            </a:r>
          </a:p>
        </p:txBody>
      </p:sp>
      <p:sp>
        <p:nvSpPr>
          <p:cNvPr id="261" name="1"/>
          <p:cNvSpPr txBox="1"/>
          <p:nvPr/>
        </p:nvSpPr>
        <p:spPr>
          <a:xfrm>
            <a:off x="2248733" y="4524068"/>
            <a:ext cx="43013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62" name="2"/>
          <p:cNvSpPr txBox="1"/>
          <p:nvPr/>
        </p:nvSpPr>
        <p:spPr>
          <a:xfrm>
            <a:off x="2200275" y="6386205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63" name="Групувати"/>
          <p:cNvSpPr/>
          <p:nvPr/>
        </p:nvSpPr>
        <p:spPr>
          <a:xfrm>
            <a:off x="3113627" y="6392553"/>
            <a:ext cx="8379471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64" name="2 × 3 = 6"/>
          <p:cNvSpPr txBox="1"/>
          <p:nvPr/>
        </p:nvSpPr>
        <p:spPr>
          <a:xfrm>
            <a:off x="3369002" y="6536712"/>
            <a:ext cx="786872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80 000 - 20 000 = 60 000</a:t>
            </a:r>
          </a:p>
        </p:txBody>
      </p:sp>
      <p:sp>
        <p:nvSpPr>
          <p:cNvPr id="265" name="Куб"/>
          <p:cNvSpPr/>
          <p:nvPr/>
        </p:nvSpPr>
        <p:spPr>
          <a:xfrm>
            <a:off x="16402452" y="7118538"/>
            <a:ext cx="4390836" cy="43908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201" y="0"/>
                </a:moveTo>
                <a:cubicBezTo>
                  <a:pt x="7108" y="0"/>
                  <a:pt x="7018" y="37"/>
                  <a:pt x="6952" y="103"/>
                </a:cubicBezTo>
                <a:lnTo>
                  <a:pt x="103" y="6951"/>
                </a:lnTo>
                <a:cubicBezTo>
                  <a:pt x="65" y="6989"/>
                  <a:pt x="91" y="7054"/>
                  <a:pt x="145" y="7054"/>
                </a:cubicBezTo>
                <a:lnTo>
                  <a:pt x="14172" y="7054"/>
                </a:lnTo>
                <a:cubicBezTo>
                  <a:pt x="14214" y="7054"/>
                  <a:pt x="14253" y="7038"/>
                  <a:pt x="14283" y="7008"/>
                </a:cubicBezTo>
                <a:lnTo>
                  <a:pt x="21210" y="81"/>
                </a:lnTo>
                <a:cubicBezTo>
                  <a:pt x="21240" y="51"/>
                  <a:pt x="21219" y="0"/>
                  <a:pt x="21176" y="0"/>
                </a:cubicBezTo>
                <a:lnTo>
                  <a:pt x="7201" y="0"/>
                </a:lnTo>
                <a:close/>
                <a:moveTo>
                  <a:pt x="21571" y="380"/>
                </a:moveTo>
                <a:cubicBezTo>
                  <a:pt x="21555" y="373"/>
                  <a:pt x="21534" y="375"/>
                  <a:pt x="21519" y="390"/>
                </a:cubicBezTo>
                <a:lnTo>
                  <a:pt x="14597" y="7312"/>
                </a:lnTo>
                <a:cubicBezTo>
                  <a:pt x="14564" y="7345"/>
                  <a:pt x="14546" y="7389"/>
                  <a:pt x="14546" y="7435"/>
                </a:cubicBezTo>
                <a:lnTo>
                  <a:pt x="14546" y="21490"/>
                </a:lnTo>
                <a:cubicBezTo>
                  <a:pt x="14546" y="21530"/>
                  <a:pt x="14594" y="21550"/>
                  <a:pt x="14622" y="21522"/>
                </a:cubicBezTo>
                <a:lnTo>
                  <a:pt x="21490" y="14622"/>
                </a:lnTo>
                <a:cubicBezTo>
                  <a:pt x="21561" y="14552"/>
                  <a:pt x="21600" y="14457"/>
                  <a:pt x="21600" y="14357"/>
                </a:cubicBezTo>
                <a:lnTo>
                  <a:pt x="21600" y="424"/>
                </a:lnTo>
                <a:cubicBezTo>
                  <a:pt x="21600" y="402"/>
                  <a:pt x="21588" y="387"/>
                  <a:pt x="21571" y="380"/>
                </a:cubicBezTo>
                <a:close/>
                <a:moveTo>
                  <a:pt x="78" y="7491"/>
                </a:moveTo>
                <a:cubicBezTo>
                  <a:pt x="34" y="7491"/>
                  <a:pt x="0" y="7527"/>
                  <a:pt x="0" y="7570"/>
                </a:cubicBezTo>
                <a:lnTo>
                  <a:pt x="0" y="21522"/>
                </a:lnTo>
                <a:cubicBezTo>
                  <a:pt x="0" y="21566"/>
                  <a:pt x="34" y="21600"/>
                  <a:pt x="78" y="21600"/>
                </a:cubicBezTo>
                <a:lnTo>
                  <a:pt x="14030" y="21600"/>
                </a:lnTo>
                <a:cubicBezTo>
                  <a:pt x="14073" y="21600"/>
                  <a:pt x="14109" y="21566"/>
                  <a:pt x="14109" y="21522"/>
                </a:cubicBezTo>
                <a:lnTo>
                  <a:pt x="14109" y="7570"/>
                </a:lnTo>
                <a:cubicBezTo>
                  <a:pt x="14109" y="7527"/>
                  <a:pt x="14073" y="7491"/>
                  <a:pt x="14030" y="7491"/>
                </a:cubicBezTo>
                <a:lnTo>
                  <a:pt x="78" y="7491"/>
                </a:lnTo>
                <a:close/>
              </a:path>
            </a:pathLst>
          </a:custGeom>
          <a:solidFill>
            <a:srgbClr val="FFFFFF"/>
          </a:solidFill>
          <a:ln w="114300">
            <a:solidFill>
              <a:schemeClr val="accent1"/>
            </a:solidFill>
          </a:ln>
        </p:spPr>
        <p:txBody>
          <a:bodyPr lIns="50800" tIns="50800" rIns="50800" bIns="50800" anchor="ctr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66" name="А1"/>
          <p:cNvSpPr txBox="1"/>
          <p:nvPr/>
        </p:nvSpPr>
        <p:spPr>
          <a:xfrm>
            <a:off x="15375551" y="8154181"/>
            <a:ext cx="79569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А</a:t>
            </a:r>
            <a:r>
              <a:rPr sz="3000"/>
              <a:t>1 </a:t>
            </a:r>
          </a:p>
        </p:txBody>
      </p:sp>
      <p:sp>
        <p:nvSpPr>
          <p:cNvPr id="267" name="А"/>
          <p:cNvSpPr txBox="1"/>
          <p:nvPr/>
        </p:nvSpPr>
        <p:spPr>
          <a:xfrm>
            <a:off x="15629196" y="11215169"/>
            <a:ext cx="69480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А </a:t>
            </a:r>
          </a:p>
        </p:txBody>
      </p:sp>
      <p:sp>
        <p:nvSpPr>
          <p:cNvPr id="268" name="В1"/>
          <p:cNvSpPr txBox="1"/>
          <p:nvPr/>
        </p:nvSpPr>
        <p:spPr>
          <a:xfrm>
            <a:off x="17402375" y="6311899"/>
            <a:ext cx="85685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В</a:t>
            </a:r>
            <a:r>
              <a:rPr sz="3000"/>
              <a:t>1</a:t>
            </a:r>
            <a:r>
              <a:t> </a:t>
            </a:r>
          </a:p>
        </p:txBody>
      </p:sp>
      <p:sp>
        <p:nvSpPr>
          <p:cNvPr id="269" name="С1"/>
          <p:cNvSpPr txBox="1"/>
          <p:nvPr/>
        </p:nvSpPr>
        <p:spPr>
          <a:xfrm>
            <a:off x="20628750" y="6426199"/>
            <a:ext cx="85570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С</a:t>
            </a:r>
            <a:r>
              <a:rPr sz="3000"/>
              <a:t>1</a:t>
            </a:r>
            <a:r>
              <a:t> </a:t>
            </a:r>
          </a:p>
        </p:txBody>
      </p:sp>
      <p:sp>
        <p:nvSpPr>
          <p:cNvPr id="270" name="D1"/>
          <p:cNvSpPr txBox="1"/>
          <p:nvPr/>
        </p:nvSpPr>
        <p:spPr>
          <a:xfrm>
            <a:off x="19326226" y="8432799"/>
            <a:ext cx="86994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D</a:t>
            </a:r>
            <a:r>
              <a:rPr sz="3000"/>
              <a:t>1</a:t>
            </a:r>
            <a:r>
              <a:t> </a:t>
            </a:r>
          </a:p>
        </p:txBody>
      </p:sp>
      <p:sp>
        <p:nvSpPr>
          <p:cNvPr id="271" name="D"/>
          <p:cNvSpPr txBox="1"/>
          <p:nvPr/>
        </p:nvSpPr>
        <p:spPr>
          <a:xfrm>
            <a:off x="19217223" y="11392969"/>
            <a:ext cx="70695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D </a:t>
            </a:r>
          </a:p>
        </p:txBody>
      </p:sp>
      <p:sp>
        <p:nvSpPr>
          <p:cNvPr id="272" name="C"/>
          <p:cNvSpPr txBox="1"/>
          <p:nvPr/>
        </p:nvSpPr>
        <p:spPr>
          <a:xfrm>
            <a:off x="20710247" y="9691169"/>
            <a:ext cx="69270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 </a:t>
            </a:r>
          </a:p>
        </p:txBody>
      </p:sp>
      <p:sp>
        <p:nvSpPr>
          <p:cNvPr id="273" name="Лінія"/>
          <p:cNvSpPr/>
          <p:nvPr/>
        </p:nvSpPr>
        <p:spPr>
          <a:xfrm flipV="1">
            <a:off x="16405779" y="9991483"/>
            <a:ext cx="1448409" cy="1540117"/>
          </a:xfrm>
          <a:prstGeom prst="line">
            <a:avLst/>
          </a:prstGeom>
          <a:ln w="25400">
            <a:solidFill>
              <a:schemeClr val="accent1"/>
            </a:solidFill>
            <a:custDash>
              <a:ds d="200000" sp="200000"/>
            </a:custDash>
            <a:miter lim="400000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74" name="Лінія"/>
          <p:cNvSpPr/>
          <p:nvPr/>
        </p:nvSpPr>
        <p:spPr>
          <a:xfrm flipV="1">
            <a:off x="17868276" y="7197274"/>
            <a:ext cx="1" cy="2777415"/>
          </a:xfrm>
          <a:prstGeom prst="line">
            <a:avLst/>
          </a:prstGeom>
          <a:ln w="25400">
            <a:solidFill>
              <a:schemeClr val="accent1"/>
            </a:solidFill>
            <a:custDash>
              <a:ds d="200000" sp="200000"/>
            </a:custDash>
            <a:miter lim="400000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75" name="Лінія"/>
          <p:cNvSpPr/>
          <p:nvPr/>
        </p:nvSpPr>
        <p:spPr>
          <a:xfrm>
            <a:off x="17881416" y="9980131"/>
            <a:ext cx="2874854" cy="116403"/>
          </a:xfrm>
          <a:prstGeom prst="line">
            <a:avLst/>
          </a:prstGeom>
          <a:ln w="25400">
            <a:solidFill>
              <a:schemeClr val="accent1"/>
            </a:solidFill>
            <a:custDash>
              <a:ds d="200000" sp="200000"/>
            </a:custDash>
            <a:miter lim="400000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76" name="B"/>
          <p:cNvSpPr txBox="1"/>
          <p:nvPr/>
        </p:nvSpPr>
        <p:spPr>
          <a:xfrm>
            <a:off x="17778267" y="9260258"/>
            <a:ext cx="69385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 </a:t>
            </a:r>
          </a:p>
        </p:txBody>
      </p:sp>
      <p:sp>
        <p:nvSpPr>
          <p:cNvPr id="277" name="a"/>
          <p:cNvSpPr txBox="1"/>
          <p:nvPr/>
        </p:nvSpPr>
        <p:spPr>
          <a:xfrm>
            <a:off x="17460535" y="10780265"/>
            <a:ext cx="62015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Google Shape;96;p14"/>
          <p:cNvSpPr txBox="1"/>
          <p:nvPr/>
        </p:nvSpPr>
        <p:spPr>
          <a:xfrm>
            <a:off x="2467533" y="1827452"/>
            <a:ext cx="788961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86" name="Групувати"/>
          <p:cNvGrpSpPr/>
          <p:nvPr/>
        </p:nvGrpSpPr>
        <p:grpSpPr>
          <a:xfrm>
            <a:off x="14371069" y="-1955939"/>
            <a:ext cx="6310164" cy="1270039"/>
            <a:chOff x="-2" y="-1"/>
            <a:chExt cx="6310162" cy="1270037"/>
          </a:xfrm>
        </p:grpSpPr>
        <p:grpSp>
          <p:nvGrpSpPr>
            <p:cNvPr id="284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81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2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3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85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89" name="Знімок екрана 2024-07-11 о 14.39.37.png"/>
          <p:cNvGrpSpPr/>
          <p:nvPr/>
        </p:nvGrpSpPr>
        <p:grpSpPr>
          <a:xfrm>
            <a:off x="2479667" y="5024005"/>
            <a:ext cx="13663623" cy="2310619"/>
            <a:chOff x="0" y="0"/>
            <a:chExt cx="13663621" cy="2310618"/>
          </a:xfrm>
        </p:grpSpPr>
        <p:pic>
          <p:nvPicPr>
            <p:cNvPr id="288" name="Знімок екрана 2024-07-11 о 14.39.37.png" descr="Знімок екрана 2024-07-11 о 14.39.37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3231822" cy="1751819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87" name="Знімок екрана 2024-07-11 о 14.39.37.png" descr="Знімок екрана 2024-07-11 о 14.39.37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3663622" cy="2310619"/>
            </a:xfrm>
            <a:prstGeom prst="rect">
              <a:avLst/>
            </a:prstGeom>
            <a:effectLst/>
          </p:spPr>
        </p:pic>
      </p:grpSp>
      <p:pic>
        <p:nvPicPr>
          <p:cNvPr id="290" name="Зображення" descr="Зображення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 flipH="1">
            <a:off x="17844387" y="5364382"/>
            <a:ext cx="3770986" cy="41950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 </a:t>
            </a:r>
          </a:p>
        </p:txBody>
      </p:sp>
      <p:grpSp>
        <p:nvGrpSpPr>
          <p:cNvPr id="299" name="Групувати"/>
          <p:cNvGrpSpPr/>
          <p:nvPr/>
        </p:nvGrpSpPr>
        <p:grpSpPr>
          <a:xfrm>
            <a:off x="14516040" y="-2769613"/>
            <a:ext cx="6310162" cy="1270039"/>
            <a:chOff x="-1" y="-1"/>
            <a:chExt cx="6310160" cy="1270037"/>
          </a:xfrm>
        </p:grpSpPr>
        <p:grpSp>
          <p:nvGrpSpPr>
            <p:cNvPr id="297" name="Групувати"/>
            <p:cNvGrpSpPr/>
            <p:nvPr/>
          </p:nvGrpSpPr>
          <p:grpSpPr>
            <a:xfrm>
              <a:off x="-2" y="-2"/>
              <a:ext cx="4587583" cy="1270038"/>
              <a:chOff x="0" y="-1"/>
              <a:chExt cx="4587582" cy="1270037"/>
            </a:xfrm>
          </p:grpSpPr>
          <p:sp>
            <p:nvSpPr>
              <p:cNvPr id="294" name="Коло"/>
              <p:cNvSpPr/>
              <p:nvPr/>
            </p:nvSpPr>
            <p:spPr>
              <a:xfrm>
                <a:off x="-1" y="-2"/>
                <a:ext cx="1270013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5" name="Коло"/>
              <p:cNvSpPr/>
              <p:nvPr/>
            </p:nvSpPr>
            <p:spPr>
              <a:xfrm>
                <a:off x="1658778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6" name="Коло"/>
              <p:cNvSpPr/>
              <p:nvPr/>
            </p:nvSpPr>
            <p:spPr>
              <a:xfrm>
                <a:off x="3317563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98" name="Коло"/>
            <p:cNvSpPr/>
            <p:nvPr/>
          </p:nvSpPr>
          <p:spPr>
            <a:xfrm>
              <a:off x="5040140" y="7"/>
              <a:ext cx="1270019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300" name="Групувати"/>
          <p:cNvSpPr/>
          <p:nvPr/>
        </p:nvSpPr>
        <p:spPr>
          <a:xfrm>
            <a:off x="26937608" y="-5395208"/>
            <a:ext cx="3770720" cy="952692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01" name="125 : 4 = ?"/>
          <p:cNvSpPr txBox="1"/>
          <p:nvPr/>
        </p:nvSpPr>
        <p:spPr>
          <a:xfrm>
            <a:off x="27634716" y="-5210965"/>
            <a:ext cx="237650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258</a:t>
            </a:r>
          </a:p>
        </p:txBody>
      </p:sp>
      <p:sp>
        <p:nvSpPr>
          <p:cNvPr id="302" name="Лінія"/>
          <p:cNvSpPr/>
          <p:nvPr/>
        </p:nvSpPr>
        <p:spPr>
          <a:xfrm>
            <a:off x="28822966" y="-4106067"/>
            <a:ext cx="12593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03" name="Лінія"/>
          <p:cNvSpPr/>
          <p:nvPr/>
        </p:nvSpPr>
        <p:spPr>
          <a:xfrm>
            <a:off x="27001180" y="-4106067"/>
            <a:ext cx="12592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04" name="Лінія"/>
          <p:cNvSpPr/>
          <p:nvPr/>
        </p:nvSpPr>
        <p:spPr>
          <a:xfrm>
            <a:off x="30644752" y="-4106067"/>
            <a:ext cx="12594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05" name="125 : 4 = ?"/>
          <p:cNvSpPr txBox="1"/>
          <p:nvPr/>
        </p:nvSpPr>
        <p:spPr>
          <a:xfrm>
            <a:off x="26324241" y="-2218214"/>
            <a:ext cx="13733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 сот.</a:t>
            </a:r>
          </a:p>
        </p:txBody>
      </p:sp>
      <p:sp>
        <p:nvSpPr>
          <p:cNvPr id="306" name="125 : 4 = ?"/>
          <p:cNvSpPr txBox="1"/>
          <p:nvPr/>
        </p:nvSpPr>
        <p:spPr>
          <a:xfrm>
            <a:off x="27892288" y="-2218214"/>
            <a:ext cx="188087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 дес.</a:t>
            </a:r>
          </a:p>
        </p:txBody>
      </p:sp>
      <p:sp>
        <p:nvSpPr>
          <p:cNvPr id="307" name="125 : 4 = ?"/>
          <p:cNvSpPr txBox="1"/>
          <p:nvPr/>
        </p:nvSpPr>
        <p:spPr>
          <a:xfrm>
            <a:off x="29668086" y="-2218214"/>
            <a:ext cx="19728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8 од.</a:t>
            </a:r>
          </a:p>
        </p:txBody>
      </p:sp>
      <p:sp>
        <p:nvSpPr>
          <p:cNvPr id="308" name="Текст"/>
          <p:cNvSpPr txBox="1"/>
          <p:nvPr/>
        </p:nvSpPr>
        <p:spPr>
          <a:xfrm>
            <a:off x="6704848" y="5525655"/>
            <a:ext cx="3359902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09" name="Текст"/>
          <p:cNvSpPr txBox="1"/>
          <p:nvPr/>
        </p:nvSpPr>
        <p:spPr>
          <a:xfrm>
            <a:off x="2787650" y="36587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10" name="Текст"/>
          <p:cNvSpPr txBox="1"/>
          <p:nvPr/>
        </p:nvSpPr>
        <p:spPr>
          <a:xfrm>
            <a:off x="9347200" y="60273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11" name="Групувати"/>
          <p:cNvSpPr/>
          <p:nvPr/>
        </p:nvSpPr>
        <p:spPr>
          <a:xfrm>
            <a:off x="3113627" y="4379908"/>
            <a:ext cx="8471967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12" name="2 × 3 = 6"/>
          <p:cNvSpPr txBox="1"/>
          <p:nvPr/>
        </p:nvSpPr>
        <p:spPr>
          <a:xfrm>
            <a:off x="3369002" y="4524067"/>
            <a:ext cx="796121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(31 - 4) х 12 = 27 х 12 = 324</a:t>
            </a:r>
          </a:p>
        </p:txBody>
      </p:sp>
      <p:sp>
        <p:nvSpPr>
          <p:cNvPr id="313" name="1"/>
          <p:cNvSpPr txBox="1"/>
          <p:nvPr/>
        </p:nvSpPr>
        <p:spPr>
          <a:xfrm>
            <a:off x="2248733" y="4524068"/>
            <a:ext cx="43013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314" name="2"/>
          <p:cNvSpPr txBox="1"/>
          <p:nvPr/>
        </p:nvSpPr>
        <p:spPr>
          <a:xfrm>
            <a:off x="2200275" y="6386205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315" name="Групувати"/>
          <p:cNvSpPr/>
          <p:nvPr/>
        </p:nvSpPr>
        <p:spPr>
          <a:xfrm>
            <a:off x="3113627" y="6392553"/>
            <a:ext cx="8471967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16" name="2 × 3 = 6"/>
          <p:cNvSpPr txBox="1"/>
          <p:nvPr/>
        </p:nvSpPr>
        <p:spPr>
          <a:xfrm>
            <a:off x="3369002" y="6536712"/>
            <a:ext cx="803321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(30 - 4) х 12 = 26 х 12 = 312</a:t>
            </a:r>
          </a:p>
        </p:txBody>
      </p:sp>
      <p:sp>
        <p:nvSpPr>
          <p:cNvPr id="317" name="3"/>
          <p:cNvSpPr txBox="1"/>
          <p:nvPr/>
        </p:nvSpPr>
        <p:spPr>
          <a:xfrm>
            <a:off x="2197377" y="8248344"/>
            <a:ext cx="53284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318" name="Групувати"/>
          <p:cNvSpPr/>
          <p:nvPr/>
        </p:nvSpPr>
        <p:spPr>
          <a:xfrm>
            <a:off x="3113627" y="8254693"/>
            <a:ext cx="8696246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19" name="2 × 3 = 6"/>
          <p:cNvSpPr txBox="1"/>
          <p:nvPr/>
        </p:nvSpPr>
        <p:spPr>
          <a:xfrm>
            <a:off x="3369002" y="8398851"/>
            <a:ext cx="818549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(28 - 4) х 12 = 24 х 12 = 288</a:t>
            </a:r>
          </a:p>
        </p:txBody>
      </p:sp>
      <p:sp>
        <p:nvSpPr>
          <p:cNvPr id="320" name="Відповідь: якщо у місяці 31 день - відремонтують 324 автомобілі, якщо 30 днів - 312 авто, якщо це місяць лютий - то 288 авто."/>
          <p:cNvSpPr txBox="1"/>
          <p:nvPr/>
        </p:nvSpPr>
        <p:spPr>
          <a:xfrm>
            <a:off x="12838981" y="4310494"/>
            <a:ext cx="9664280" cy="391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>
                <a:latin typeface="Rubik Bold"/>
                <a:ea typeface="Rubik Bold"/>
                <a:cs typeface="Rubik Bold"/>
                <a:sym typeface="Rubik Bold"/>
              </a:defRPr>
            </a:pPr>
            <a:r>
              <a:rPr>
                <a:solidFill>
                  <a:srgbClr val="B29443"/>
                </a:solidFill>
              </a:rPr>
              <a:t>Відповідь: </a:t>
            </a:r>
            <a:r>
              <a:rPr>
                <a:latin typeface="+mn-lt"/>
                <a:ea typeface="+mn-ea"/>
                <a:cs typeface="+mn-cs"/>
                <a:sym typeface="Rubik Light Regular"/>
              </a:rPr>
              <a:t>якщо у місяці 31 день - відремонтують 324 автомобілі, якщо 30 днів - 312 авто, якщо це місяць лютий - то 288 авто.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3" name="Google Shape;96;p14"/>
          <p:cNvSpPr txBox="1"/>
          <p:nvPr/>
        </p:nvSpPr>
        <p:spPr>
          <a:xfrm>
            <a:off x="2442134" y="1827452"/>
            <a:ext cx="1814768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324" name="Домашнє завдання:"/>
          <p:cNvSpPr txBox="1"/>
          <p:nvPr/>
        </p:nvSpPr>
        <p:spPr>
          <a:xfrm>
            <a:off x="2482088" y="3675305"/>
            <a:ext cx="614995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Домашнє завдання:</a:t>
            </a:r>
          </a:p>
        </p:txBody>
      </p:sp>
      <p:sp>
        <p:nvSpPr>
          <p:cNvPr id="325" name="Підручник Математика 4 клас (Заїка):…"/>
          <p:cNvSpPr txBox="1"/>
          <p:nvPr/>
        </p:nvSpPr>
        <p:spPr>
          <a:xfrm>
            <a:off x="2517174" y="5586970"/>
            <a:ext cx="13373842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Підручник Математика 4 клас (Заїка):</a:t>
            </a:r>
            <a:endParaRPr sz="4000">
              <a:solidFill>
                <a:srgbClr val="F6CC79"/>
              </a:solidFill>
            </a:endParaRPr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</a:t>
            </a:r>
            <a:r>
              <a:rPr>
                <a:solidFill>
                  <a:srgbClr val="000000"/>
                </a:solidFill>
              </a:rPr>
              <a:t> </a:t>
            </a:r>
            <a:r>
              <a:t>716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717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718</a:t>
            </a:r>
          </a:p>
        </p:txBody>
      </p:sp>
      <p:grpSp>
        <p:nvGrpSpPr>
          <p:cNvPr id="331" name="Групувати"/>
          <p:cNvGrpSpPr/>
          <p:nvPr/>
        </p:nvGrpSpPr>
        <p:grpSpPr>
          <a:xfrm>
            <a:off x="14645234" y="-3462488"/>
            <a:ext cx="6310164" cy="1270039"/>
            <a:chOff x="-2" y="-1"/>
            <a:chExt cx="6310162" cy="1270037"/>
          </a:xfrm>
        </p:grpSpPr>
        <p:grpSp>
          <p:nvGrpSpPr>
            <p:cNvPr id="329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26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27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28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30" name="Коло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332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578967" y="5425211"/>
            <a:ext cx="7152883" cy="71528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35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36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16692" y="4238471"/>
            <a:ext cx="13998191" cy="6777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Mathema</a:t>
            </a:r>
            <a:r>
              <a: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1" sz="4000"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algn="l" defTabSz="457200"/>
            <a:r>
              <a:t>У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Mathema</a:t>
            </a:r>
            <a:r>
              <a:t> ти можеш: 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готуватися до контрольних та іспитів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проходити онлайн-тести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37" name="34.png" descr="3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82441" y="4066085"/>
            <a:ext cx="6207249" cy="620724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3" name="Групувати"/>
          <p:cNvGrpSpPr/>
          <p:nvPr/>
        </p:nvGrpSpPr>
        <p:grpSpPr>
          <a:xfrm>
            <a:off x="11368634" y="-2633891"/>
            <a:ext cx="6310164" cy="1270039"/>
            <a:chOff x="-2" y="-1"/>
            <a:chExt cx="6310163" cy="1270037"/>
          </a:xfrm>
        </p:grpSpPr>
        <p:grpSp>
          <p:nvGrpSpPr>
            <p:cNvPr id="341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3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39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40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42" name="Коло"/>
            <p:cNvSpPr/>
            <p:nvPr/>
          </p:nvSpPr>
          <p:spPr>
            <a:xfrm>
              <a:off x="5040143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таке круглі багатоцифрові числа?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64" name="Круглі багатоцифрові числа – це числа, які складаються з кількох цифр і закінчуються нулями."/>
          <p:cNvSpPr txBox="1"/>
          <p:nvPr/>
        </p:nvSpPr>
        <p:spPr>
          <a:xfrm>
            <a:off x="2420547" y="4495800"/>
            <a:ext cx="20831355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Круглі багатоцифрові числа</a:t>
            </a:r>
            <a:r>
              <a:t> – це числа, які складаються з кількох цифр і закінчуються нулями.</a:t>
            </a:r>
          </a:p>
        </p:txBody>
      </p:sp>
      <p:pic>
        <p:nvPicPr>
          <p:cNvPr id="165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30734" y="7207643"/>
            <a:ext cx="5616676" cy="460207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Приклади: 1000, 20000, 300000."/>
          <p:cNvSpPr txBox="1"/>
          <p:nvPr/>
        </p:nvSpPr>
        <p:spPr>
          <a:xfrm>
            <a:off x="2468918" y="6426200"/>
            <a:ext cx="10591054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t>Приклади: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1000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20000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300000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Google Shape;96;p14"/>
          <p:cNvSpPr txBox="1"/>
          <p:nvPr/>
        </p:nvSpPr>
        <p:spPr>
          <a:xfrm>
            <a:off x="2442134" y="1827452"/>
            <a:ext cx="180129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Додавання круглих багатоцифрових чисел</a:t>
            </a:r>
          </a:p>
        </p:txBody>
      </p:sp>
      <p:grpSp>
        <p:nvGrpSpPr>
          <p:cNvPr id="175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73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70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1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2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4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76" name="Додаємо числа по розрядах, починаючи з найбільшого.…"/>
          <p:cNvSpPr txBox="1"/>
          <p:nvPr/>
        </p:nvSpPr>
        <p:spPr>
          <a:xfrm>
            <a:off x="2366995" y="4368800"/>
            <a:ext cx="19650011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Додаємо числа по розрядах, починаючи з найбільшого.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Не забуваємо додавати цифри в кожному розряді.</a:t>
            </a:r>
          </a:p>
        </p:txBody>
      </p:sp>
      <p:pic>
        <p:nvPicPr>
          <p:cNvPr id="177" name="Зображення" descr="Зображення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7076877" y="6373336"/>
            <a:ext cx="3934371" cy="451347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Віднімання круглих багатоцифрових чисел</a:t>
            </a:r>
          </a:p>
        </p:txBody>
      </p:sp>
      <p:grpSp>
        <p:nvGrpSpPr>
          <p:cNvPr id="186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184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81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2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3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85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87" name="Віднімаємо числа по розрядах, починаючи з найбільшого.…"/>
          <p:cNvSpPr txBox="1"/>
          <p:nvPr/>
        </p:nvSpPr>
        <p:spPr>
          <a:xfrm>
            <a:off x="2626335" y="4165600"/>
            <a:ext cx="18310012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Віднімаємо числа по розрядах, починаючи з найбільшого.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Якщо потрібно, позичаємо з наступного розряду.</a:t>
            </a:r>
          </a:p>
        </p:txBody>
      </p:sp>
      <p:pic>
        <p:nvPicPr>
          <p:cNvPr id="188" name="20.png" descr="20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491182" y="7136248"/>
            <a:ext cx="5014763" cy="501476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Визначення куба</a:t>
            </a:r>
          </a:p>
        </p:txBody>
      </p:sp>
      <p:grpSp>
        <p:nvGrpSpPr>
          <p:cNvPr id="197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195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92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3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4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96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98" name="Куб – це геометрична фігура з шістьма рівними квадратними гранями."/>
          <p:cNvSpPr txBox="1"/>
          <p:nvPr/>
        </p:nvSpPr>
        <p:spPr>
          <a:xfrm>
            <a:off x="2480519" y="4318000"/>
            <a:ext cx="17712850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/>
            <a:r>
              <a: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Куб</a:t>
            </a:r>
            <a:r>
              <a:t> – це геометрична фігура з шістьма рівними квадратними гранями.</a:t>
            </a:r>
          </a:p>
        </p:txBody>
      </p:sp>
      <p:pic>
        <p:nvPicPr>
          <p:cNvPr id="199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530358" y="6810504"/>
            <a:ext cx="4426262" cy="3728673"/>
          </a:xfrm>
          <a:prstGeom prst="rect">
            <a:avLst/>
          </a:prstGeom>
          <a:ln w="12700">
            <a:miter lim="400000"/>
          </a:ln>
        </p:spPr>
      </p:pic>
      <p:pic>
        <p:nvPicPr>
          <p:cNvPr id="200" name="47.png" descr="4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804043" y="7142794"/>
            <a:ext cx="3953396" cy="39533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Властивості куба</a:t>
            </a:r>
          </a:p>
        </p:txBody>
      </p:sp>
      <p:grpSp>
        <p:nvGrpSpPr>
          <p:cNvPr id="209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07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04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5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6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8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10" name="6 граней, 8 вершин і 12 ребер.…"/>
          <p:cNvSpPr txBox="1"/>
          <p:nvPr/>
        </p:nvSpPr>
        <p:spPr>
          <a:xfrm>
            <a:off x="2700623" y="4394200"/>
            <a:ext cx="12907992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6 граней, 8 вершин і 12 ребер.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Всі кути прямі, всі грані рівні між собою.</a:t>
            </a:r>
          </a:p>
        </p:txBody>
      </p:sp>
      <p:pic>
        <p:nvPicPr>
          <p:cNvPr id="211" name="15.png" descr="15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458036" y="5398237"/>
            <a:ext cx="8077201" cy="8077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4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Правило </a:t>
            </a:r>
          </a:p>
        </p:txBody>
      </p:sp>
      <p:grpSp>
        <p:nvGrpSpPr>
          <p:cNvPr id="220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18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15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6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7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19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23" name="Знімок екрана 2024-07-11 о 14.33.29.png"/>
          <p:cNvGrpSpPr/>
          <p:nvPr/>
        </p:nvGrpSpPr>
        <p:grpSpPr>
          <a:xfrm>
            <a:off x="2818665" y="5177457"/>
            <a:ext cx="12445636" cy="2568388"/>
            <a:chOff x="0" y="0"/>
            <a:chExt cx="12445634" cy="2568386"/>
          </a:xfrm>
        </p:grpSpPr>
        <p:pic>
          <p:nvPicPr>
            <p:cNvPr id="222" name="Знімок екрана 2024-07-11 о 14.33.29.png" descr="Знімок екрана 2024-07-11 о 14.33.29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2013835" cy="2009587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1" name="Знімок екрана 2024-07-11 о 14.33.29.png" descr="Знімок екрана 2024-07-11 о 14.33.29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2445635" cy="2568387"/>
            </a:xfrm>
            <a:prstGeom prst="rect">
              <a:avLst/>
            </a:prstGeom>
            <a:effectLst/>
          </p:spPr>
        </p:pic>
      </p:grpSp>
      <p:pic>
        <p:nvPicPr>
          <p:cNvPr id="224" name="Зображення" descr="Зображення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7734908" y="4607019"/>
            <a:ext cx="3133348" cy="37092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 усно</a:t>
            </a:r>
          </a:p>
        </p:txBody>
      </p:sp>
      <p:grpSp>
        <p:nvGrpSpPr>
          <p:cNvPr id="233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3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2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3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36" name="Знімок екрана 2024-07-11 о 14.34.24.png"/>
          <p:cNvGrpSpPr/>
          <p:nvPr/>
        </p:nvGrpSpPr>
        <p:grpSpPr>
          <a:xfrm>
            <a:off x="6901519" y="3454010"/>
            <a:ext cx="11191816" cy="8298975"/>
            <a:chOff x="0" y="0"/>
            <a:chExt cx="11191814" cy="8298974"/>
          </a:xfrm>
        </p:grpSpPr>
        <p:pic>
          <p:nvPicPr>
            <p:cNvPr id="235" name="Знімок екрана 2024-07-11 о 14.34.24.png" descr="Знімок екрана 2024-07-11 о 14.34.24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0760015" cy="774017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34" name="Знімок екрана 2024-07-11 о 14.34.24.png" descr="Знімок екрана 2024-07-11 о 14.34.24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1191815" cy="8298975"/>
            </a:xfrm>
            <a:prstGeom prst="rect">
              <a:avLst/>
            </a:prstGeom>
            <a:effectLst/>
          </p:spPr>
        </p:pic>
      </p:grpSp>
      <p:sp>
        <p:nvSpPr>
          <p:cNvPr id="237" name="Текст"/>
          <p:cNvSpPr txBox="1"/>
          <p:nvPr/>
        </p:nvSpPr>
        <p:spPr>
          <a:xfrm>
            <a:off x="9988550" y="51891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38" name="Прямокутник"/>
          <p:cNvSpPr/>
          <p:nvPr/>
        </p:nvSpPr>
        <p:spPr>
          <a:xfrm>
            <a:off x="7010400" y="3560622"/>
            <a:ext cx="507469" cy="63504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1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47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45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42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3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4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46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48" name="Додайте 40000 і 60000…"/>
          <p:cNvSpPr txBox="1"/>
          <p:nvPr/>
        </p:nvSpPr>
        <p:spPr>
          <a:xfrm>
            <a:off x="2655986" y="4546599"/>
            <a:ext cx="19072028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Додайте 40000 і 60000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Відніміть 20000 від 80000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Накресліть куб і підпишіть його елементи (грані, вершини,ребра).</a:t>
            </a:r>
          </a:p>
        </p:txBody>
      </p:sp>
      <p:pic>
        <p:nvPicPr>
          <p:cNvPr id="249" name="36.png" descr="36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434970" y="6870294"/>
            <a:ext cx="5850703" cy="58507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