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237206"/>
            <a:ext cx="1900571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Ділення круглих чисел на розрядні числа</a:t>
            </a:r>
          </a:p>
        </p:txBody>
      </p:sp>
      <p:pic>
        <p:nvPicPr>
          <p:cNvPr id="154" name="1_1.png" descr="1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161461" y="5841672"/>
            <a:ext cx="6912307" cy="69123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1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282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283" name="Підручник Математика 4 клас (Заїка):…"/>
          <p:cNvSpPr txBox="1"/>
          <p:nvPr/>
        </p:nvSpPr>
        <p:spPr>
          <a:xfrm>
            <a:off x="2517174" y="5586970"/>
            <a:ext cx="1337384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704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705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706</a:t>
            </a:r>
          </a:p>
        </p:txBody>
      </p:sp>
      <p:grpSp>
        <p:nvGrpSpPr>
          <p:cNvPr id="289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287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8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5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6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8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90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294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295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01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299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96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7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8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0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круглі багатоцифрові числа?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Круглі багатоцифрові числа – це числа, які складаються з кількох цифр і закінчуються нулями."/>
          <p:cNvSpPr txBox="1"/>
          <p:nvPr/>
        </p:nvSpPr>
        <p:spPr>
          <a:xfrm>
            <a:off x="2420547" y="4495800"/>
            <a:ext cx="19148582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Круглі багатоцифрові числа</a:t>
            </a:r>
            <a:r>
              <a:t> – це числа, які складаються з кількох цифр і закінчуються нулями.</a:t>
            </a:r>
          </a:p>
        </p:txBody>
      </p:sp>
      <p:pic>
        <p:nvPicPr>
          <p:cNvPr id="16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30734" y="7207643"/>
            <a:ext cx="5616676" cy="460207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Приклади: 1000, 20000, 300000."/>
          <p:cNvSpPr txBox="1"/>
          <p:nvPr/>
        </p:nvSpPr>
        <p:spPr>
          <a:xfrm>
            <a:off x="2519718" y="6604000"/>
            <a:ext cx="10100410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rPr>
                <a:solidFill>
                  <a:srgbClr val="5E38CE"/>
                </a:solidFill>
              </a:rPr>
              <a:t>Приклади</a:t>
            </a:r>
            <a:r>
              <a:t>: 1000, 20000, 300000.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Правила ділення</a:t>
            </a:r>
          </a:p>
        </p:txBody>
      </p:sp>
      <p:grpSp>
        <p:nvGrpSpPr>
          <p:cNvPr id="175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7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6" name="Розділіть число без нулів на розрядне число.…"/>
          <p:cNvSpPr txBox="1"/>
          <p:nvPr/>
        </p:nvSpPr>
        <p:spPr>
          <a:xfrm>
            <a:off x="2544795" y="4064000"/>
            <a:ext cx="1965001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Розділіть число без нулів на розрядне число.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Відніміть від діленого кількість нулів дільника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Додайте до частки нулі що лишились</a:t>
            </a:r>
          </a:p>
        </p:txBody>
      </p:sp>
      <p:pic>
        <p:nvPicPr>
          <p:cNvPr id="177" name="17.png" descr="1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376574" y="5911280"/>
            <a:ext cx="6713625" cy="67136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Приклади ділення</a:t>
            </a:r>
          </a:p>
        </p:txBody>
      </p:sp>
      <p:grpSp>
        <p:nvGrpSpPr>
          <p:cNvPr id="186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4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3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5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87" name="Групувати"/>
          <p:cNvSpPr/>
          <p:nvPr/>
        </p:nvSpPr>
        <p:spPr>
          <a:xfrm>
            <a:off x="3113627" y="4060034"/>
            <a:ext cx="1268052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8" name="2 × 3 = 6"/>
          <p:cNvSpPr txBox="1"/>
          <p:nvPr/>
        </p:nvSpPr>
        <p:spPr>
          <a:xfrm>
            <a:off x="3369002" y="4204193"/>
            <a:ext cx="1216977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 : 10 = 4 : 1, від 000 відняти 0 = 400</a:t>
            </a:r>
          </a:p>
        </p:txBody>
      </p:sp>
      <p:sp>
        <p:nvSpPr>
          <p:cNvPr id="189" name="1"/>
          <p:cNvSpPr txBox="1"/>
          <p:nvPr/>
        </p:nvSpPr>
        <p:spPr>
          <a:xfrm>
            <a:off x="2248733" y="4204194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190" name="2"/>
          <p:cNvSpPr txBox="1"/>
          <p:nvPr/>
        </p:nvSpPr>
        <p:spPr>
          <a:xfrm>
            <a:off x="2200275" y="6665199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191" name="Групувати"/>
          <p:cNvSpPr/>
          <p:nvPr/>
        </p:nvSpPr>
        <p:spPr>
          <a:xfrm>
            <a:off x="3113627" y="6671547"/>
            <a:ext cx="1345164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2" name="2 × 3 = 6"/>
          <p:cNvSpPr txBox="1"/>
          <p:nvPr/>
        </p:nvSpPr>
        <p:spPr>
          <a:xfrm>
            <a:off x="3369002" y="6815706"/>
            <a:ext cx="1294089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6000 : 100 = 6 : 1, від 000 відняти 00 = 600</a:t>
            </a:r>
          </a:p>
        </p:txBody>
      </p:sp>
      <p:sp>
        <p:nvSpPr>
          <p:cNvPr id="193" name="3"/>
          <p:cNvSpPr txBox="1"/>
          <p:nvPr/>
        </p:nvSpPr>
        <p:spPr>
          <a:xfrm>
            <a:off x="2222777" y="9126204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194" name="Групувати"/>
          <p:cNvSpPr/>
          <p:nvPr/>
        </p:nvSpPr>
        <p:spPr>
          <a:xfrm>
            <a:off x="3139027" y="9132554"/>
            <a:ext cx="1340084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2 × 3 = 6"/>
          <p:cNvSpPr txBox="1"/>
          <p:nvPr/>
        </p:nvSpPr>
        <p:spPr>
          <a:xfrm>
            <a:off x="3394402" y="9276712"/>
            <a:ext cx="1276992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7000 : 1000 = 7 : 1, від 000 відняти 000 = 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Спосіб послідовного ділення</a:t>
            </a:r>
          </a:p>
        </p:txBody>
      </p:sp>
      <p:grpSp>
        <p:nvGrpSpPr>
          <p:cNvPr id="204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0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07" name="Знімок екрана 2024-07-11 о 15.42.10.png"/>
          <p:cNvGrpSpPr/>
          <p:nvPr/>
        </p:nvGrpSpPr>
        <p:grpSpPr>
          <a:xfrm>
            <a:off x="6375182" y="3535794"/>
            <a:ext cx="10311002" cy="7838212"/>
            <a:chOff x="0" y="0"/>
            <a:chExt cx="10311001" cy="7838211"/>
          </a:xfrm>
        </p:grpSpPr>
        <p:pic>
          <p:nvPicPr>
            <p:cNvPr id="206" name="Знімок екрана 2024-07-11 о 15.42.10.png" descr="Знімок екрана 2024-07-11 о 15.42.10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9879202" cy="7279412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5" name="Знімок екрана 2024-07-11 о 15.42.10.png" descr="Знімок екрана 2024-07-11 о 15.42.10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0311002" cy="7838212"/>
            </a:xfrm>
            <a:prstGeom prst="rect">
              <a:avLst/>
            </a:prstGeom>
            <a:effectLst/>
          </p:spPr>
        </p:pic>
      </p:grpSp>
      <p:sp>
        <p:nvSpPr>
          <p:cNvPr id="208" name="Прямокутник"/>
          <p:cNvSpPr/>
          <p:nvPr/>
        </p:nvSpPr>
        <p:spPr>
          <a:xfrm>
            <a:off x="6527799" y="3556000"/>
            <a:ext cx="718539" cy="6091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17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15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1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3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4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6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8" name="Групувати"/>
          <p:cNvSpPr/>
          <p:nvPr/>
        </p:nvSpPr>
        <p:spPr>
          <a:xfrm>
            <a:off x="2631027" y="5272515"/>
            <a:ext cx="3063550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9" name="2 × 3 = 6"/>
          <p:cNvSpPr txBox="1"/>
          <p:nvPr/>
        </p:nvSpPr>
        <p:spPr>
          <a:xfrm>
            <a:off x="2886402" y="5416674"/>
            <a:ext cx="255280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 : 20</a:t>
            </a:r>
          </a:p>
        </p:txBody>
      </p:sp>
      <p:sp>
        <p:nvSpPr>
          <p:cNvPr id="220" name="Групувати"/>
          <p:cNvSpPr/>
          <p:nvPr/>
        </p:nvSpPr>
        <p:spPr>
          <a:xfrm>
            <a:off x="2631027" y="7291565"/>
            <a:ext cx="3780892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1" name="2 × 3 = 6"/>
          <p:cNvSpPr txBox="1"/>
          <p:nvPr/>
        </p:nvSpPr>
        <p:spPr>
          <a:xfrm>
            <a:off x="2886402" y="7435724"/>
            <a:ext cx="327014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 : 100</a:t>
            </a:r>
          </a:p>
        </p:txBody>
      </p:sp>
      <p:sp>
        <p:nvSpPr>
          <p:cNvPr id="222" name="Групувати"/>
          <p:cNvSpPr/>
          <p:nvPr/>
        </p:nvSpPr>
        <p:spPr>
          <a:xfrm>
            <a:off x="8295227" y="5272515"/>
            <a:ext cx="416244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3" name="2 × 3 = 6"/>
          <p:cNvSpPr txBox="1"/>
          <p:nvPr/>
        </p:nvSpPr>
        <p:spPr>
          <a:xfrm>
            <a:off x="8550602" y="5416674"/>
            <a:ext cx="365169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2000 : 1000</a:t>
            </a:r>
          </a:p>
        </p:txBody>
      </p:sp>
      <p:sp>
        <p:nvSpPr>
          <p:cNvPr id="224" name="Групувати"/>
          <p:cNvSpPr/>
          <p:nvPr/>
        </p:nvSpPr>
        <p:spPr>
          <a:xfrm>
            <a:off x="8295227" y="7291565"/>
            <a:ext cx="416244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5" name="2 × 3 = 6"/>
          <p:cNvSpPr txBox="1"/>
          <p:nvPr/>
        </p:nvSpPr>
        <p:spPr>
          <a:xfrm>
            <a:off x="8478310" y="7435725"/>
            <a:ext cx="379627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 : 4000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34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3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2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35" name="Групувати"/>
          <p:cNvSpPr/>
          <p:nvPr/>
        </p:nvSpPr>
        <p:spPr>
          <a:xfrm>
            <a:off x="2631027" y="5272515"/>
            <a:ext cx="14904012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6" name="2 × 3 = 6"/>
          <p:cNvSpPr txBox="1"/>
          <p:nvPr/>
        </p:nvSpPr>
        <p:spPr>
          <a:xfrm>
            <a:off x="2886402" y="5416674"/>
            <a:ext cx="1449577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 : 20 = 6 : 2 = 3, додаємо 0, що лишився = 30</a:t>
            </a:r>
          </a:p>
        </p:txBody>
      </p:sp>
      <p:sp>
        <p:nvSpPr>
          <p:cNvPr id="237" name="Групувати"/>
          <p:cNvSpPr/>
          <p:nvPr/>
        </p:nvSpPr>
        <p:spPr>
          <a:xfrm>
            <a:off x="2631027" y="7291565"/>
            <a:ext cx="525083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8" name="2 × 3 = 6"/>
          <p:cNvSpPr txBox="1"/>
          <p:nvPr/>
        </p:nvSpPr>
        <p:spPr>
          <a:xfrm>
            <a:off x="2886402" y="7435724"/>
            <a:ext cx="474008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 : 100 = 40</a:t>
            </a:r>
          </a:p>
        </p:txBody>
      </p:sp>
      <p:sp>
        <p:nvSpPr>
          <p:cNvPr id="239" name="Групувати"/>
          <p:cNvSpPr/>
          <p:nvPr/>
        </p:nvSpPr>
        <p:spPr>
          <a:xfrm>
            <a:off x="8777827" y="7291565"/>
            <a:ext cx="5207336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0" name="2 × 3 = 6"/>
          <p:cNvSpPr txBox="1"/>
          <p:nvPr/>
        </p:nvSpPr>
        <p:spPr>
          <a:xfrm>
            <a:off x="9033202" y="7435724"/>
            <a:ext cx="469658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2000 : 1000 = 2</a:t>
            </a:r>
          </a:p>
        </p:txBody>
      </p:sp>
      <p:sp>
        <p:nvSpPr>
          <p:cNvPr id="241" name="Групувати"/>
          <p:cNvSpPr/>
          <p:nvPr/>
        </p:nvSpPr>
        <p:spPr>
          <a:xfrm>
            <a:off x="14881130" y="7291565"/>
            <a:ext cx="522908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2" name="2 × 3 = 6"/>
          <p:cNvSpPr txBox="1"/>
          <p:nvPr/>
        </p:nvSpPr>
        <p:spPr>
          <a:xfrm>
            <a:off x="15064213" y="7435725"/>
            <a:ext cx="474008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 : 4000 =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5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51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49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46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7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8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50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54" name="Знімок екрана 2024-07-11 о 15.42.53.png"/>
          <p:cNvGrpSpPr/>
          <p:nvPr/>
        </p:nvGrpSpPr>
        <p:grpSpPr>
          <a:xfrm>
            <a:off x="5293504" y="4171428"/>
            <a:ext cx="13273574" cy="6131645"/>
            <a:chOff x="0" y="0"/>
            <a:chExt cx="13273572" cy="6131644"/>
          </a:xfrm>
        </p:grpSpPr>
        <p:pic>
          <p:nvPicPr>
            <p:cNvPr id="253" name="Знімок екрана 2024-07-11 о 15.42.53.png" descr="Знімок екрана 2024-07-11 о 15.42.53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841773" cy="55728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52" name="Знімок екрана 2024-07-11 о 15.42.53.png" descr="Знімок екрана 2024-07-11 о 15.42.53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3273573" cy="6131645"/>
            </a:xfrm>
            <a:prstGeom prst="rect">
              <a:avLst/>
            </a:prstGeom>
            <a:effectLst/>
          </p:spPr>
        </p:pic>
      </p:grpSp>
      <p:sp>
        <p:nvSpPr>
          <p:cNvPr id="255" name="Текст"/>
          <p:cNvSpPr txBox="1"/>
          <p:nvPr/>
        </p:nvSpPr>
        <p:spPr>
          <a:xfrm>
            <a:off x="9963150" y="58431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64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6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5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65" name="Текст"/>
          <p:cNvSpPr txBox="1"/>
          <p:nvPr/>
        </p:nvSpPr>
        <p:spPr>
          <a:xfrm>
            <a:off x="12166600" y="13219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66" name="Групувати"/>
          <p:cNvSpPr/>
          <p:nvPr/>
        </p:nvSpPr>
        <p:spPr>
          <a:xfrm>
            <a:off x="3113627" y="3538685"/>
            <a:ext cx="12883008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7" name="2 × 3 = 6"/>
          <p:cNvSpPr txBox="1"/>
          <p:nvPr/>
        </p:nvSpPr>
        <p:spPr>
          <a:xfrm>
            <a:off x="3369002" y="3682844"/>
            <a:ext cx="1237225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7т 200кг : 600 = 7200кг : 600 = 72 : 6 = 12</a:t>
            </a:r>
          </a:p>
        </p:txBody>
      </p:sp>
      <p:sp>
        <p:nvSpPr>
          <p:cNvPr id="268" name="1"/>
          <p:cNvSpPr txBox="1"/>
          <p:nvPr/>
        </p:nvSpPr>
        <p:spPr>
          <a:xfrm>
            <a:off x="2248733" y="3682845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69" name="2"/>
          <p:cNvSpPr txBox="1"/>
          <p:nvPr/>
        </p:nvSpPr>
        <p:spPr>
          <a:xfrm>
            <a:off x="2200275" y="5207832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70" name="Групувати"/>
          <p:cNvSpPr/>
          <p:nvPr/>
        </p:nvSpPr>
        <p:spPr>
          <a:xfrm>
            <a:off x="3113627" y="5214180"/>
            <a:ext cx="11407989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1" name="2 × 3 = 6"/>
          <p:cNvSpPr txBox="1"/>
          <p:nvPr/>
        </p:nvSpPr>
        <p:spPr>
          <a:xfrm>
            <a:off x="3369002" y="5358339"/>
            <a:ext cx="1089723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3т 900кг : (600 : 2) = 3900 : 300 = 13</a:t>
            </a:r>
          </a:p>
        </p:txBody>
      </p:sp>
      <p:sp>
        <p:nvSpPr>
          <p:cNvPr id="272" name="3"/>
          <p:cNvSpPr txBox="1"/>
          <p:nvPr/>
        </p:nvSpPr>
        <p:spPr>
          <a:xfrm>
            <a:off x="2128335" y="6883325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73" name="Групувати"/>
          <p:cNvSpPr/>
          <p:nvPr/>
        </p:nvSpPr>
        <p:spPr>
          <a:xfrm>
            <a:off x="3105921" y="6889675"/>
            <a:ext cx="1867307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4" name="2 × 3 = 6"/>
          <p:cNvSpPr txBox="1"/>
          <p:nvPr/>
        </p:nvSpPr>
        <p:spPr>
          <a:xfrm>
            <a:off x="3361295" y="7033834"/>
            <a:ext cx="1816232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14т 100кг - (7т 200кг + 3т 900кг) = 14т 100кг - 11т 100кг = 3т</a:t>
            </a:r>
          </a:p>
        </p:txBody>
      </p:sp>
      <p:sp>
        <p:nvSpPr>
          <p:cNvPr id="275" name="4"/>
          <p:cNvSpPr txBox="1"/>
          <p:nvPr/>
        </p:nvSpPr>
        <p:spPr>
          <a:xfrm>
            <a:off x="2172831" y="8558820"/>
            <a:ext cx="54768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276" name="Групувати"/>
          <p:cNvSpPr/>
          <p:nvPr/>
        </p:nvSpPr>
        <p:spPr>
          <a:xfrm>
            <a:off x="3096503" y="8565170"/>
            <a:ext cx="12359559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7" name="2 × 3 = 6"/>
          <p:cNvSpPr txBox="1"/>
          <p:nvPr/>
        </p:nvSpPr>
        <p:spPr>
          <a:xfrm>
            <a:off x="3351877" y="8709329"/>
            <a:ext cx="1176741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3000кг (3т) : (600 : 3) = 3000 : 200 = 15</a:t>
            </a:r>
          </a:p>
        </p:txBody>
      </p:sp>
      <p:sp>
        <p:nvSpPr>
          <p:cNvPr id="278" name="Відповідь: маса ящика з яблуками - 12кг, грушами - 13кг, сливами - 15кг"/>
          <p:cNvSpPr txBox="1"/>
          <p:nvPr/>
        </p:nvSpPr>
        <p:spPr>
          <a:xfrm>
            <a:off x="2176498" y="10083806"/>
            <a:ext cx="20031003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pPr>
            <a:r>
              <a:t>Відповідь: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маса ящика з яблуками - 12кг, грушами - 13кг, сливами - 15кг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