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5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61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3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1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17" y="6789905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6" y="4237206"/>
            <a:ext cx="19005713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Ділення круглих чисел на двоцифрові числа</a:t>
            </a:r>
          </a:p>
        </p:txBody>
      </p:sp>
      <p:pic>
        <p:nvPicPr>
          <p:cNvPr id="154" name="1_1.png" descr="1_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161461" y="5841672"/>
            <a:ext cx="6912307" cy="69123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Google Shape;96;p14"/>
          <p:cNvSpPr txBox="1"/>
          <p:nvPr/>
        </p:nvSpPr>
        <p:spPr>
          <a:xfrm>
            <a:off x="2442134" y="1827452"/>
            <a:ext cx="1814768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265" name="Домашнє завдання:"/>
          <p:cNvSpPr txBox="1"/>
          <p:nvPr/>
        </p:nvSpPr>
        <p:spPr>
          <a:xfrm>
            <a:off x="2482088" y="3675305"/>
            <a:ext cx="614995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Домашнє завдання:</a:t>
            </a:r>
          </a:p>
        </p:txBody>
      </p:sp>
      <p:sp>
        <p:nvSpPr>
          <p:cNvPr id="266" name="Підручник Математика 4 клас (Заїка):…"/>
          <p:cNvSpPr txBox="1"/>
          <p:nvPr/>
        </p:nvSpPr>
        <p:spPr>
          <a:xfrm>
            <a:off x="2517174" y="5586970"/>
            <a:ext cx="13373842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Підручник Математика 4 клас (Заїка):</a:t>
            </a:r>
            <a:endParaRPr sz="4000">
              <a:solidFill>
                <a:srgbClr val="F6CC79"/>
              </a:solidFill>
            </a:endParaRPr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</a:t>
            </a:r>
            <a:r>
              <a:rPr>
                <a:solidFill>
                  <a:srgbClr val="000000"/>
                </a:solidFill>
              </a:rPr>
              <a:t> </a:t>
            </a:r>
            <a:r>
              <a:t>716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717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718</a:t>
            </a:r>
          </a:p>
        </p:txBody>
      </p:sp>
      <p:grpSp>
        <p:nvGrpSpPr>
          <p:cNvPr id="272" name="Групувати"/>
          <p:cNvGrpSpPr/>
          <p:nvPr/>
        </p:nvGrpSpPr>
        <p:grpSpPr>
          <a:xfrm>
            <a:off x="14645234" y="-3462488"/>
            <a:ext cx="6310164" cy="1270039"/>
            <a:chOff x="-2" y="-1"/>
            <a:chExt cx="6310162" cy="1270037"/>
          </a:xfrm>
        </p:grpSpPr>
        <p:grpSp>
          <p:nvGrpSpPr>
            <p:cNvPr id="270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67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8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9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71" name="Коло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273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578967" y="5425211"/>
            <a:ext cx="7152883" cy="71528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277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16692" y="4238471"/>
            <a:ext cx="13998191" cy="6777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Mathema</a:t>
            </a:r>
            <a:r>
              <a: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1" sz="4000"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algn="l" defTabSz="457200"/>
            <a:r>
              <a:t>У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Mathema</a:t>
            </a:r>
            <a:r>
              <a:t> ти можеш: 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готуватися до контрольних та іспитів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проходити онлайн-тести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278" name="34.png" descr="3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82441" y="4066085"/>
            <a:ext cx="6207249" cy="620724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4" name="Групувати"/>
          <p:cNvGrpSpPr/>
          <p:nvPr/>
        </p:nvGrpSpPr>
        <p:grpSpPr>
          <a:xfrm>
            <a:off x="11368634" y="-2633891"/>
            <a:ext cx="6310164" cy="1270039"/>
            <a:chOff x="-2" y="-1"/>
            <a:chExt cx="6310163" cy="1270037"/>
          </a:xfrm>
        </p:grpSpPr>
        <p:grpSp>
          <p:nvGrpSpPr>
            <p:cNvPr id="282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79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0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1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83" name="Коло"/>
            <p:cNvSpPr/>
            <p:nvPr/>
          </p:nvSpPr>
          <p:spPr>
            <a:xfrm>
              <a:off x="5040143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таке круглі багатоцифрові числа?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64" name="Круглі багатоцифрові  числа – це числа, які складаються з кількох цифр і закінчуються нулями."/>
          <p:cNvSpPr txBox="1"/>
          <p:nvPr/>
        </p:nvSpPr>
        <p:spPr>
          <a:xfrm>
            <a:off x="2420547" y="4495800"/>
            <a:ext cx="20831355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Круглі багатоцифрові  числа</a:t>
            </a:r>
            <a:r>
              <a:t> – це числа, які складаються з кількох цифр і закінчуються нулями.</a:t>
            </a:r>
          </a:p>
        </p:txBody>
      </p:sp>
      <p:pic>
        <p:nvPicPr>
          <p:cNvPr id="165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30734" y="7207643"/>
            <a:ext cx="5616676" cy="460207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Приклади: 1000, 20000, 300000."/>
          <p:cNvSpPr txBox="1"/>
          <p:nvPr/>
        </p:nvSpPr>
        <p:spPr>
          <a:xfrm>
            <a:off x="2519718" y="6731000"/>
            <a:ext cx="10591054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Приклади: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1000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20000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300000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Алгоритм ділення</a:t>
            </a:r>
          </a:p>
        </p:txBody>
      </p:sp>
      <p:grpSp>
        <p:nvGrpSpPr>
          <p:cNvPr id="175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73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70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1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2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4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76" name="Визначаємо перше неповне ділене і ділимо його на дільник.…"/>
          <p:cNvSpPr txBox="1"/>
          <p:nvPr/>
        </p:nvSpPr>
        <p:spPr>
          <a:xfrm>
            <a:off x="2366995" y="6171049"/>
            <a:ext cx="19650011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Визначаємо перше неповне ділене і ділимо його на дільник.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Додаємо нулі, що залишились в діленому.</a:t>
            </a:r>
          </a:p>
        </p:txBody>
      </p:sp>
      <p:sp>
        <p:nvSpPr>
          <p:cNvPr id="177" name="Алгоритм ділення на двоцифрове число схожий з алгоритмом ділення в стовпчик:"/>
          <p:cNvSpPr txBox="1"/>
          <p:nvPr/>
        </p:nvSpPr>
        <p:spPr>
          <a:xfrm>
            <a:off x="2515673" y="3683000"/>
            <a:ext cx="16876718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355600"/>
          </a:lstStyle>
          <a:p>
            <a:pPr/>
            <a:r>
              <a:t>Алгоритм ділення на двоцифрове число схожий з алгоритмом ділення в стовпчик: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Спосіб послідовного ділення</a:t>
            </a:r>
          </a:p>
        </p:txBody>
      </p:sp>
      <p:grpSp>
        <p:nvGrpSpPr>
          <p:cNvPr id="186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184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81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2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3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85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89" name="Знімок екрана 2024-07-11 о 15.54.34.png"/>
          <p:cNvGrpSpPr/>
          <p:nvPr/>
        </p:nvGrpSpPr>
        <p:grpSpPr>
          <a:xfrm>
            <a:off x="2452279" y="4598137"/>
            <a:ext cx="14614563" cy="2500017"/>
            <a:chOff x="0" y="0"/>
            <a:chExt cx="14614562" cy="2500016"/>
          </a:xfrm>
        </p:grpSpPr>
        <p:pic>
          <p:nvPicPr>
            <p:cNvPr id="188" name="Знімок екрана 2024-07-11 о 15.54.34.png" descr="Знімок екрана 2024-07-11 о 15.54.34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4182763" cy="1941217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87" name="Знімок екрана 2024-07-11 о 15.54.34.png" descr="Знімок екрана 2024-07-11 о 15.54.34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4614563" cy="2500017"/>
            </a:xfrm>
            <a:prstGeom prst="rect">
              <a:avLst/>
            </a:prstGeom>
            <a:effectLst/>
          </p:spPr>
        </p:pic>
      </p:grpSp>
      <p:pic>
        <p:nvPicPr>
          <p:cNvPr id="190" name="26.png" descr="26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7221984" y="7303598"/>
            <a:ext cx="4540811" cy="454081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3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Практична робота </a:t>
            </a:r>
          </a:p>
        </p:txBody>
      </p:sp>
      <p:grpSp>
        <p:nvGrpSpPr>
          <p:cNvPr id="199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197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94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5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6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98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02" name="Знімок екрана 2024-07-11 о 15.55.30.png"/>
          <p:cNvGrpSpPr/>
          <p:nvPr/>
        </p:nvGrpSpPr>
        <p:grpSpPr>
          <a:xfrm>
            <a:off x="7277967" y="3394086"/>
            <a:ext cx="8108715" cy="8629997"/>
            <a:chOff x="0" y="0"/>
            <a:chExt cx="8108713" cy="8629995"/>
          </a:xfrm>
        </p:grpSpPr>
        <p:pic>
          <p:nvPicPr>
            <p:cNvPr id="201" name="Знімок екрана 2024-07-11 о 15.55.30.png" descr="Знімок екрана 2024-07-11 о 15.55.30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7676914" cy="8071196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00" name="Знімок екрана 2024-07-11 о 15.55.30.png" descr="Знімок екрана 2024-07-11 о 15.55.30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8108714" cy="8629996"/>
            </a:xfrm>
            <a:prstGeom prst="rect">
              <a:avLst/>
            </a:prstGeom>
            <a:effectLst/>
          </p:spPr>
        </p:pic>
      </p:grpSp>
      <p:sp>
        <p:nvSpPr>
          <p:cNvPr id="203" name="Текст"/>
          <p:cNvSpPr txBox="1"/>
          <p:nvPr/>
        </p:nvSpPr>
        <p:spPr>
          <a:xfrm>
            <a:off x="10217150" y="46557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04" name="Прямокутник"/>
          <p:cNvSpPr/>
          <p:nvPr/>
        </p:nvSpPr>
        <p:spPr>
          <a:xfrm>
            <a:off x="7428108" y="3407403"/>
            <a:ext cx="310622" cy="57044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7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13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1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0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1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14" name="Поділіть 24000 на 30…"/>
          <p:cNvSpPr txBox="1"/>
          <p:nvPr/>
        </p:nvSpPr>
        <p:spPr>
          <a:xfrm>
            <a:off x="2612151" y="5664200"/>
            <a:ext cx="6648949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Поділіть 24000 на 30</a:t>
            </a:r>
          </a:p>
          <a:p>
            <a:pPr algn="l" defTabSz="355600"/>
            <a:r>
              <a:t>Поділіть 45000 на 15</a:t>
            </a:r>
          </a:p>
          <a:p>
            <a:pPr algn="l" defTabSz="355600"/>
            <a:r>
              <a:t>Поділіть 80000 на 40</a:t>
            </a:r>
          </a:p>
        </p:txBody>
      </p:sp>
      <p:pic>
        <p:nvPicPr>
          <p:cNvPr id="215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18991" y="5616030"/>
            <a:ext cx="4783600" cy="4029694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16.png" descr="16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2270806" y="5398237"/>
            <a:ext cx="5188239" cy="51882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9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 </a:t>
            </a:r>
          </a:p>
        </p:txBody>
      </p:sp>
      <p:grpSp>
        <p:nvGrpSpPr>
          <p:cNvPr id="225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23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20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1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2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24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26" name="Групувати"/>
          <p:cNvSpPr/>
          <p:nvPr/>
        </p:nvSpPr>
        <p:spPr>
          <a:xfrm>
            <a:off x="2593853" y="4655462"/>
            <a:ext cx="15820617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27" name="2 × 3 = 6"/>
          <p:cNvSpPr txBox="1"/>
          <p:nvPr/>
        </p:nvSpPr>
        <p:spPr>
          <a:xfrm>
            <a:off x="2849227" y="4799621"/>
            <a:ext cx="15309869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24000 : 30 = 240 : 3 = 80, повертаємо нулі, = 8000</a:t>
            </a:r>
          </a:p>
        </p:txBody>
      </p:sp>
      <p:sp>
        <p:nvSpPr>
          <p:cNvPr id="228" name="Групувати"/>
          <p:cNvSpPr/>
          <p:nvPr/>
        </p:nvSpPr>
        <p:spPr>
          <a:xfrm>
            <a:off x="2593853" y="6669690"/>
            <a:ext cx="15132555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29" name="2 × 3 = 6"/>
          <p:cNvSpPr txBox="1"/>
          <p:nvPr/>
        </p:nvSpPr>
        <p:spPr>
          <a:xfrm>
            <a:off x="2849227" y="6813848"/>
            <a:ext cx="1462180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45000 : 15 = 45 : 15 = 3, повертаємо нулі, = 3000</a:t>
            </a:r>
          </a:p>
        </p:txBody>
      </p:sp>
      <p:sp>
        <p:nvSpPr>
          <p:cNvPr id="230" name="Групувати"/>
          <p:cNvSpPr/>
          <p:nvPr/>
        </p:nvSpPr>
        <p:spPr>
          <a:xfrm>
            <a:off x="2593853" y="8683916"/>
            <a:ext cx="15381989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1" name="2 × 3 = 6"/>
          <p:cNvSpPr txBox="1"/>
          <p:nvPr/>
        </p:nvSpPr>
        <p:spPr>
          <a:xfrm>
            <a:off x="2849227" y="8828074"/>
            <a:ext cx="1497217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80000 : 40 = 80 : 40 = 2, повертаємо нулі, = 2000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4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40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38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35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6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7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39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43" name="Знімок екрана 2024-07-11 о 15.56.22.png"/>
          <p:cNvGrpSpPr/>
          <p:nvPr/>
        </p:nvGrpSpPr>
        <p:grpSpPr>
          <a:xfrm>
            <a:off x="3507752" y="4681269"/>
            <a:ext cx="16941953" cy="4995638"/>
            <a:chOff x="0" y="0"/>
            <a:chExt cx="16941951" cy="4995636"/>
          </a:xfrm>
        </p:grpSpPr>
        <p:pic>
          <p:nvPicPr>
            <p:cNvPr id="242" name="Знімок екрана 2024-07-11 о 15.56.22.png" descr="Знімок екрана 2024-07-11 о 15.56.22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899" y="139700"/>
              <a:ext cx="16510153" cy="4436837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41" name="Знімок екрана 2024-07-11 о 15.56.22.png" descr="Знімок екрана 2024-07-11 о 15.56.22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16941953" cy="4995637"/>
            </a:xfrm>
            <a:prstGeom prst="rect">
              <a:avLst/>
            </a:prstGeom>
            <a:effectLst/>
          </p:spPr>
        </p:pic>
      </p:grpSp>
      <p:sp>
        <p:nvSpPr>
          <p:cNvPr id="244" name="Текст"/>
          <p:cNvSpPr txBox="1"/>
          <p:nvPr/>
        </p:nvSpPr>
        <p:spPr>
          <a:xfrm>
            <a:off x="9861550" y="62051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7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 </a:t>
            </a:r>
          </a:p>
        </p:txBody>
      </p:sp>
      <p:grpSp>
        <p:nvGrpSpPr>
          <p:cNvPr id="253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5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4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5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54" name="Текст"/>
          <p:cNvSpPr txBox="1"/>
          <p:nvPr/>
        </p:nvSpPr>
        <p:spPr>
          <a:xfrm>
            <a:off x="16576739" y="1499977"/>
            <a:ext cx="127001" cy="477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55" name="Групувати"/>
          <p:cNvSpPr/>
          <p:nvPr/>
        </p:nvSpPr>
        <p:spPr>
          <a:xfrm>
            <a:off x="3502808" y="4234517"/>
            <a:ext cx="8317402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56" name="2 × 3 = 6"/>
          <p:cNvSpPr txBox="1"/>
          <p:nvPr/>
        </p:nvSpPr>
        <p:spPr>
          <a:xfrm>
            <a:off x="3758182" y="4378675"/>
            <a:ext cx="780665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 тис + 60 тис = 100 тис</a:t>
            </a:r>
          </a:p>
        </p:txBody>
      </p:sp>
      <p:sp>
        <p:nvSpPr>
          <p:cNvPr id="257" name="1"/>
          <p:cNvSpPr txBox="1"/>
          <p:nvPr/>
        </p:nvSpPr>
        <p:spPr>
          <a:xfrm>
            <a:off x="2637913" y="4378676"/>
            <a:ext cx="43013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58" name="2"/>
          <p:cNvSpPr txBox="1"/>
          <p:nvPr/>
        </p:nvSpPr>
        <p:spPr>
          <a:xfrm>
            <a:off x="2589455" y="6176171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59" name="Групувати"/>
          <p:cNvSpPr/>
          <p:nvPr/>
        </p:nvSpPr>
        <p:spPr>
          <a:xfrm>
            <a:off x="3502808" y="6182519"/>
            <a:ext cx="13639467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60" name="2 × 3 = 6"/>
          <p:cNvSpPr txBox="1"/>
          <p:nvPr/>
        </p:nvSpPr>
        <p:spPr>
          <a:xfrm>
            <a:off x="3758182" y="6326678"/>
            <a:ext cx="741704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60 тис - 40 тис = 20 тис</a:t>
            </a:r>
          </a:p>
        </p:txBody>
      </p:sp>
      <p:sp>
        <p:nvSpPr>
          <p:cNvPr id="261" name="Відповідь: в Україні приблизно 100тис озер і ставків. Ставків на 20 тис більше, ніж озер."/>
          <p:cNvSpPr txBox="1"/>
          <p:nvPr/>
        </p:nvSpPr>
        <p:spPr>
          <a:xfrm>
            <a:off x="2603314" y="8274681"/>
            <a:ext cx="19923060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pPr>
            <a:r>
              <a:t>Відповідь: 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Rubik Light Regular"/>
              </a:rPr>
              <a:t>в Україні приблизно 100тис озер і ставків. Ставків на 20 тис більше, ніж озер.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