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7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7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7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0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1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8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2408518" y="6789905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2223126" y="4694408"/>
            <a:ext cx="18436019" cy="1244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Письмове ділення на розрядне число</a:t>
            </a:r>
          </a:p>
        </p:txBody>
      </p:sp>
      <p:pic>
        <p:nvPicPr>
          <p:cNvPr id="154" name="23.png" descr="2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157604" y="6438475"/>
            <a:ext cx="6179209" cy="617920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14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5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15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8" cy="620724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1" name="Групувати"/>
          <p:cNvGrpSpPr/>
          <p:nvPr/>
        </p:nvGrpSpPr>
        <p:grpSpPr>
          <a:xfrm>
            <a:off x="11368636" y="-2633888"/>
            <a:ext cx="6310160" cy="1270035"/>
            <a:chOff x="-2" y="-2"/>
            <a:chExt cx="6310159" cy="1270034"/>
          </a:xfrm>
        </p:grpSpPr>
        <p:grpSp>
          <p:nvGrpSpPr>
            <p:cNvPr id="319" name="Групувати"/>
            <p:cNvGrpSpPr/>
            <p:nvPr/>
          </p:nvGrpSpPr>
          <p:grpSpPr>
            <a:xfrm>
              <a:off x="-3" y="-3"/>
              <a:ext cx="4587581" cy="1270036"/>
              <a:chOff x="-1" y="-1"/>
              <a:chExt cx="4587579" cy="1270034"/>
            </a:xfrm>
          </p:grpSpPr>
          <p:sp>
            <p:nvSpPr>
              <p:cNvPr id="316" name="Коло"/>
              <p:cNvSpPr/>
              <p:nvPr/>
            </p:nvSpPr>
            <p:spPr>
              <a:xfrm>
                <a:off x="-2" y="-2"/>
                <a:ext cx="1270015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7" name="Коло"/>
              <p:cNvSpPr/>
              <p:nvPr/>
            </p:nvSpPr>
            <p:spPr>
              <a:xfrm>
                <a:off x="1658779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18" name="Коло"/>
              <p:cNvSpPr/>
              <p:nvPr/>
            </p:nvSpPr>
            <p:spPr>
              <a:xfrm>
                <a:off x="3317562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20" name="Коло"/>
            <p:cNvSpPr/>
            <p:nvPr/>
          </p:nvSpPr>
          <p:spPr>
            <a:xfrm>
              <a:off x="5040140" y="6"/>
              <a:ext cx="1270017" cy="1270025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67533" y="1827452"/>
            <a:ext cx="16429253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Письмове ділення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833535" y="-2432847"/>
            <a:ext cx="5040605" cy="1014517"/>
            <a:chOff x="-2" y="-2"/>
            <a:chExt cx="5040603" cy="1014515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3" y="-3"/>
              <a:ext cx="3664596" cy="1014517"/>
              <a:chOff x="-1" y="-1"/>
              <a:chExt cx="3664594" cy="1014515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2" y="-2"/>
                <a:ext cx="1014497" cy="1014517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325045" y="-2"/>
                <a:ext cx="1014501" cy="1014517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2650093" y="-2"/>
                <a:ext cx="1014501" cy="1014517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4026101" y="2"/>
              <a:ext cx="1014501" cy="101450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164" name="Групувати"/>
          <p:cNvSpPr/>
          <p:nvPr/>
        </p:nvSpPr>
        <p:spPr>
          <a:xfrm>
            <a:off x="3510770" y="4785852"/>
            <a:ext cx="4365475" cy="4910756"/>
          </a:xfrm>
          <a:prstGeom prst="roundRect">
            <a:avLst>
              <a:gd name="adj" fmla="val 6426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5" name="2 × 3 = 6"/>
          <p:cNvSpPr txBox="1"/>
          <p:nvPr/>
        </p:nvSpPr>
        <p:spPr>
          <a:xfrm>
            <a:off x="4198337" y="4999985"/>
            <a:ext cx="112615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512</a:t>
            </a:r>
          </a:p>
        </p:txBody>
      </p:sp>
      <p:sp>
        <p:nvSpPr>
          <p:cNvPr id="166" name="2 × 3 = 6"/>
          <p:cNvSpPr txBox="1"/>
          <p:nvPr/>
        </p:nvSpPr>
        <p:spPr>
          <a:xfrm>
            <a:off x="5694438" y="4974206"/>
            <a:ext cx="50879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167" name="Лінія"/>
          <p:cNvSpPr/>
          <p:nvPr/>
        </p:nvSpPr>
        <p:spPr>
          <a:xfrm>
            <a:off x="5498239" y="5711343"/>
            <a:ext cx="928118" cy="3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68" name="2 × 3 = 6"/>
          <p:cNvSpPr txBox="1"/>
          <p:nvPr/>
        </p:nvSpPr>
        <p:spPr>
          <a:xfrm>
            <a:off x="3955736" y="5336692"/>
            <a:ext cx="3601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-</a:t>
            </a:r>
          </a:p>
        </p:txBody>
      </p:sp>
      <p:sp>
        <p:nvSpPr>
          <p:cNvPr id="169" name="2 × 3 = 6"/>
          <p:cNvSpPr txBox="1"/>
          <p:nvPr/>
        </p:nvSpPr>
        <p:spPr>
          <a:xfrm>
            <a:off x="4246596" y="6217902"/>
            <a:ext cx="65761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11</a:t>
            </a:r>
          </a:p>
        </p:txBody>
      </p:sp>
      <p:sp>
        <p:nvSpPr>
          <p:cNvPr id="170" name="1"/>
          <p:cNvSpPr txBox="1"/>
          <p:nvPr/>
        </p:nvSpPr>
        <p:spPr>
          <a:xfrm>
            <a:off x="2759750" y="4739512"/>
            <a:ext cx="36696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171" name="Лінія"/>
          <p:cNvSpPr/>
          <p:nvPr/>
        </p:nvSpPr>
        <p:spPr>
          <a:xfrm>
            <a:off x="5484359" y="5056756"/>
            <a:ext cx="3" cy="1309176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2" name="Лінія"/>
          <p:cNvSpPr/>
          <p:nvPr/>
        </p:nvSpPr>
        <p:spPr>
          <a:xfrm>
            <a:off x="4162666" y="6325852"/>
            <a:ext cx="497796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3" name="2 × 3 = 6"/>
          <p:cNvSpPr txBox="1"/>
          <p:nvPr/>
        </p:nvSpPr>
        <p:spPr>
          <a:xfrm>
            <a:off x="4201250" y="5554521"/>
            <a:ext cx="50879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174" name="2 × 3 = 6"/>
          <p:cNvSpPr txBox="1"/>
          <p:nvPr/>
        </p:nvSpPr>
        <p:spPr>
          <a:xfrm>
            <a:off x="4475196" y="6711763"/>
            <a:ext cx="51792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8</a:t>
            </a:r>
          </a:p>
        </p:txBody>
      </p:sp>
      <p:sp>
        <p:nvSpPr>
          <p:cNvPr id="175" name="2 × 3 = 6"/>
          <p:cNvSpPr txBox="1"/>
          <p:nvPr/>
        </p:nvSpPr>
        <p:spPr>
          <a:xfrm>
            <a:off x="4079076" y="6566483"/>
            <a:ext cx="3601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-</a:t>
            </a:r>
          </a:p>
        </p:txBody>
      </p:sp>
      <p:sp>
        <p:nvSpPr>
          <p:cNvPr id="176" name="Лінія"/>
          <p:cNvSpPr/>
          <p:nvPr/>
        </p:nvSpPr>
        <p:spPr>
          <a:xfrm>
            <a:off x="4485259" y="7461221"/>
            <a:ext cx="497796" cy="3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7" name="2 × 3 = 6"/>
          <p:cNvSpPr txBox="1"/>
          <p:nvPr/>
        </p:nvSpPr>
        <p:spPr>
          <a:xfrm>
            <a:off x="4517214" y="7409057"/>
            <a:ext cx="86863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32</a:t>
            </a:r>
          </a:p>
        </p:txBody>
      </p:sp>
      <p:sp>
        <p:nvSpPr>
          <p:cNvPr id="178" name="2 × 3 = 6"/>
          <p:cNvSpPr txBox="1"/>
          <p:nvPr/>
        </p:nvSpPr>
        <p:spPr>
          <a:xfrm>
            <a:off x="5498239" y="5592621"/>
            <a:ext cx="116231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128</a:t>
            </a:r>
          </a:p>
        </p:txBody>
      </p:sp>
      <p:sp>
        <p:nvSpPr>
          <p:cNvPr id="179" name="Лінія"/>
          <p:cNvSpPr/>
          <p:nvPr/>
        </p:nvSpPr>
        <p:spPr>
          <a:xfrm>
            <a:off x="4590076" y="8633496"/>
            <a:ext cx="722909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0" name="2 × 3 = 6"/>
          <p:cNvSpPr txBox="1"/>
          <p:nvPr/>
        </p:nvSpPr>
        <p:spPr>
          <a:xfrm>
            <a:off x="4231478" y="7675286"/>
            <a:ext cx="360173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-</a:t>
            </a:r>
          </a:p>
        </p:txBody>
      </p:sp>
      <p:sp>
        <p:nvSpPr>
          <p:cNvPr id="181" name="2 × 3 = 6"/>
          <p:cNvSpPr txBox="1"/>
          <p:nvPr/>
        </p:nvSpPr>
        <p:spPr>
          <a:xfrm>
            <a:off x="4890959" y="8571191"/>
            <a:ext cx="51760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0</a:t>
            </a:r>
          </a:p>
        </p:txBody>
      </p:sp>
      <p:sp>
        <p:nvSpPr>
          <p:cNvPr id="182" name="2 × 3 = 6"/>
          <p:cNvSpPr txBox="1"/>
          <p:nvPr/>
        </p:nvSpPr>
        <p:spPr>
          <a:xfrm>
            <a:off x="4519567" y="7904550"/>
            <a:ext cx="86863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32</a:t>
            </a:r>
          </a:p>
        </p:txBody>
      </p:sp>
      <p:sp>
        <p:nvSpPr>
          <p:cNvPr id="183" name="5 ділиться на 4. Відповідь: 1, залишок: 1.…"/>
          <p:cNvSpPr txBox="1"/>
          <p:nvPr/>
        </p:nvSpPr>
        <p:spPr>
          <a:xfrm>
            <a:off x="8260297" y="4806763"/>
            <a:ext cx="13995801" cy="467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Ділити число на дільник, починаючи з найвищого розряду.</a:t>
            </a:r>
          </a:p>
          <a:p>
            <a:pPr marL="501315" indent="-501315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Записати частку.</a:t>
            </a:r>
          </a:p>
          <a:p>
            <a:pPr marL="501315" indent="-501315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Множити дільник на частку і віднімати від діленого.</a:t>
            </a:r>
          </a:p>
          <a:p>
            <a:pPr marL="501315" indent="-501315" algn="l" defTabSz="457200">
              <a:buSzPct val="60000"/>
              <a:buBlip>
                <a:blip r:embed="rId3"/>
              </a:buBlip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Повторювати процес для кожного розряду.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86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Приклад ділення на двоцифрове число</a:t>
            </a:r>
          </a:p>
        </p:txBody>
      </p:sp>
      <p:grpSp>
        <p:nvGrpSpPr>
          <p:cNvPr id="192" name="Групувати"/>
          <p:cNvGrpSpPr/>
          <p:nvPr/>
        </p:nvGrpSpPr>
        <p:grpSpPr>
          <a:xfrm>
            <a:off x="10970805" y="-2948812"/>
            <a:ext cx="6310159" cy="1270035"/>
            <a:chOff x="-2" y="-2"/>
            <a:chExt cx="6310158" cy="1270034"/>
          </a:xfrm>
        </p:grpSpPr>
        <p:grpSp>
          <p:nvGrpSpPr>
            <p:cNvPr id="190" name="Групувати"/>
            <p:cNvGrpSpPr/>
            <p:nvPr/>
          </p:nvGrpSpPr>
          <p:grpSpPr>
            <a:xfrm>
              <a:off x="-3" y="-3"/>
              <a:ext cx="4587581" cy="1270036"/>
              <a:chOff x="-1" y="-1"/>
              <a:chExt cx="4587579" cy="1270034"/>
            </a:xfrm>
          </p:grpSpPr>
          <p:sp>
            <p:nvSpPr>
              <p:cNvPr id="187" name="Коло"/>
              <p:cNvSpPr/>
              <p:nvPr/>
            </p:nvSpPr>
            <p:spPr>
              <a:xfrm>
                <a:off x="-2" y="-2"/>
                <a:ext cx="1270015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8" name="Коло"/>
              <p:cNvSpPr/>
              <p:nvPr/>
            </p:nvSpPr>
            <p:spPr>
              <a:xfrm>
                <a:off x="1658779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9" name="Коло"/>
              <p:cNvSpPr/>
              <p:nvPr/>
            </p:nvSpPr>
            <p:spPr>
              <a:xfrm>
                <a:off x="3317562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91" name="Коло"/>
            <p:cNvSpPr/>
            <p:nvPr/>
          </p:nvSpPr>
          <p:spPr>
            <a:xfrm>
              <a:off x="5040140" y="2"/>
              <a:ext cx="1270017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grpSp>
        <p:nvGrpSpPr>
          <p:cNvPr id="195" name="Знімок екрана 2024-06-26 о 23.28.45.png"/>
          <p:cNvGrpSpPr/>
          <p:nvPr/>
        </p:nvGrpSpPr>
        <p:grpSpPr>
          <a:xfrm>
            <a:off x="2458587" y="4455924"/>
            <a:ext cx="10493512" cy="6023352"/>
            <a:chOff x="0" y="0"/>
            <a:chExt cx="10493511" cy="6023350"/>
          </a:xfrm>
        </p:grpSpPr>
        <p:pic>
          <p:nvPicPr>
            <p:cNvPr id="194" name="Знімок екрана 2024-06-26 о 23.28.45.png" descr="Знімок екрана 2024-06-26 о 23.28.45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0061712" cy="546455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193" name="Знімок екрана 2024-06-26 о 23.28.45.png" descr="Знімок екрана 2024-06-26 о 23.28.45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0493512" cy="6023351"/>
            </a:xfrm>
            <a:prstGeom prst="rect">
              <a:avLst/>
            </a:prstGeom>
            <a:effectLst/>
          </p:spPr>
        </p:pic>
      </p:grpSp>
      <p:pic>
        <p:nvPicPr>
          <p:cNvPr id="196" name="35.png" descr="35.pn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4844086" y="5136039"/>
            <a:ext cx="7090647" cy="709064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05" name="Групувати"/>
          <p:cNvGrpSpPr/>
          <p:nvPr/>
        </p:nvGrpSpPr>
        <p:grpSpPr>
          <a:xfrm>
            <a:off x="11432632" y="-1961898"/>
            <a:ext cx="6310160" cy="1270035"/>
            <a:chOff x="-2" y="-2"/>
            <a:chExt cx="6310159" cy="1270034"/>
          </a:xfrm>
        </p:grpSpPr>
        <p:grpSp>
          <p:nvGrpSpPr>
            <p:cNvPr id="203" name="Групувати"/>
            <p:cNvGrpSpPr/>
            <p:nvPr/>
          </p:nvGrpSpPr>
          <p:grpSpPr>
            <a:xfrm>
              <a:off x="-3" y="-3"/>
              <a:ext cx="4587581" cy="1270036"/>
              <a:chOff x="-1" y="-1"/>
              <a:chExt cx="4587579" cy="1270034"/>
            </a:xfrm>
          </p:grpSpPr>
          <p:sp>
            <p:nvSpPr>
              <p:cNvPr id="200" name="Коло"/>
              <p:cNvSpPr/>
              <p:nvPr/>
            </p:nvSpPr>
            <p:spPr>
              <a:xfrm>
                <a:off x="-2" y="-2"/>
                <a:ext cx="1270015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1" name="Коло"/>
              <p:cNvSpPr/>
              <p:nvPr/>
            </p:nvSpPr>
            <p:spPr>
              <a:xfrm>
                <a:off x="1658779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2" name="Коло"/>
              <p:cNvSpPr/>
              <p:nvPr/>
            </p:nvSpPr>
            <p:spPr>
              <a:xfrm>
                <a:off x="3317562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4" name="Коло"/>
            <p:cNvSpPr/>
            <p:nvPr/>
          </p:nvSpPr>
          <p:spPr>
            <a:xfrm>
              <a:off x="5040140" y="2"/>
              <a:ext cx="1270017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grpSp>
        <p:nvGrpSpPr>
          <p:cNvPr id="208" name="Знімок екрана 2024-06-26 о 23.33.42.png"/>
          <p:cNvGrpSpPr/>
          <p:nvPr/>
        </p:nvGrpSpPr>
        <p:grpSpPr>
          <a:xfrm>
            <a:off x="5271637" y="5339867"/>
            <a:ext cx="13096811" cy="2806516"/>
            <a:chOff x="0" y="0"/>
            <a:chExt cx="13096809" cy="2806514"/>
          </a:xfrm>
        </p:grpSpPr>
        <p:pic>
          <p:nvPicPr>
            <p:cNvPr id="207" name="Знімок екрана 2024-06-26 о 23.33.42.png" descr="Знімок екрана 2024-06-26 о 23.33.42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665010" cy="2247715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06" name="Знімок екрана 2024-06-26 о 23.33.42.png" descr="Знімок екрана 2024-06-26 о 23.33.42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-1" y="0"/>
              <a:ext cx="13096811" cy="2806515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1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17" name="Групувати"/>
          <p:cNvGrpSpPr/>
          <p:nvPr/>
        </p:nvGrpSpPr>
        <p:grpSpPr>
          <a:xfrm>
            <a:off x="14516043" y="-2769611"/>
            <a:ext cx="6310158" cy="1270035"/>
            <a:chOff x="-2" y="-2"/>
            <a:chExt cx="6310157" cy="1270034"/>
          </a:xfrm>
        </p:grpSpPr>
        <p:grpSp>
          <p:nvGrpSpPr>
            <p:cNvPr id="215" name="Групувати"/>
            <p:cNvGrpSpPr/>
            <p:nvPr/>
          </p:nvGrpSpPr>
          <p:grpSpPr>
            <a:xfrm>
              <a:off x="-3" y="-3"/>
              <a:ext cx="4587579" cy="1270036"/>
              <a:chOff x="-1" y="-1"/>
              <a:chExt cx="4587577" cy="1270034"/>
            </a:xfrm>
          </p:grpSpPr>
          <p:sp>
            <p:nvSpPr>
              <p:cNvPr id="212" name="Коло"/>
              <p:cNvSpPr/>
              <p:nvPr/>
            </p:nvSpPr>
            <p:spPr>
              <a:xfrm>
                <a:off x="-2" y="-2"/>
                <a:ext cx="1270011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3" name="Коло"/>
              <p:cNvSpPr/>
              <p:nvPr/>
            </p:nvSpPr>
            <p:spPr>
              <a:xfrm>
                <a:off x="1658776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4" name="Коло"/>
              <p:cNvSpPr/>
              <p:nvPr/>
            </p:nvSpPr>
            <p:spPr>
              <a:xfrm>
                <a:off x="3317560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6" name="Коло"/>
            <p:cNvSpPr/>
            <p:nvPr/>
          </p:nvSpPr>
          <p:spPr>
            <a:xfrm>
              <a:off x="5040138" y="6"/>
              <a:ext cx="1270017" cy="1270021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218" name="Групувати"/>
          <p:cNvSpPr/>
          <p:nvPr/>
        </p:nvSpPr>
        <p:spPr>
          <a:xfrm>
            <a:off x="26937608" y="-5395208"/>
            <a:ext cx="3770719" cy="952691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9" name="125 : 4 = ?"/>
          <p:cNvSpPr txBox="1"/>
          <p:nvPr/>
        </p:nvSpPr>
        <p:spPr>
          <a:xfrm>
            <a:off x="27634716" y="-5210965"/>
            <a:ext cx="2376503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258</a:t>
            </a:r>
          </a:p>
        </p:txBody>
      </p:sp>
      <p:sp>
        <p:nvSpPr>
          <p:cNvPr id="220" name="Лінія"/>
          <p:cNvSpPr/>
          <p:nvPr/>
        </p:nvSpPr>
        <p:spPr>
          <a:xfrm>
            <a:off x="28822966" y="-4106067"/>
            <a:ext cx="12592" cy="1558109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1" name="Лінія"/>
          <p:cNvSpPr/>
          <p:nvPr/>
        </p:nvSpPr>
        <p:spPr>
          <a:xfrm>
            <a:off x="27001180" y="-4106067"/>
            <a:ext cx="12591" cy="1558109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2" name="Лінія"/>
          <p:cNvSpPr/>
          <p:nvPr/>
        </p:nvSpPr>
        <p:spPr>
          <a:xfrm>
            <a:off x="30644752" y="-4106067"/>
            <a:ext cx="12592" cy="1558109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3" name="125 : 4 = ?"/>
          <p:cNvSpPr txBox="1"/>
          <p:nvPr/>
        </p:nvSpPr>
        <p:spPr>
          <a:xfrm>
            <a:off x="26324241" y="-2218214"/>
            <a:ext cx="137339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 сот.</a:t>
            </a:r>
          </a:p>
        </p:txBody>
      </p:sp>
      <p:sp>
        <p:nvSpPr>
          <p:cNvPr id="224" name="125 : 4 = ?"/>
          <p:cNvSpPr txBox="1"/>
          <p:nvPr/>
        </p:nvSpPr>
        <p:spPr>
          <a:xfrm>
            <a:off x="27892288" y="-2218214"/>
            <a:ext cx="188087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5 дес.</a:t>
            </a:r>
          </a:p>
        </p:txBody>
      </p:sp>
      <p:sp>
        <p:nvSpPr>
          <p:cNvPr id="225" name="125 : 4 = ?"/>
          <p:cNvSpPr txBox="1"/>
          <p:nvPr/>
        </p:nvSpPr>
        <p:spPr>
          <a:xfrm>
            <a:off x="29668086" y="-2218214"/>
            <a:ext cx="19728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8 од.</a:t>
            </a:r>
          </a:p>
        </p:txBody>
      </p:sp>
      <p:sp>
        <p:nvSpPr>
          <p:cNvPr id="226" name="1"/>
          <p:cNvSpPr txBox="1"/>
          <p:nvPr/>
        </p:nvSpPr>
        <p:spPr>
          <a:xfrm>
            <a:off x="2539800" y="3832258"/>
            <a:ext cx="366968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27" name="1"/>
          <p:cNvSpPr txBox="1"/>
          <p:nvPr/>
        </p:nvSpPr>
        <p:spPr>
          <a:xfrm>
            <a:off x="8333931" y="3837526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28" name="Групувати"/>
          <p:cNvSpPr/>
          <p:nvPr/>
        </p:nvSpPr>
        <p:spPr>
          <a:xfrm>
            <a:off x="9176167" y="4124859"/>
            <a:ext cx="2142162" cy="4501082"/>
          </a:xfrm>
          <a:prstGeom prst="roundRect">
            <a:avLst>
              <a:gd name="adj" fmla="val 13095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9" name="2 × 3 = 6"/>
          <p:cNvSpPr txBox="1"/>
          <p:nvPr/>
        </p:nvSpPr>
        <p:spPr>
          <a:xfrm>
            <a:off x="9995841" y="4464347"/>
            <a:ext cx="75869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21</a:t>
            </a:r>
          </a:p>
        </p:txBody>
      </p:sp>
      <p:sp>
        <p:nvSpPr>
          <p:cNvPr id="230" name="2 × 3 = 6"/>
          <p:cNvSpPr txBox="1"/>
          <p:nvPr/>
        </p:nvSpPr>
        <p:spPr>
          <a:xfrm>
            <a:off x="9629667" y="4904893"/>
            <a:ext cx="38810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х</a:t>
            </a:r>
          </a:p>
        </p:txBody>
      </p:sp>
      <p:sp>
        <p:nvSpPr>
          <p:cNvPr id="231" name="2 × 3 = 6"/>
          <p:cNvSpPr txBox="1"/>
          <p:nvPr/>
        </p:nvSpPr>
        <p:spPr>
          <a:xfrm>
            <a:off x="9940873" y="5094814"/>
            <a:ext cx="88605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45</a:t>
            </a:r>
          </a:p>
        </p:txBody>
      </p:sp>
      <p:sp>
        <p:nvSpPr>
          <p:cNvPr id="232" name="Лінія"/>
          <p:cNvSpPr/>
          <p:nvPr/>
        </p:nvSpPr>
        <p:spPr>
          <a:xfrm>
            <a:off x="9885905" y="5969000"/>
            <a:ext cx="868631" cy="0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3" name="2 × 3 = 6"/>
          <p:cNvSpPr txBox="1"/>
          <p:nvPr/>
        </p:nvSpPr>
        <p:spPr>
          <a:xfrm>
            <a:off x="9663987" y="5943600"/>
            <a:ext cx="116652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105</a:t>
            </a:r>
          </a:p>
        </p:txBody>
      </p:sp>
      <p:sp>
        <p:nvSpPr>
          <p:cNvPr id="234" name="2 × 3 = 6"/>
          <p:cNvSpPr txBox="1"/>
          <p:nvPr/>
        </p:nvSpPr>
        <p:spPr>
          <a:xfrm>
            <a:off x="9559873" y="6605575"/>
            <a:ext cx="91240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84</a:t>
            </a:r>
          </a:p>
        </p:txBody>
      </p:sp>
      <p:sp>
        <p:nvSpPr>
          <p:cNvPr id="235" name="Лінія"/>
          <p:cNvSpPr/>
          <p:nvPr/>
        </p:nvSpPr>
        <p:spPr>
          <a:xfrm>
            <a:off x="9632102" y="7441537"/>
            <a:ext cx="1198436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6" name="2 × 3 = 6"/>
          <p:cNvSpPr txBox="1"/>
          <p:nvPr/>
        </p:nvSpPr>
        <p:spPr>
          <a:xfrm>
            <a:off x="9643457" y="7416137"/>
            <a:ext cx="125319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945</a:t>
            </a:r>
          </a:p>
        </p:txBody>
      </p:sp>
      <p:sp>
        <p:nvSpPr>
          <p:cNvPr id="237" name="1"/>
          <p:cNvSpPr txBox="1"/>
          <p:nvPr/>
        </p:nvSpPr>
        <p:spPr>
          <a:xfrm>
            <a:off x="12631355" y="3837526"/>
            <a:ext cx="44913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238" name="Групувати"/>
          <p:cNvSpPr/>
          <p:nvPr/>
        </p:nvSpPr>
        <p:spPr>
          <a:xfrm>
            <a:off x="3405029" y="4024058"/>
            <a:ext cx="3618334" cy="3651710"/>
          </a:xfrm>
          <a:prstGeom prst="roundRect">
            <a:avLst>
              <a:gd name="adj" fmla="val 7753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9" name="2 × 3 = 6"/>
          <p:cNvSpPr txBox="1"/>
          <p:nvPr/>
        </p:nvSpPr>
        <p:spPr>
          <a:xfrm>
            <a:off x="4092595" y="4238190"/>
            <a:ext cx="128185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630</a:t>
            </a:r>
          </a:p>
        </p:txBody>
      </p:sp>
      <p:sp>
        <p:nvSpPr>
          <p:cNvPr id="240" name="2 × 3 = 6"/>
          <p:cNvSpPr txBox="1"/>
          <p:nvPr/>
        </p:nvSpPr>
        <p:spPr>
          <a:xfrm>
            <a:off x="5588697" y="4212412"/>
            <a:ext cx="89919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30</a:t>
            </a:r>
          </a:p>
        </p:txBody>
      </p:sp>
      <p:sp>
        <p:nvSpPr>
          <p:cNvPr id="241" name="Лінія"/>
          <p:cNvSpPr/>
          <p:nvPr/>
        </p:nvSpPr>
        <p:spPr>
          <a:xfrm>
            <a:off x="5392498" y="4949548"/>
            <a:ext cx="928118" cy="3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2" name="2 × 3 = 6"/>
          <p:cNvSpPr txBox="1"/>
          <p:nvPr/>
        </p:nvSpPr>
        <p:spPr>
          <a:xfrm>
            <a:off x="3849995" y="4574898"/>
            <a:ext cx="3601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-</a:t>
            </a:r>
          </a:p>
        </p:txBody>
      </p:sp>
      <p:sp>
        <p:nvSpPr>
          <p:cNvPr id="243" name="2 × 3 = 6"/>
          <p:cNvSpPr txBox="1"/>
          <p:nvPr/>
        </p:nvSpPr>
        <p:spPr>
          <a:xfrm>
            <a:off x="4504830" y="5485129"/>
            <a:ext cx="89919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30</a:t>
            </a:r>
          </a:p>
        </p:txBody>
      </p:sp>
      <p:sp>
        <p:nvSpPr>
          <p:cNvPr id="244" name="Лінія"/>
          <p:cNvSpPr/>
          <p:nvPr/>
        </p:nvSpPr>
        <p:spPr>
          <a:xfrm>
            <a:off x="5378618" y="4294962"/>
            <a:ext cx="3" cy="1309176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5" name="Лінія"/>
          <p:cNvSpPr/>
          <p:nvPr/>
        </p:nvSpPr>
        <p:spPr>
          <a:xfrm>
            <a:off x="4056925" y="5564058"/>
            <a:ext cx="859780" cy="1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46" name="2 × 3 = 6"/>
          <p:cNvSpPr txBox="1"/>
          <p:nvPr/>
        </p:nvSpPr>
        <p:spPr>
          <a:xfrm>
            <a:off x="4095509" y="4792727"/>
            <a:ext cx="90026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60</a:t>
            </a:r>
          </a:p>
        </p:txBody>
      </p:sp>
      <p:sp>
        <p:nvSpPr>
          <p:cNvPr id="247" name="2 × 3 = 6"/>
          <p:cNvSpPr txBox="1"/>
          <p:nvPr/>
        </p:nvSpPr>
        <p:spPr>
          <a:xfrm>
            <a:off x="4125736" y="5802544"/>
            <a:ext cx="360174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-</a:t>
            </a:r>
          </a:p>
        </p:txBody>
      </p:sp>
      <p:sp>
        <p:nvSpPr>
          <p:cNvPr id="248" name="2 × 3 = 6"/>
          <p:cNvSpPr txBox="1"/>
          <p:nvPr/>
        </p:nvSpPr>
        <p:spPr>
          <a:xfrm>
            <a:off x="5587766" y="4928617"/>
            <a:ext cx="75869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21</a:t>
            </a:r>
          </a:p>
        </p:txBody>
      </p:sp>
      <p:sp>
        <p:nvSpPr>
          <p:cNvPr id="249" name="Лінія"/>
          <p:cNvSpPr/>
          <p:nvPr/>
        </p:nvSpPr>
        <p:spPr>
          <a:xfrm>
            <a:off x="4592971" y="6758262"/>
            <a:ext cx="722909" cy="2"/>
          </a:xfrm>
          <a:prstGeom prst="line">
            <a:avLst/>
          </a:prstGeom>
          <a:ln w="508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50" name="2 × 3 = 6"/>
          <p:cNvSpPr txBox="1"/>
          <p:nvPr/>
        </p:nvSpPr>
        <p:spPr>
          <a:xfrm>
            <a:off x="4885123" y="6648349"/>
            <a:ext cx="51760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0</a:t>
            </a:r>
          </a:p>
        </p:txBody>
      </p:sp>
      <p:sp>
        <p:nvSpPr>
          <p:cNvPr id="251" name="2 × 3 = 6"/>
          <p:cNvSpPr txBox="1"/>
          <p:nvPr/>
        </p:nvSpPr>
        <p:spPr>
          <a:xfrm>
            <a:off x="4504830" y="6047635"/>
            <a:ext cx="89919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30</a:t>
            </a:r>
          </a:p>
        </p:txBody>
      </p:sp>
      <p:sp>
        <p:nvSpPr>
          <p:cNvPr id="252" name="Групувати"/>
          <p:cNvSpPr/>
          <p:nvPr/>
        </p:nvSpPr>
        <p:spPr>
          <a:xfrm>
            <a:off x="13471132" y="4106180"/>
            <a:ext cx="4952160" cy="1076066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53" name="57 - 5 = 52"/>
          <p:cNvSpPr txBox="1"/>
          <p:nvPr/>
        </p:nvSpPr>
        <p:spPr>
          <a:xfrm>
            <a:off x="14044072" y="4212412"/>
            <a:ext cx="380628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21 х 10 = 210</a:t>
            </a:r>
          </a:p>
        </p:txBody>
      </p:sp>
      <p:sp>
        <p:nvSpPr>
          <p:cNvPr id="254" name="Відповідь: ціна однієї лампи - 21грн, 45 ламп коштуватимуть 945грн, 10 ламп коштуватимуть 210грн"/>
          <p:cNvSpPr txBox="1"/>
          <p:nvPr/>
        </p:nvSpPr>
        <p:spPr>
          <a:xfrm>
            <a:off x="2697232" y="8888674"/>
            <a:ext cx="19634088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Відповідь</a:t>
            </a:r>
            <a:r>
              <a:t>: ціна однієї лампи - 21грн, 45 ламп коштуватимуть 945грн, 10 ламп коштуватимуть 210грн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7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Це цікаво!</a:t>
            </a:r>
          </a:p>
        </p:txBody>
      </p:sp>
      <p:grpSp>
        <p:nvGrpSpPr>
          <p:cNvPr id="263" name="Групувати"/>
          <p:cNvGrpSpPr/>
          <p:nvPr/>
        </p:nvGrpSpPr>
        <p:grpSpPr>
          <a:xfrm>
            <a:off x="11432632" y="-1961898"/>
            <a:ext cx="6310160" cy="1270035"/>
            <a:chOff x="-2" y="-2"/>
            <a:chExt cx="6310159" cy="1270034"/>
          </a:xfrm>
        </p:grpSpPr>
        <p:grpSp>
          <p:nvGrpSpPr>
            <p:cNvPr id="261" name="Групувати"/>
            <p:cNvGrpSpPr/>
            <p:nvPr/>
          </p:nvGrpSpPr>
          <p:grpSpPr>
            <a:xfrm>
              <a:off x="-3" y="-3"/>
              <a:ext cx="4587581" cy="1270036"/>
              <a:chOff x="-1" y="-1"/>
              <a:chExt cx="4587579" cy="1270034"/>
            </a:xfrm>
          </p:grpSpPr>
          <p:sp>
            <p:nvSpPr>
              <p:cNvPr id="258" name="Коло"/>
              <p:cNvSpPr/>
              <p:nvPr/>
            </p:nvSpPr>
            <p:spPr>
              <a:xfrm>
                <a:off x="-2" y="-2"/>
                <a:ext cx="1270015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9" name="Коло"/>
              <p:cNvSpPr/>
              <p:nvPr/>
            </p:nvSpPr>
            <p:spPr>
              <a:xfrm>
                <a:off x="1658779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0" name="Коло"/>
              <p:cNvSpPr/>
              <p:nvPr/>
            </p:nvSpPr>
            <p:spPr>
              <a:xfrm>
                <a:off x="3317562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2" name="Коло"/>
            <p:cNvSpPr/>
            <p:nvPr/>
          </p:nvSpPr>
          <p:spPr>
            <a:xfrm>
              <a:off x="5040140" y="2"/>
              <a:ext cx="1270017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pic>
        <p:nvPicPr>
          <p:cNvPr id="264" name="Знімок екрана 2024-06-26 о 23.55.05.png" descr="Знімок екрана 2024-06-26 о 23.55.05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590192" y="3719530"/>
            <a:ext cx="13941635" cy="751983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73" name="Групувати"/>
          <p:cNvGrpSpPr/>
          <p:nvPr/>
        </p:nvGrpSpPr>
        <p:grpSpPr>
          <a:xfrm>
            <a:off x="11432632" y="-1961898"/>
            <a:ext cx="6310160" cy="1270035"/>
            <a:chOff x="-2" y="-2"/>
            <a:chExt cx="6310159" cy="1270034"/>
          </a:xfrm>
        </p:grpSpPr>
        <p:grpSp>
          <p:nvGrpSpPr>
            <p:cNvPr id="271" name="Групувати"/>
            <p:cNvGrpSpPr/>
            <p:nvPr/>
          </p:nvGrpSpPr>
          <p:grpSpPr>
            <a:xfrm>
              <a:off x="-3" y="-3"/>
              <a:ext cx="4587581" cy="1270036"/>
              <a:chOff x="-1" y="-1"/>
              <a:chExt cx="4587579" cy="1270034"/>
            </a:xfrm>
          </p:grpSpPr>
          <p:sp>
            <p:nvSpPr>
              <p:cNvPr id="268" name="Коло"/>
              <p:cNvSpPr/>
              <p:nvPr/>
            </p:nvSpPr>
            <p:spPr>
              <a:xfrm>
                <a:off x="-2" y="-2"/>
                <a:ext cx="1270015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9" name="Коло"/>
              <p:cNvSpPr/>
              <p:nvPr/>
            </p:nvSpPr>
            <p:spPr>
              <a:xfrm>
                <a:off x="1658779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70" name="Коло"/>
              <p:cNvSpPr/>
              <p:nvPr/>
            </p:nvSpPr>
            <p:spPr>
              <a:xfrm>
                <a:off x="3317562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72" name="Коло"/>
            <p:cNvSpPr/>
            <p:nvPr/>
          </p:nvSpPr>
          <p:spPr>
            <a:xfrm>
              <a:off x="5040140" y="2"/>
              <a:ext cx="1270017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grpSp>
        <p:nvGrpSpPr>
          <p:cNvPr id="276" name="Знімок екрана 2024-06-26 о 23.56.01.png"/>
          <p:cNvGrpSpPr/>
          <p:nvPr/>
        </p:nvGrpSpPr>
        <p:grpSpPr>
          <a:xfrm>
            <a:off x="4476139" y="4607609"/>
            <a:ext cx="14916174" cy="4780182"/>
            <a:chOff x="0" y="0"/>
            <a:chExt cx="14916173" cy="4780181"/>
          </a:xfrm>
        </p:grpSpPr>
        <p:pic>
          <p:nvPicPr>
            <p:cNvPr id="275" name="Знімок екрана 2024-06-26 о 23.56.01.png" descr="Знімок екрана 2024-06-26 о 23.56.01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4484374" cy="4221382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74" name="Знімок екрана 2024-06-26 о 23.56.01.png" descr="Знімок екрана 2024-06-26 о 23.56.01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4916174" cy="4780182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9" name="Google Shape;96;p14"/>
          <p:cNvSpPr txBox="1"/>
          <p:nvPr/>
        </p:nvSpPr>
        <p:spPr>
          <a:xfrm>
            <a:off x="2442134" y="1827452"/>
            <a:ext cx="160095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85" name="Групувати"/>
          <p:cNvGrpSpPr/>
          <p:nvPr/>
        </p:nvGrpSpPr>
        <p:grpSpPr>
          <a:xfrm>
            <a:off x="11432632" y="-1961898"/>
            <a:ext cx="6310160" cy="1270035"/>
            <a:chOff x="-2" y="-2"/>
            <a:chExt cx="6310159" cy="1270034"/>
          </a:xfrm>
        </p:grpSpPr>
        <p:grpSp>
          <p:nvGrpSpPr>
            <p:cNvPr id="283" name="Групувати"/>
            <p:cNvGrpSpPr/>
            <p:nvPr/>
          </p:nvGrpSpPr>
          <p:grpSpPr>
            <a:xfrm>
              <a:off x="-3" y="-3"/>
              <a:ext cx="4587581" cy="1270036"/>
              <a:chOff x="-1" y="-1"/>
              <a:chExt cx="4587579" cy="1270034"/>
            </a:xfrm>
          </p:grpSpPr>
          <p:sp>
            <p:nvSpPr>
              <p:cNvPr id="280" name="Коло"/>
              <p:cNvSpPr/>
              <p:nvPr/>
            </p:nvSpPr>
            <p:spPr>
              <a:xfrm>
                <a:off x="-2" y="-2"/>
                <a:ext cx="1270015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1" name="Коло"/>
              <p:cNvSpPr/>
              <p:nvPr/>
            </p:nvSpPr>
            <p:spPr>
              <a:xfrm>
                <a:off x="1658779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82" name="Коло"/>
              <p:cNvSpPr/>
              <p:nvPr/>
            </p:nvSpPr>
            <p:spPr>
              <a:xfrm>
                <a:off x="3317562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84" name="Коло"/>
            <p:cNvSpPr/>
            <p:nvPr/>
          </p:nvSpPr>
          <p:spPr>
            <a:xfrm>
              <a:off x="5040140" y="2"/>
              <a:ext cx="1270017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sp>
        <p:nvSpPr>
          <p:cNvPr id="286" name="1"/>
          <p:cNvSpPr txBox="1"/>
          <p:nvPr/>
        </p:nvSpPr>
        <p:spPr>
          <a:xfrm>
            <a:off x="2699670" y="4365658"/>
            <a:ext cx="366967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87" name="1"/>
          <p:cNvSpPr txBox="1"/>
          <p:nvPr/>
        </p:nvSpPr>
        <p:spPr>
          <a:xfrm>
            <a:off x="2660904" y="6219511"/>
            <a:ext cx="44450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88" name="Групувати"/>
          <p:cNvSpPr/>
          <p:nvPr/>
        </p:nvSpPr>
        <p:spPr>
          <a:xfrm>
            <a:off x="3419944" y="4547170"/>
            <a:ext cx="4952160" cy="1076066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9" name="57 - 5 = 52"/>
          <p:cNvSpPr txBox="1"/>
          <p:nvPr/>
        </p:nvSpPr>
        <p:spPr>
          <a:xfrm>
            <a:off x="3992884" y="4653402"/>
            <a:ext cx="394527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715 + 5 = 720</a:t>
            </a:r>
          </a:p>
        </p:txBody>
      </p:sp>
      <p:sp>
        <p:nvSpPr>
          <p:cNvPr id="290" name="Групувати"/>
          <p:cNvSpPr/>
          <p:nvPr/>
        </p:nvSpPr>
        <p:spPr>
          <a:xfrm>
            <a:off x="3419944" y="6329179"/>
            <a:ext cx="4952160" cy="1076066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1" name="57 - 5 = 52"/>
          <p:cNvSpPr txBox="1"/>
          <p:nvPr/>
        </p:nvSpPr>
        <p:spPr>
          <a:xfrm>
            <a:off x="3992884" y="6435412"/>
            <a:ext cx="3696717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59 + 21 = 80</a:t>
            </a:r>
          </a:p>
        </p:txBody>
      </p:sp>
      <p:sp>
        <p:nvSpPr>
          <p:cNvPr id="292" name="1"/>
          <p:cNvSpPr txBox="1"/>
          <p:nvPr/>
        </p:nvSpPr>
        <p:spPr>
          <a:xfrm>
            <a:off x="11906504" y="4381215"/>
            <a:ext cx="44913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293" name="Групувати"/>
          <p:cNvSpPr/>
          <p:nvPr/>
        </p:nvSpPr>
        <p:spPr>
          <a:xfrm>
            <a:off x="12665544" y="4541683"/>
            <a:ext cx="5526667" cy="1076066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4" name="57 - 5 = 52"/>
          <p:cNvSpPr txBox="1"/>
          <p:nvPr/>
        </p:nvSpPr>
        <p:spPr>
          <a:xfrm>
            <a:off x="13238484" y="4647915"/>
            <a:ext cx="449339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720 - 80 = 640</a:t>
            </a:r>
          </a:p>
        </p:txBody>
      </p:sp>
      <p:sp>
        <p:nvSpPr>
          <p:cNvPr id="295" name="1"/>
          <p:cNvSpPr txBox="1"/>
          <p:nvPr/>
        </p:nvSpPr>
        <p:spPr>
          <a:xfrm>
            <a:off x="11940814" y="6200518"/>
            <a:ext cx="46101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4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296" name="Групувати"/>
          <p:cNvSpPr/>
          <p:nvPr/>
        </p:nvSpPr>
        <p:spPr>
          <a:xfrm>
            <a:off x="12699854" y="6348286"/>
            <a:ext cx="5526667" cy="1076066"/>
          </a:xfrm>
          <a:prstGeom prst="roundRect">
            <a:avLst>
              <a:gd name="adj" fmla="val 22389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97" name="57 - 5 = 52"/>
          <p:cNvSpPr txBox="1"/>
          <p:nvPr/>
        </p:nvSpPr>
        <p:spPr>
          <a:xfrm>
            <a:off x="13272794" y="6454518"/>
            <a:ext cx="356276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720 : 80 = 4</a:t>
            </a:r>
          </a:p>
        </p:txBody>
      </p:sp>
      <p:sp>
        <p:nvSpPr>
          <p:cNvPr id="298" name="Відповідь: економія на світлодіодній лампі на 640грн або у 4 рази більша."/>
          <p:cNvSpPr txBox="1"/>
          <p:nvPr/>
        </p:nvSpPr>
        <p:spPr>
          <a:xfrm>
            <a:off x="2697232" y="8888674"/>
            <a:ext cx="19634088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Відповідь</a:t>
            </a:r>
            <a:r>
              <a:t>: економія на світлодіодній лампі на 640грн або у 4 рази більша.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1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02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defRPr sz="5000">
                <a:latin typeface="Rubik Light Regular"/>
                <a:ea typeface="Rubik Light Regular"/>
                <a:cs typeface="Rubik Light Regular"/>
                <a:sym typeface="Rubik Light Regular"/>
              </a:defRPr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303" name="Підручник Математика 4 клас (Заїка):…"/>
          <p:cNvSpPr txBox="1"/>
          <p:nvPr/>
        </p:nvSpPr>
        <p:spPr>
          <a:xfrm>
            <a:off x="2517174" y="5669520"/>
            <a:ext cx="13373841" cy="298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 sz="5000"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endParaRPr sz="4000"/>
          </a:p>
          <a:p>
            <a:pPr algn="l" defTabSz="457200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Завдання 366</a:t>
            </a:r>
            <a:endParaRPr sz="4000"/>
          </a:p>
          <a:p>
            <a:pPr algn="l" defTabSz="457200">
              <a:defRPr sz="5000">
                <a:solidFill>
                  <a:srgbClr val="5E38CE"/>
                </a:solidFill>
                <a:latin typeface="Rubik Light Regular"/>
                <a:ea typeface="Rubik Light Regular"/>
                <a:cs typeface="Rubik Light Regular"/>
                <a:sym typeface="Rubik Light Regular"/>
              </a:defRPr>
            </a:pPr>
            <a:r>
              <a:t>Завдання 367</a:t>
            </a:r>
          </a:p>
        </p:txBody>
      </p:sp>
      <p:grpSp>
        <p:nvGrpSpPr>
          <p:cNvPr id="309" name="Групувати"/>
          <p:cNvGrpSpPr/>
          <p:nvPr/>
        </p:nvGrpSpPr>
        <p:grpSpPr>
          <a:xfrm>
            <a:off x="14645237" y="-3462485"/>
            <a:ext cx="6310159" cy="1270035"/>
            <a:chOff x="-2" y="-2"/>
            <a:chExt cx="6310158" cy="1270034"/>
          </a:xfrm>
        </p:grpSpPr>
        <p:grpSp>
          <p:nvGrpSpPr>
            <p:cNvPr id="307" name="Групувати"/>
            <p:cNvGrpSpPr/>
            <p:nvPr/>
          </p:nvGrpSpPr>
          <p:grpSpPr>
            <a:xfrm>
              <a:off x="-3" y="-3"/>
              <a:ext cx="4587581" cy="1270036"/>
              <a:chOff x="-1" y="-1"/>
              <a:chExt cx="4587579" cy="1270034"/>
            </a:xfrm>
          </p:grpSpPr>
          <p:sp>
            <p:nvSpPr>
              <p:cNvPr id="304" name="Коло"/>
              <p:cNvSpPr/>
              <p:nvPr/>
            </p:nvSpPr>
            <p:spPr>
              <a:xfrm>
                <a:off x="-2" y="-2"/>
                <a:ext cx="1270015" cy="127003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5" name="Коло"/>
              <p:cNvSpPr/>
              <p:nvPr/>
            </p:nvSpPr>
            <p:spPr>
              <a:xfrm>
                <a:off x="1658779" y="-2"/>
                <a:ext cx="1270017" cy="127003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6" name="Коло"/>
              <p:cNvSpPr/>
              <p:nvPr/>
            </p:nvSpPr>
            <p:spPr>
              <a:xfrm>
                <a:off x="3317562" y="-2"/>
                <a:ext cx="1270017" cy="127003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08" name="Коло"/>
            <p:cNvSpPr/>
            <p:nvPr/>
          </p:nvSpPr>
          <p:spPr>
            <a:xfrm>
              <a:off x="5040140" y="6"/>
              <a:ext cx="1270017" cy="1270025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+mn-lt"/>
                  <a:ea typeface="+mn-ea"/>
                  <a:cs typeface="+mn-cs"/>
                  <a:sym typeface="Helvetica"/>
                </a:defRPr>
              </a:pPr>
            </a:p>
          </p:txBody>
        </p:sp>
      </p:grpSp>
      <p:pic>
        <p:nvPicPr>
          <p:cNvPr id="310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2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