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rbqu+JdNQfdYK/vnJworImL49q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Victoria Bodnarchuk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06-24T17:01:33.016">
    <p:pos x="6000" y="0"/>
    <p:text>@marinadeska13@gmail.com додати візуальний елемент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BQQQ0Qlo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0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21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6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3.png"/><Relationship Id="rId4" Type="http://schemas.openxmlformats.org/officeDocument/2006/relationships/image" Target="../media/image18.png"/><Relationship Id="rId5" Type="http://schemas.openxmlformats.org/officeDocument/2006/relationships/image" Target="../media/image1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0.png"/><Relationship Id="rId4" Type="http://schemas.openxmlformats.org/officeDocument/2006/relationships/image" Target="../media/image33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26.png"/><Relationship Id="rId10" Type="http://schemas.openxmlformats.org/officeDocument/2006/relationships/image" Target="../media/image22.png"/><Relationship Id="rId13" Type="http://schemas.openxmlformats.org/officeDocument/2006/relationships/image" Target="../media/image36.png"/><Relationship Id="rId1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0.png"/><Relationship Id="rId4" Type="http://schemas.openxmlformats.org/officeDocument/2006/relationships/image" Target="../media/image33.png"/><Relationship Id="rId9" Type="http://schemas.openxmlformats.org/officeDocument/2006/relationships/image" Target="../media/image25.png"/><Relationship Id="rId14" Type="http://schemas.openxmlformats.org/officeDocument/2006/relationships/image" Target="../media/image32.png"/><Relationship Id="rId5" Type="http://schemas.openxmlformats.org/officeDocument/2006/relationships/image" Target="../media/image28.png"/><Relationship Id="rId6" Type="http://schemas.openxmlformats.org/officeDocument/2006/relationships/image" Target="../media/image24.png"/><Relationship Id="rId7" Type="http://schemas.openxmlformats.org/officeDocument/2006/relationships/image" Target="../media/image37.png"/><Relationship Id="rId8" Type="http://schemas.openxmlformats.org/officeDocument/2006/relationships/image" Target="../media/image3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0472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ru-RU" sz="4800">
                <a:latin typeface="Calibri"/>
                <a:ea typeface="Calibri"/>
                <a:cs typeface="Calibri"/>
                <a:sym typeface="Calibri"/>
              </a:rPr>
              <a:t>Властивості арифметичного квадратного кореня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892323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600"/>
              <a:buNone/>
            </a:pPr>
            <a:r>
              <a:rPr b="1" lang="ru-RU" sz="3600">
                <a:solidFill>
                  <a:srgbClr val="7700EE"/>
                </a:solidFill>
              </a:rPr>
              <a:t>8 </a:t>
            </a:r>
            <a:r>
              <a:rPr b="1" lang="ru-RU" sz="3600">
                <a:solidFill>
                  <a:srgbClr val="7E0DEF"/>
                </a:solidFill>
              </a:rPr>
              <a:t>клас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33759" r="0" t="73855"/>
          <a:stretch/>
        </p:blipFill>
        <p:spPr>
          <a:xfrm>
            <a:off x="1781735" y="1485438"/>
            <a:ext cx="2559423" cy="1010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25444" l="1044" r="-1043" t="45116"/>
          <a:stretch/>
        </p:blipFill>
        <p:spPr>
          <a:xfrm>
            <a:off x="6956611" y="3992789"/>
            <a:ext cx="3863788" cy="113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50931" l="0" r="0" t="25668"/>
          <a:stretch/>
        </p:blipFill>
        <p:spPr>
          <a:xfrm>
            <a:off x="1129552" y="5124502"/>
            <a:ext cx="3863788" cy="847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75445" l="0" r="0" t="0"/>
          <a:stretch/>
        </p:blipFill>
        <p:spPr>
          <a:xfrm>
            <a:off x="6956611" y="835532"/>
            <a:ext cx="3863788" cy="9487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9" name="Google Shape;18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ru-RU" sz="3200">
                <a:solidFill>
                  <a:srgbClr val="7700EE"/>
                </a:solidFill>
              </a:rPr>
              <a:t>Дана презентація створена фахівцями Mathema.me</a:t>
            </a:r>
            <a:endParaRPr b="1" sz="3200">
              <a:solidFill>
                <a:srgbClr val="7700EE"/>
              </a:solidFill>
            </a:endParaRPr>
          </a:p>
        </p:txBody>
      </p:sp>
      <p:sp>
        <p:nvSpPr>
          <p:cNvPr id="190" name="Google Shape;190;p10"/>
          <p:cNvSpPr txBox="1"/>
          <p:nvPr/>
        </p:nvSpPr>
        <p:spPr>
          <a:xfrm>
            <a:off x="734291" y="2487213"/>
            <a:ext cx="105156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Разом з Mathema ваша дитина матиме змогу опанувати математику без зайвих зусиль, лише за декілька годин роботи вдень, під супроводом вчителів вищої категорії.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платформа містить пізнавальні матеріали та навчальні презентації, які допоможуть якісно підготуватись до уроку та закріпити отримані знання.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78263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Пригадаймо, що таке арифметичний квадратний корінь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 flipH="1">
            <a:off x="-1190171" y="406400"/>
            <a:ext cx="112486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/>
              <a:t>.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914399" y="2115974"/>
            <a:ext cx="10411691" cy="1127311"/>
          </a:xfrm>
          <a:prstGeom prst="roundRect">
            <a:avLst>
              <a:gd fmla="val 16667" name="adj"/>
            </a:avLst>
          </a:prstGeom>
          <a:solidFill>
            <a:srgbClr val="A8D08C"/>
          </a:solidFill>
          <a:ln cap="flat" cmpd="sng" w="12700">
            <a:solidFill>
              <a:srgbClr val="A8D08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838200" y="2185249"/>
            <a:ext cx="105156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800" u="none" cap="none" strike="noStrike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Арифметичний корінь – це невід’ємне число, квадрат якого дорівнює числу а. Позначають арифметичний корінь знаком √ 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399" y="3614716"/>
            <a:ext cx="3072171" cy="75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19855" y="3699656"/>
            <a:ext cx="4048316" cy="672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Властивості арифметичного квадратного кореня</a:t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1422401"/>
            <a:ext cx="10515600" cy="1204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ru-RU" sz="2400"/>
              <a:t>Тепер розглянемо саме властивості кореня, які найчастіше застосовуються при спрощенні виразу.</a:t>
            </a:r>
            <a:endParaRPr/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281173"/>
            <a:ext cx="679741" cy="67974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/>
          <p:nvPr/>
        </p:nvSpPr>
        <p:spPr>
          <a:xfrm>
            <a:off x="1625600" y="2346668"/>
            <a:ext cx="97282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800" u="none" cap="none" strike="noStrike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Для будь-якого дійсного числа а виконується рівність:</a:t>
            </a:r>
            <a:endParaRPr/>
          </a:p>
        </p:txBody>
      </p:sp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20611" y="2869888"/>
            <a:ext cx="2105319" cy="84784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4905935" y="3698922"/>
            <a:ext cx="173467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Приклад: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00140" y="4346706"/>
            <a:ext cx="3905795" cy="800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640605" y="4346706"/>
            <a:ext cx="4029637" cy="819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Властивості арифметичного квадратного кореня</a:t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>
            <a:off x="1625600" y="1597140"/>
            <a:ext cx="972820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Арифметичний квадратний корінь із степеня: Для будь-якого дійсного числа а та будь-якого натурального числа n виконується рівність:</a:t>
            </a:r>
            <a:endParaRPr b="1" i="1" sz="2600">
              <a:solidFill>
                <a:srgbClr val="7700E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/>
          <p:nvPr/>
        </p:nvSpPr>
        <p:spPr>
          <a:xfrm>
            <a:off x="4905933" y="3980557"/>
            <a:ext cx="173467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Приклад: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5385" y="1533469"/>
            <a:ext cx="740215" cy="710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82451" y="2953473"/>
            <a:ext cx="2581635" cy="809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24446" y="4721123"/>
            <a:ext cx="3258005" cy="71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39216" y="4707172"/>
            <a:ext cx="3620005" cy="70494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>
            <p:ph idx="1" type="body"/>
          </p:nvPr>
        </p:nvSpPr>
        <p:spPr>
          <a:xfrm>
            <a:off x="-546848" y="911225"/>
            <a:ext cx="370107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/>
              <a:t>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Властивості арифметичного квадратного кореня</a:t>
            </a:r>
            <a:endParaRPr/>
          </a:p>
        </p:txBody>
      </p:sp>
      <p:sp>
        <p:nvSpPr>
          <p:cNvPr id="129" name="Google Shape;129;p5"/>
          <p:cNvSpPr/>
          <p:nvPr/>
        </p:nvSpPr>
        <p:spPr>
          <a:xfrm>
            <a:off x="1625600" y="1552544"/>
            <a:ext cx="97282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Арифметичний квадратний корінь із добутку: Для будь-яких дійсних невід’ємних чисел а і b виконується рівність:</a:t>
            </a:r>
            <a:endParaRPr b="1" i="1" sz="2600">
              <a:solidFill>
                <a:srgbClr val="7700E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4905933" y="3980557"/>
            <a:ext cx="173467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Приклад:</a:t>
            </a:r>
            <a:endParaRPr/>
          </a:p>
        </p:txBody>
      </p:sp>
      <p:sp>
        <p:nvSpPr>
          <p:cNvPr id="131" name="Google Shape;131;p5"/>
          <p:cNvSpPr txBox="1"/>
          <p:nvPr>
            <p:ph idx="1" type="body"/>
          </p:nvPr>
        </p:nvSpPr>
        <p:spPr>
          <a:xfrm>
            <a:off x="-546848" y="911225"/>
            <a:ext cx="370107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/>
              <a:t>.</a:t>
            </a:r>
            <a:endParaRPr/>
          </a:p>
        </p:txBody>
      </p:sp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552544"/>
            <a:ext cx="689016" cy="68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40556" y="2743437"/>
            <a:ext cx="3625446" cy="838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8032" y="4555322"/>
            <a:ext cx="5450471" cy="9541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Властивості арифметичного квадратного кореня</a:t>
            </a: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1625600" y="1602335"/>
            <a:ext cx="9728200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Арифметичний квадратний корінь із дробу: Для будь-яких дійсних чисел а і b (a ≥0, b ≥0) виконується рівність:</a:t>
            </a:r>
            <a:endParaRPr b="1" i="1" sz="2600">
              <a:solidFill>
                <a:srgbClr val="7700E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 txBox="1"/>
          <p:nvPr/>
        </p:nvSpPr>
        <p:spPr>
          <a:xfrm>
            <a:off x="4905933" y="3980557"/>
            <a:ext cx="173467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8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Приклад:</a:t>
            </a:r>
            <a:endParaRPr/>
          </a:p>
        </p:txBody>
      </p:sp>
      <p:sp>
        <p:nvSpPr>
          <p:cNvPr id="142" name="Google Shape;142;p6"/>
          <p:cNvSpPr txBox="1"/>
          <p:nvPr>
            <p:ph idx="1" type="body"/>
          </p:nvPr>
        </p:nvSpPr>
        <p:spPr>
          <a:xfrm>
            <a:off x="-546848" y="911225"/>
            <a:ext cx="370107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ru-RU"/>
              <a:t>.</a:t>
            </a:r>
            <a:endParaRPr/>
          </a:p>
        </p:txBody>
      </p:sp>
      <p:pic>
        <p:nvPicPr>
          <p:cNvPr id="143" name="Google Shape;14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6044" y="1552544"/>
            <a:ext cx="719556" cy="676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39555" y="2618510"/>
            <a:ext cx="2867425" cy="1238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93558" y="4503777"/>
            <a:ext cx="5344271" cy="1267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51" name="Google Shape;151;p7"/>
          <p:cNvSpPr txBox="1"/>
          <p:nvPr>
            <p:ph idx="1" type="body"/>
          </p:nvPr>
        </p:nvSpPr>
        <p:spPr>
          <a:xfrm>
            <a:off x="838200" y="138187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i="1" lang="ru-RU" sz="2200"/>
              <a:t>Для закріплення знань з цієї теми спробуйте виконати дані вправи</a:t>
            </a:r>
            <a:endParaRPr/>
          </a:p>
        </p:txBody>
      </p:sp>
      <p:sp>
        <p:nvSpPr>
          <p:cNvPr id="152" name="Google Shape;152;p7"/>
          <p:cNvSpPr txBox="1"/>
          <p:nvPr/>
        </p:nvSpPr>
        <p:spPr>
          <a:xfrm>
            <a:off x="838200" y="1825625"/>
            <a:ext cx="507715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Вправа 1. </a:t>
            </a: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Знайдіть значення виразу:</a:t>
            </a:r>
            <a:endParaRPr/>
          </a:p>
        </p:txBody>
      </p:sp>
      <p:sp>
        <p:nvSpPr>
          <p:cNvPr id="153" name="Google Shape;153;p7"/>
          <p:cNvSpPr txBox="1"/>
          <p:nvPr/>
        </p:nvSpPr>
        <p:spPr>
          <a:xfrm>
            <a:off x="838200" y="4166433"/>
            <a:ext cx="370165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Вправа 2. </a:t>
            </a: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Спростіть вираз:</a:t>
            </a:r>
            <a:endParaRPr/>
          </a:p>
        </p:txBody>
      </p:sp>
      <p:pic>
        <p:nvPicPr>
          <p:cNvPr id="154" name="Google Shape;15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345673"/>
            <a:ext cx="1898742" cy="1433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64786" y="2287290"/>
            <a:ext cx="1850573" cy="1894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0014" y="4628098"/>
            <a:ext cx="2556765" cy="1554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111669" y="4628098"/>
            <a:ext cx="2388795" cy="1472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63" name="Google Shape;163;p8"/>
          <p:cNvSpPr txBox="1"/>
          <p:nvPr>
            <p:ph idx="1" type="body"/>
          </p:nvPr>
        </p:nvSpPr>
        <p:spPr>
          <a:xfrm>
            <a:off x="-869577" y="373343"/>
            <a:ext cx="560294" cy="514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</a:pPr>
            <a:r>
              <a:rPr lang="ru-RU" sz="800"/>
              <a:t>.</a:t>
            </a:r>
            <a:endParaRPr sz="800"/>
          </a:p>
        </p:txBody>
      </p:sp>
      <p:sp>
        <p:nvSpPr>
          <p:cNvPr id="164" name="Google Shape;164;p8"/>
          <p:cNvSpPr txBox="1"/>
          <p:nvPr/>
        </p:nvSpPr>
        <p:spPr>
          <a:xfrm>
            <a:off x="838200" y="1564015"/>
            <a:ext cx="166584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Вправа 1.</a:t>
            </a:r>
            <a:endParaRPr/>
          </a:p>
        </p:txBody>
      </p:sp>
      <p:pic>
        <p:nvPicPr>
          <p:cNvPr id="165" name="Google Shape;16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345673"/>
            <a:ext cx="1898742" cy="1433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64786" y="2287290"/>
            <a:ext cx="1850573" cy="1894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31266" y="2487706"/>
            <a:ext cx="815331" cy="4538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748337" y="3230848"/>
            <a:ext cx="695828" cy="461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530834" y="2479229"/>
            <a:ext cx="709950" cy="462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85809" y="3341628"/>
            <a:ext cx="752580" cy="514422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 txBox="1"/>
          <p:nvPr/>
        </p:nvSpPr>
        <p:spPr>
          <a:xfrm>
            <a:off x="838200" y="4150458"/>
            <a:ext cx="166584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Вправа 2.</a:t>
            </a:r>
            <a:endParaRPr/>
          </a:p>
        </p:txBody>
      </p:sp>
      <p:pic>
        <p:nvPicPr>
          <p:cNvPr id="172" name="Google Shape;172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20014" y="4628098"/>
            <a:ext cx="2556765" cy="1554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111669" y="4628098"/>
            <a:ext cx="2388795" cy="1472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2345476" y="4761976"/>
            <a:ext cx="571580" cy="562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3313318" y="5486676"/>
            <a:ext cx="1640045" cy="613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8993693" y="4750404"/>
            <a:ext cx="1252490" cy="613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9395491" y="5572120"/>
            <a:ext cx="1383524" cy="5550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280B8"/>
              </a:buClr>
              <a:buSzPts val="3600"/>
              <a:buFont typeface="Calibri"/>
              <a:buNone/>
            </a:pPr>
            <a:r>
              <a:rPr b="1" lang="ru-RU" sz="3600">
                <a:solidFill>
                  <a:srgbClr val="4280B8"/>
                </a:solidFill>
                <a:latin typeface="Calibri"/>
                <a:ea typeface="Calibri"/>
                <a:cs typeface="Calibri"/>
                <a:sym typeface="Calibri"/>
              </a:rPr>
              <a:t>Молодці, ви успішно засвоїли даний урок!</a:t>
            </a:r>
            <a:endParaRPr/>
          </a:p>
        </p:txBody>
      </p:sp>
      <p:sp>
        <p:nvSpPr>
          <p:cNvPr id="183" name="Google Shape;18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600"/>
              <a:buNone/>
            </a:pPr>
            <a:r>
              <a:rPr b="1" lang="ru-RU" sz="2600">
                <a:solidFill>
                  <a:srgbClr val="BF9000"/>
                </a:solidFill>
              </a:rPr>
              <a:t>Для закріплення отриманого матеріалу Mathema рекомендує додатково: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ru-RU" sz="2600"/>
              <a:t>Опрацювати тему «Властивості арифметичного квадратного кореня» у вашому підручнику з алгебри.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ru-RU" sz="2600"/>
              <a:t>Повторити тему «Арифметичний квадратний корінь»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ru-RU" sz="2600"/>
              <a:t>Тренуватись у виконанні вправ з цієї теми.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2024-06-20T17:24:32Z</dcterms:created>
  <dc:creator>Марценюк Марина Ігорівна</dc:creator>
</cp:coreProperties>
</file>