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1pPr>
    <a:lvl2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2pPr>
    <a:lvl3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3pPr>
    <a:lvl4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4pPr>
    <a:lvl5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5pPr>
    <a:lvl6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6pPr>
    <a:lvl7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7pPr>
    <a:lvl8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8pPr>
    <a:lvl9pPr marL="0" marR="0" indent="0" algn="l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rgbClr val="000000"/>
        </a:solidFill>
        <a:effectLst/>
        <a:uFillTx/>
        <a:latin typeface="Rubik Light Regular"/>
        <a:ea typeface="Rubik Light Regular"/>
        <a:cs typeface="Rubik Light Regular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Rubik Light Regular"/>
          <a:ea typeface="Rubik Light Regular"/>
          <a:cs typeface="Rubik Ligh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6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6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4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6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9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Relationship Id="rId4" Type="http://schemas.openxmlformats.org/officeDocument/2006/relationships/image" Target="../media/image5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9" y="6789905"/>
            <a:ext cx="6815710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237209"/>
            <a:ext cx="17831415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Письмове ділення чисел виду 306 : 3, 508 : 4</a:t>
            </a:r>
          </a:p>
        </p:txBody>
      </p:sp>
      <p:pic>
        <p:nvPicPr>
          <p:cNvPr id="154" name="19.png" descr="19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730433" y="5891868"/>
            <a:ext cx="6105410" cy="610541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Google Shape;96;p14"/>
          <p:cNvSpPr txBox="1"/>
          <p:nvPr/>
        </p:nvSpPr>
        <p:spPr>
          <a:xfrm>
            <a:off x="2442134" y="1827452"/>
            <a:ext cx="1814768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73" name="Домашнє завдання:"/>
          <p:cNvSpPr txBox="1"/>
          <p:nvPr/>
        </p:nvSpPr>
        <p:spPr>
          <a:xfrm>
            <a:off x="2482088" y="3276434"/>
            <a:ext cx="494282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374" name="Підручник Математика 4 клас (Заїка):…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B89230"/>
                </a:solidFill>
              </a:defRPr>
            </a:pPr>
            <a: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>
              <a:defRPr>
                <a:solidFill>
                  <a:srgbClr val="5E38CE"/>
                </a:solidFill>
              </a:defRPr>
            </a:pPr>
            <a:r>
              <a:t>Завдання 310</a:t>
            </a:r>
          </a:p>
          <a:p>
            <a:pPr>
              <a:defRPr>
                <a:solidFill>
                  <a:srgbClr val="5E38CE"/>
                </a:solidFill>
              </a:defRPr>
            </a:pPr>
            <a:r>
              <a:t>Завдання 311</a:t>
            </a:r>
          </a:p>
          <a:p>
            <a:pPr>
              <a:defRPr>
                <a:solidFill>
                  <a:srgbClr val="5E38CE"/>
                </a:solidFill>
              </a:defRPr>
            </a:pPr>
            <a:r>
              <a:t>Завдання 312</a:t>
            </a:r>
          </a:p>
        </p:txBody>
      </p:sp>
      <p:grpSp>
        <p:nvGrpSpPr>
          <p:cNvPr id="380" name="Групувати"/>
          <p:cNvGrpSpPr/>
          <p:nvPr/>
        </p:nvGrpSpPr>
        <p:grpSpPr>
          <a:xfrm>
            <a:off x="14645240" y="-3462483"/>
            <a:ext cx="6310154" cy="1270031"/>
            <a:chOff x="-2" y="-1"/>
            <a:chExt cx="6310153" cy="1270030"/>
          </a:xfrm>
        </p:grpSpPr>
        <p:grpSp>
          <p:nvGrpSpPr>
            <p:cNvPr id="378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375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76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77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79" name="Коло"/>
            <p:cNvSpPr/>
            <p:nvPr/>
          </p:nvSpPr>
          <p:spPr>
            <a:xfrm>
              <a:off x="5040137" y="5"/>
              <a:ext cx="1270015" cy="127002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pic>
        <p:nvPicPr>
          <p:cNvPr id="381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57952" y="3404198"/>
            <a:ext cx="9173896" cy="91738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84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85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40763" y="4697802"/>
            <a:ext cx="13998190" cy="4943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609600" defTabSz="457200">
              <a:lnSpc>
                <a:spcPts val="5600"/>
              </a:lnSpc>
              <a:defRPr b="1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Mathema</a:t>
            </a:r>
            <a:r>
              <a:rPr b="0">
                <a:solidFill>
                  <a:srgbClr val="000000"/>
                </a:solidFill>
              </a:rPr>
              <a:t> - це найбільша платформа для вивчення математики у Східній Європі, родом з України.</a:t>
            </a:r>
            <a:endParaRPr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defRPr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indent="609600" defTabSz="457200">
              <a:lnSpc>
                <a:spcPts val="5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defTabSz="457200">
              <a:lnSpc>
                <a:spcPts val="5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defTabSz="457200">
              <a:lnSpc>
                <a:spcPts val="5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defTabSz="457200">
              <a:lnSpc>
                <a:spcPts val="5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86" name="34.png" descr="3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82441" y="4066085"/>
            <a:ext cx="6207247" cy="620724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92" name="Групувати"/>
          <p:cNvGrpSpPr/>
          <p:nvPr/>
        </p:nvGrpSpPr>
        <p:grpSpPr>
          <a:xfrm>
            <a:off x="11368639" y="-2633886"/>
            <a:ext cx="6310155" cy="1270031"/>
            <a:chOff x="-2" y="-1"/>
            <a:chExt cx="6310153" cy="1270030"/>
          </a:xfrm>
        </p:grpSpPr>
        <p:grpSp>
          <p:nvGrpSpPr>
            <p:cNvPr id="390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387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88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89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91" name="Коло"/>
            <p:cNvSpPr/>
            <p:nvPr/>
          </p:nvSpPr>
          <p:spPr>
            <a:xfrm>
              <a:off x="5040137" y="5"/>
              <a:ext cx="1270015" cy="127002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Пригадаймо 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7" y="-2160336"/>
            <a:ext cx="6310154" cy="1270031"/>
            <a:chOff x="-2" y="-1"/>
            <a:chExt cx="6310153" cy="1270030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36" y="2"/>
              <a:ext cx="1270015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164" name="Ділення виконується двома способами: усно та письмово."/>
          <p:cNvSpPr txBox="1"/>
          <p:nvPr/>
        </p:nvSpPr>
        <p:spPr>
          <a:xfrm>
            <a:off x="2555921" y="9242397"/>
            <a:ext cx="1438151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Ділення виконується двома способами: усно та письмово.</a:t>
            </a:r>
          </a:p>
        </p:txBody>
      </p:sp>
      <p:sp>
        <p:nvSpPr>
          <p:cNvPr id="165" name="Ділене: число, яке ми ділимо.…"/>
          <p:cNvSpPr txBox="1"/>
          <p:nvPr/>
        </p:nvSpPr>
        <p:spPr>
          <a:xfrm>
            <a:off x="2524466" y="5793987"/>
            <a:ext cx="11167667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Ділене</a:t>
            </a:r>
            <a:r>
              <a:t>: число, яке ми ділимо.</a:t>
            </a:r>
          </a:p>
          <a:p>
            <a:pPr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Дільник</a:t>
            </a:r>
            <a:r>
              <a:t>: число, на яке ми ділимо.</a:t>
            </a:r>
          </a:p>
          <a:p>
            <a:pPr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Частка</a:t>
            </a:r>
            <a:r>
              <a:t>: результат ділення.</a:t>
            </a:r>
          </a:p>
          <a:p>
            <a:pPr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Остача</a:t>
            </a:r>
            <a:r>
              <a:t>: число, що залишилося після ділення</a:t>
            </a:r>
          </a:p>
        </p:txBody>
      </p:sp>
      <p:pic>
        <p:nvPicPr>
          <p:cNvPr id="166" name="27.png" descr="27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16695" y="1994008"/>
            <a:ext cx="5465774" cy="54657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Приклад усного і письмового ділення</a:t>
            </a:r>
          </a:p>
        </p:txBody>
      </p:sp>
      <p:grpSp>
        <p:nvGrpSpPr>
          <p:cNvPr id="175" name="Групувати"/>
          <p:cNvGrpSpPr/>
          <p:nvPr/>
        </p:nvGrpSpPr>
        <p:grpSpPr>
          <a:xfrm>
            <a:off x="13529908" y="-2020268"/>
            <a:ext cx="6310154" cy="1270031"/>
            <a:chOff x="-2" y="-1"/>
            <a:chExt cx="6310153" cy="1270030"/>
          </a:xfrm>
        </p:grpSpPr>
        <p:grpSp>
          <p:nvGrpSpPr>
            <p:cNvPr id="173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170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4" name="Коло"/>
            <p:cNvSpPr/>
            <p:nvPr/>
          </p:nvSpPr>
          <p:spPr>
            <a:xfrm>
              <a:off x="5040136" y="2"/>
              <a:ext cx="1270015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grpSp>
        <p:nvGrpSpPr>
          <p:cNvPr id="178" name="Знімок екрана 2024-06-20 о 11.41.26.png"/>
          <p:cNvGrpSpPr/>
          <p:nvPr/>
        </p:nvGrpSpPr>
        <p:grpSpPr>
          <a:xfrm>
            <a:off x="4090762" y="4990076"/>
            <a:ext cx="12050385" cy="5200088"/>
            <a:chOff x="0" y="0"/>
            <a:chExt cx="12050383" cy="5200086"/>
          </a:xfrm>
        </p:grpSpPr>
        <p:pic>
          <p:nvPicPr>
            <p:cNvPr id="177" name="Знімок екрана 2024-06-20 о 11.41.26.png" descr="Знімок екрана 2024-06-20 о 11.41.26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1618584" cy="4641287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6" name="Знімок екрана 2024-06-20 о 11.41.26.png" descr="Знімок екрана 2024-06-20 о 11.41.26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050384" cy="5200087"/>
            </a:xfrm>
            <a:prstGeom prst="rect">
              <a:avLst/>
            </a:prstGeom>
            <a:effectLst/>
          </p:spPr>
        </p:pic>
      </p:grpSp>
      <p:sp>
        <p:nvSpPr>
          <p:cNvPr id="179" name="Лінія"/>
          <p:cNvSpPr/>
          <p:nvPr/>
        </p:nvSpPr>
        <p:spPr>
          <a:xfrm flipH="1">
            <a:off x="10600148" y="4783052"/>
            <a:ext cx="680540" cy="680540"/>
          </a:xfrm>
          <a:prstGeom prst="line">
            <a:avLst/>
          </a:prstGeom>
          <a:ln w="50800">
            <a:solidFill>
              <a:srgbClr val="2F6EE8"/>
            </a:solidFill>
            <a:tailEnd type="triangle"/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180" name="Усне ділення"/>
          <p:cNvSpPr txBox="1"/>
          <p:nvPr/>
        </p:nvSpPr>
        <p:spPr>
          <a:xfrm>
            <a:off x="11429861" y="4100193"/>
            <a:ext cx="349192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Усне ділення</a:t>
            </a:r>
          </a:p>
        </p:txBody>
      </p:sp>
      <p:sp>
        <p:nvSpPr>
          <p:cNvPr id="181" name="Лінія"/>
          <p:cNvSpPr/>
          <p:nvPr/>
        </p:nvSpPr>
        <p:spPr>
          <a:xfrm flipH="1">
            <a:off x="15600170" y="6465524"/>
            <a:ext cx="680541" cy="680541"/>
          </a:xfrm>
          <a:prstGeom prst="line">
            <a:avLst/>
          </a:prstGeom>
          <a:ln w="50800">
            <a:solidFill>
              <a:srgbClr val="2F6EE8"/>
            </a:solidFill>
            <a:tailEnd type="triangle"/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182" name="Письмове ділення"/>
          <p:cNvSpPr txBox="1"/>
          <p:nvPr/>
        </p:nvSpPr>
        <p:spPr>
          <a:xfrm>
            <a:off x="16595762" y="5948542"/>
            <a:ext cx="4848480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Письмове ділення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Google Shape;96;p14"/>
          <p:cNvSpPr txBox="1"/>
          <p:nvPr/>
        </p:nvSpPr>
        <p:spPr>
          <a:xfrm>
            <a:off x="2467534" y="1827452"/>
            <a:ext cx="16429251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Письмове ділення 306 на 3</a:t>
            </a:r>
          </a:p>
        </p:txBody>
      </p:sp>
      <p:pic>
        <p:nvPicPr>
          <p:cNvPr id="186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sp>
        <p:nvSpPr>
          <p:cNvPr id="193" name="Групувати"/>
          <p:cNvSpPr/>
          <p:nvPr/>
        </p:nvSpPr>
        <p:spPr>
          <a:xfrm>
            <a:off x="2664973" y="3721158"/>
            <a:ext cx="3749087" cy="4500754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4" name="2 × 3 = 6"/>
          <p:cNvSpPr txBox="1"/>
          <p:nvPr/>
        </p:nvSpPr>
        <p:spPr>
          <a:xfrm>
            <a:off x="3352539" y="4017840"/>
            <a:ext cx="104834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306</a:t>
            </a:r>
          </a:p>
        </p:txBody>
      </p:sp>
      <p:sp>
        <p:nvSpPr>
          <p:cNvPr id="195" name="2 × 3 = 6"/>
          <p:cNvSpPr txBox="1"/>
          <p:nvPr/>
        </p:nvSpPr>
        <p:spPr>
          <a:xfrm>
            <a:off x="4848642" y="3992062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196" name="Лінія"/>
          <p:cNvSpPr/>
          <p:nvPr/>
        </p:nvSpPr>
        <p:spPr>
          <a:xfrm>
            <a:off x="4652443" y="4646648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197" name="2 × 3 = 6"/>
          <p:cNvSpPr txBox="1"/>
          <p:nvPr/>
        </p:nvSpPr>
        <p:spPr>
          <a:xfrm>
            <a:off x="3109940" y="4271998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198" name="2 × 3 = 6"/>
          <p:cNvSpPr txBox="1"/>
          <p:nvPr/>
        </p:nvSpPr>
        <p:spPr>
          <a:xfrm>
            <a:off x="3629400" y="5235758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199" name="Лінія"/>
          <p:cNvSpPr/>
          <p:nvPr/>
        </p:nvSpPr>
        <p:spPr>
          <a:xfrm>
            <a:off x="4638562" y="3992062"/>
            <a:ext cx="2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00" name="Лінія"/>
          <p:cNvSpPr/>
          <p:nvPr/>
        </p:nvSpPr>
        <p:spPr>
          <a:xfrm>
            <a:off x="3316870" y="5261157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01" name="2 × 3 = 6"/>
          <p:cNvSpPr txBox="1"/>
          <p:nvPr/>
        </p:nvSpPr>
        <p:spPr>
          <a:xfrm>
            <a:off x="3355454" y="4572377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202" name="2 × 3 = 6"/>
          <p:cNvSpPr txBox="1"/>
          <p:nvPr/>
        </p:nvSpPr>
        <p:spPr>
          <a:xfrm>
            <a:off x="3629400" y="5678818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203" name="2 × 3 = 6"/>
          <p:cNvSpPr txBox="1"/>
          <p:nvPr/>
        </p:nvSpPr>
        <p:spPr>
          <a:xfrm>
            <a:off x="3385680" y="5412887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04" name="Лінія"/>
          <p:cNvSpPr/>
          <p:nvPr/>
        </p:nvSpPr>
        <p:spPr>
          <a:xfrm>
            <a:off x="3595387" y="6342298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05" name="2 × 3 = 6"/>
          <p:cNvSpPr txBox="1"/>
          <p:nvPr/>
        </p:nvSpPr>
        <p:spPr>
          <a:xfrm>
            <a:off x="3918253" y="6303147"/>
            <a:ext cx="42043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</a:t>
            </a:r>
          </a:p>
        </p:txBody>
      </p:sp>
      <p:sp>
        <p:nvSpPr>
          <p:cNvPr id="206" name="2 × 3 = 6"/>
          <p:cNvSpPr txBox="1"/>
          <p:nvPr/>
        </p:nvSpPr>
        <p:spPr>
          <a:xfrm>
            <a:off x="4652443" y="4610477"/>
            <a:ext cx="95245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102</a:t>
            </a:r>
          </a:p>
        </p:txBody>
      </p:sp>
      <p:sp>
        <p:nvSpPr>
          <p:cNvPr id="207" name="Лінія"/>
          <p:cNvSpPr/>
          <p:nvPr/>
        </p:nvSpPr>
        <p:spPr>
          <a:xfrm>
            <a:off x="3858012" y="7395935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08" name="2 × 3 = 6"/>
          <p:cNvSpPr txBox="1"/>
          <p:nvPr/>
        </p:nvSpPr>
        <p:spPr>
          <a:xfrm>
            <a:off x="3926037" y="6745006"/>
            <a:ext cx="42043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</a:t>
            </a:r>
          </a:p>
        </p:txBody>
      </p:sp>
      <p:sp>
        <p:nvSpPr>
          <p:cNvPr id="209" name="2 × 3 = 6"/>
          <p:cNvSpPr txBox="1"/>
          <p:nvPr/>
        </p:nvSpPr>
        <p:spPr>
          <a:xfrm>
            <a:off x="3669617" y="6479075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10" name="2 × 3 = 6"/>
          <p:cNvSpPr txBox="1"/>
          <p:nvPr/>
        </p:nvSpPr>
        <p:spPr>
          <a:xfrm>
            <a:off x="3918417" y="7339796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211" name="Починаємо ділення з найвищого розряду діленого (сотень). Цифр в діленому 3, найвищий розряд в діленому більший за дільник, тож частка буде складатися з 3х цифр як і ділене."/>
          <p:cNvSpPr txBox="1"/>
          <p:nvPr/>
        </p:nvSpPr>
        <p:spPr>
          <a:xfrm>
            <a:off x="7836820" y="3533134"/>
            <a:ext cx="13936444" cy="487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01052" indent="-401052">
              <a:buSzPct val="60000"/>
              <a:buBlip>
                <a:blip r:embed="rId4"/>
              </a:buBlip>
            </a:pPr>
            <a:r>
              <a:t>Ділимо першу цифру (3) на 3. Отримуємо 1.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1 під рискою ділення.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Зносимо наступну цифру (0). Ділимо 0 на 3. Отримуємо 0.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0 під рискою ділення.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Зносимо наступну цифру (6). Ділимо 6 на 3. Отримуємо 2.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2 під рискою ділення. Відповідь: 102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Google Shape;96;p1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Письмове ділення 508 на 4</a:t>
            </a:r>
          </a:p>
        </p:txBody>
      </p:sp>
      <p:pic>
        <p:nvPicPr>
          <p:cNvPr id="215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8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9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Групувати"/>
          <p:cNvSpPr/>
          <p:nvPr/>
        </p:nvSpPr>
        <p:spPr>
          <a:xfrm>
            <a:off x="2664973" y="3721158"/>
            <a:ext cx="3749087" cy="4500754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3" name="2 × 3 = 6"/>
          <p:cNvSpPr txBox="1"/>
          <p:nvPr/>
        </p:nvSpPr>
        <p:spPr>
          <a:xfrm>
            <a:off x="3352539" y="4017840"/>
            <a:ext cx="106164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508</a:t>
            </a:r>
          </a:p>
        </p:txBody>
      </p:sp>
      <p:sp>
        <p:nvSpPr>
          <p:cNvPr id="224" name="2 × 3 = 6"/>
          <p:cNvSpPr txBox="1"/>
          <p:nvPr/>
        </p:nvSpPr>
        <p:spPr>
          <a:xfrm>
            <a:off x="4848642" y="3992062"/>
            <a:ext cx="42989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</a:t>
            </a:r>
          </a:p>
        </p:txBody>
      </p:sp>
      <p:sp>
        <p:nvSpPr>
          <p:cNvPr id="225" name="Лінія"/>
          <p:cNvSpPr/>
          <p:nvPr/>
        </p:nvSpPr>
        <p:spPr>
          <a:xfrm>
            <a:off x="4652443" y="4646648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26" name="2 × 3 = 6"/>
          <p:cNvSpPr txBox="1"/>
          <p:nvPr/>
        </p:nvSpPr>
        <p:spPr>
          <a:xfrm>
            <a:off x="3109940" y="4271998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27" name="2 × 3 = 6"/>
          <p:cNvSpPr txBox="1"/>
          <p:nvPr/>
        </p:nvSpPr>
        <p:spPr>
          <a:xfrm>
            <a:off x="3406438" y="5236959"/>
            <a:ext cx="65426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10</a:t>
            </a:r>
          </a:p>
        </p:txBody>
      </p:sp>
      <p:sp>
        <p:nvSpPr>
          <p:cNvPr id="228" name="Лінія"/>
          <p:cNvSpPr/>
          <p:nvPr/>
        </p:nvSpPr>
        <p:spPr>
          <a:xfrm>
            <a:off x="4638563" y="3992061"/>
            <a:ext cx="1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29" name="Лінія"/>
          <p:cNvSpPr/>
          <p:nvPr/>
        </p:nvSpPr>
        <p:spPr>
          <a:xfrm>
            <a:off x="3316870" y="5261157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30" name="2 × 3 = 6"/>
          <p:cNvSpPr txBox="1"/>
          <p:nvPr/>
        </p:nvSpPr>
        <p:spPr>
          <a:xfrm>
            <a:off x="3355454" y="4572377"/>
            <a:ext cx="42989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</a:t>
            </a:r>
          </a:p>
        </p:txBody>
      </p:sp>
      <p:sp>
        <p:nvSpPr>
          <p:cNvPr id="231" name="2 × 3 = 6"/>
          <p:cNvSpPr txBox="1"/>
          <p:nvPr/>
        </p:nvSpPr>
        <p:spPr>
          <a:xfrm>
            <a:off x="3629400" y="5678818"/>
            <a:ext cx="43719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8</a:t>
            </a:r>
          </a:p>
        </p:txBody>
      </p:sp>
      <p:sp>
        <p:nvSpPr>
          <p:cNvPr id="232" name="2 × 3 = 6"/>
          <p:cNvSpPr txBox="1"/>
          <p:nvPr/>
        </p:nvSpPr>
        <p:spPr>
          <a:xfrm>
            <a:off x="3271380" y="5463687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33" name="Лінія"/>
          <p:cNvSpPr/>
          <p:nvPr/>
        </p:nvSpPr>
        <p:spPr>
          <a:xfrm>
            <a:off x="3595387" y="6342298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34" name="2 × 3 = 6"/>
          <p:cNvSpPr txBox="1"/>
          <p:nvPr/>
        </p:nvSpPr>
        <p:spPr>
          <a:xfrm>
            <a:off x="3676953" y="6303147"/>
            <a:ext cx="7353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28</a:t>
            </a:r>
          </a:p>
        </p:txBody>
      </p:sp>
      <p:sp>
        <p:nvSpPr>
          <p:cNvPr id="235" name="2 × 3 = 6"/>
          <p:cNvSpPr txBox="1"/>
          <p:nvPr/>
        </p:nvSpPr>
        <p:spPr>
          <a:xfrm>
            <a:off x="4652443" y="4610477"/>
            <a:ext cx="89035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127</a:t>
            </a:r>
          </a:p>
        </p:txBody>
      </p:sp>
      <p:sp>
        <p:nvSpPr>
          <p:cNvPr id="236" name="Лінія"/>
          <p:cNvSpPr/>
          <p:nvPr/>
        </p:nvSpPr>
        <p:spPr>
          <a:xfrm>
            <a:off x="3858012" y="7395935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37" name="2 × 3 = 6"/>
          <p:cNvSpPr txBox="1"/>
          <p:nvPr/>
        </p:nvSpPr>
        <p:spPr>
          <a:xfrm>
            <a:off x="3697437" y="6745006"/>
            <a:ext cx="7353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28</a:t>
            </a:r>
          </a:p>
        </p:txBody>
      </p:sp>
      <p:sp>
        <p:nvSpPr>
          <p:cNvPr id="238" name="2 × 3 = 6"/>
          <p:cNvSpPr txBox="1"/>
          <p:nvPr/>
        </p:nvSpPr>
        <p:spPr>
          <a:xfrm>
            <a:off x="3466417" y="6529876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39" name="2 × 3 = 6"/>
          <p:cNvSpPr txBox="1"/>
          <p:nvPr/>
        </p:nvSpPr>
        <p:spPr>
          <a:xfrm>
            <a:off x="3981917" y="7339796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240" name="Починаємо ділення з найвищого розряду діленого (сотень). Цифр в діленому 3, найвищий розряд в діленому більший за дільник, тож частка буде складатися з 3х цифр як і ділене."/>
          <p:cNvSpPr txBox="1"/>
          <p:nvPr/>
        </p:nvSpPr>
        <p:spPr>
          <a:xfrm>
            <a:off x="7836820" y="3831584"/>
            <a:ext cx="14260441" cy="427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01052" indent="-401052">
              <a:buSzPct val="60000"/>
              <a:buBlip>
                <a:blip r:embed="rId4"/>
              </a:buBlip>
            </a:pPr>
            <a:r>
              <a:t>Ділимо першу цифру (5) на 4. Отримуємо 1.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1 під рискою ділення.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Віднімаємо 4 від 5. Залишок 1.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Зносимо 0. Отримуємо 10. Ділимо 10 на 4. Отримуємо 2.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2 над рискою ділення. Залишок 2.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Зносимо 8. Отримуємо 28. Ділимо 28 на 4. Отримуємо 7.</a:t>
            </a:r>
          </a:p>
          <a:p>
            <a:pPr marL="401052" indent="-401052">
              <a:buSzPct val="60000"/>
              <a:buBlip>
                <a:blip r:embed="rId4"/>
              </a:buBlip>
            </a:pPr>
            <a:r>
              <a:t>Записуємо 7 над рискою ділення. Відповідь: 127.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Google Shape;96;p14"/>
          <p:cNvSpPr txBox="1"/>
          <p:nvPr/>
        </p:nvSpPr>
        <p:spPr>
          <a:xfrm>
            <a:off x="2467534" y="1827452"/>
            <a:ext cx="7808031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 </a:t>
            </a:r>
          </a:p>
        </p:txBody>
      </p:sp>
      <p:grpSp>
        <p:nvGrpSpPr>
          <p:cNvPr id="249" name="Групувати"/>
          <p:cNvGrpSpPr/>
          <p:nvPr/>
        </p:nvGrpSpPr>
        <p:grpSpPr>
          <a:xfrm>
            <a:off x="14371074" y="-1955934"/>
            <a:ext cx="6310154" cy="1270031"/>
            <a:chOff x="-2" y="-1"/>
            <a:chExt cx="6310153" cy="1270030"/>
          </a:xfrm>
        </p:grpSpPr>
        <p:grpSp>
          <p:nvGrpSpPr>
            <p:cNvPr id="247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244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5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6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48" name="Коло"/>
            <p:cNvSpPr/>
            <p:nvPr/>
          </p:nvSpPr>
          <p:spPr>
            <a:xfrm>
              <a:off x="5040137" y="2"/>
              <a:ext cx="1270015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pic>
        <p:nvPicPr>
          <p:cNvPr id="250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2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5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3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4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6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5" cy="29252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9" name="Знімок екрана 2024-06-20 о 12.00.01.png"/>
          <p:cNvGrpSpPr/>
          <p:nvPr/>
        </p:nvGrpSpPr>
        <p:grpSpPr>
          <a:xfrm>
            <a:off x="5205529" y="5076878"/>
            <a:ext cx="13210910" cy="1825851"/>
            <a:chOff x="0" y="0"/>
            <a:chExt cx="13210908" cy="1825850"/>
          </a:xfrm>
        </p:grpSpPr>
        <p:pic>
          <p:nvPicPr>
            <p:cNvPr id="258" name="Знімок екрана 2024-06-20 о 12.00.01.png" descr="Знімок екрана 2024-06-20 о 12.00.01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15900" y="139700"/>
              <a:ext cx="12779110" cy="126705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57" name="Знімок екрана 2024-06-20 о 12.00.01.png" descr="Знімок екрана 2024-06-20 о 12.00.01.png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13210909" cy="1825851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68" name="Групувати"/>
          <p:cNvGrpSpPr/>
          <p:nvPr/>
        </p:nvGrpSpPr>
        <p:grpSpPr>
          <a:xfrm>
            <a:off x="14516045" y="-2769608"/>
            <a:ext cx="6310154" cy="1270031"/>
            <a:chOff x="-1" y="-1"/>
            <a:chExt cx="6310153" cy="1270030"/>
          </a:xfrm>
        </p:grpSpPr>
        <p:grpSp>
          <p:nvGrpSpPr>
            <p:cNvPr id="266" name="Групувати"/>
            <p:cNvGrpSpPr/>
            <p:nvPr/>
          </p:nvGrpSpPr>
          <p:grpSpPr>
            <a:xfrm>
              <a:off x="-2" y="-2"/>
              <a:ext cx="4587574" cy="1270031"/>
              <a:chOff x="-1" y="-1"/>
              <a:chExt cx="4587573" cy="1270030"/>
            </a:xfrm>
          </p:grpSpPr>
          <p:sp>
            <p:nvSpPr>
              <p:cNvPr id="263" name="Коло"/>
              <p:cNvSpPr/>
              <p:nvPr/>
            </p:nvSpPr>
            <p:spPr>
              <a:xfrm>
                <a:off x="-2" y="-2"/>
                <a:ext cx="1270009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4" name="Коло"/>
              <p:cNvSpPr/>
              <p:nvPr/>
            </p:nvSpPr>
            <p:spPr>
              <a:xfrm>
                <a:off x="1658775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5" name="Коло"/>
              <p:cNvSpPr/>
              <p:nvPr/>
            </p:nvSpPr>
            <p:spPr>
              <a:xfrm>
                <a:off x="3317558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7" name="Коло"/>
            <p:cNvSpPr/>
            <p:nvPr/>
          </p:nvSpPr>
          <p:spPr>
            <a:xfrm>
              <a:off x="5040137" y="5"/>
              <a:ext cx="1270015" cy="1270020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269" name="Групувати"/>
          <p:cNvSpPr/>
          <p:nvPr/>
        </p:nvSpPr>
        <p:spPr>
          <a:xfrm>
            <a:off x="26937608" y="-5395208"/>
            <a:ext cx="3770718" cy="952690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0" name="125 : 4 = ?"/>
          <p:cNvSpPr txBox="1"/>
          <p:nvPr/>
        </p:nvSpPr>
        <p:spPr>
          <a:xfrm>
            <a:off x="27634716" y="-5210965"/>
            <a:ext cx="237650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71" name="Лінія"/>
          <p:cNvSpPr/>
          <p:nvPr/>
        </p:nvSpPr>
        <p:spPr>
          <a:xfrm>
            <a:off x="28822966" y="-4106067"/>
            <a:ext cx="12591" cy="1558108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72" name="Лінія"/>
          <p:cNvSpPr/>
          <p:nvPr/>
        </p:nvSpPr>
        <p:spPr>
          <a:xfrm>
            <a:off x="27001179" y="-4106067"/>
            <a:ext cx="12591" cy="1558108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73" name="Лінія"/>
          <p:cNvSpPr/>
          <p:nvPr/>
        </p:nvSpPr>
        <p:spPr>
          <a:xfrm>
            <a:off x="30644752" y="-4106067"/>
            <a:ext cx="12591" cy="1558108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74" name="125 : 4 = ?"/>
          <p:cNvSpPr txBox="1"/>
          <p:nvPr/>
        </p:nvSpPr>
        <p:spPr>
          <a:xfrm>
            <a:off x="26324241" y="-2218214"/>
            <a:ext cx="1373393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75" name="125 : 4 = ?"/>
          <p:cNvSpPr txBox="1"/>
          <p:nvPr/>
        </p:nvSpPr>
        <p:spPr>
          <a:xfrm>
            <a:off x="27892288" y="-2218214"/>
            <a:ext cx="1880873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76" name="125 : 4 = ?"/>
          <p:cNvSpPr txBox="1"/>
          <p:nvPr/>
        </p:nvSpPr>
        <p:spPr>
          <a:xfrm>
            <a:off x="29668086" y="-2218214"/>
            <a:ext cx="1972849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pic>
        <p:nvPicPr>
          <p:cNvPr id="277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084513" y="5717116"/>
            <a:ext cx="3187244" cy="5674513"/>
          </a:xfrm>
          <a:prstGeom prst="rect">
            <a:avLst/>
          </a:prstGeom>
          <a:ln w="12700">
            <a:miter lim="400000"/>
          </a:ln>
        </p:spPr>
      </p:pic>
      <p:sp>
        <p:nvSpPr>
          <p:cNvPr id="278" name="Групувати"/>
          <p:cNvSpPr/>
          <p:nvPr/>
        </p:nvSpPr>
        <p:spPr>
          <a:xfrm>
            <a:off x="2518909" y="3986333"/>
            <a:ext cx="3749087" cy="4500754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9" name="2 × 3 = 6"/>
          <p:cNvSpPr txBox="1"/>
          <p:nvPr/>
        </p:nvSpPr>
        <p:spPr>
          <a:xfrm>
            <a:off x="3206475" y="4283015"/>
            <a:ext cx="96696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675</a:t>
            </a:r>
          </a:p>
        </p:txBody>
      </p:sp>
      <p:sp>
        <p:nvSpPr>
          <p:cNvPr id="280" name="2 × 3 = 6"/>
          <p:cNvSpPr txBox="1"/>
          <p:nvPr/>
        </p:nvSpPr>
        <p:spPr>
          <a:xfrm>
            <a:off x="4702577" y="4257238"/>
            <a:ext cx="41544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9</a:t>
            </a:r>
          </a:p>
        </p:txBody>
      </p:sp>
      <p:sp>
        <p:nvSpPr>
          <p:cNvPr id="281" name="Лінія"/>
          <p:cNvSpPr/>
          <p:nvPr/>
        </p:nvSpPr>
        <p:spPr>
          <a:xfrm>
            <a:off x="4506378" y="4911823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82" name="2 × 3 = 6"/>
          <p:cNvSpPr txBox="1"/>
          <p:nvPr/>
        </p:nvSpPr>
        <p:spPr>
          <a:xfrm>
            <a:off x="2963875" y="4537173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83" name="2 × 3 = 6"/>
          <p:cNvSpPr txBox="1"/>
          <p:nvPr/>
        </p:nvSpPr>
        <p:spPr>
          <a:xfrm>
            <a:off x="3463573" y="5502134"/>
            <a:ext cx="73170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45</a:t>
            </a:r>
          </a:p>
        </p:txBody>
      </p:sp>
      <p:sp>
        <p:nvSpPr>
          <p:cNvPr id="284" name="Лінія"/>
          <p:cNvSpPr/>
          <p:nvPr/>
        </p:nvSpPr>
        <p:spPr>
          <a:xfrm>
            <a:off x="4492498" y="4257237"/>
            <a:ext cx="2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85" name="Лінія"/>
          <p:cNvSpPr/>
          <p:nvPr/>
        </p:nvSpPr>
        <p:spPr>
          <a:xfrm>
            <a:off x="3170805" y="5526333"/>
            <a:ext cx="659269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86" name="2 × 3 = 6"/>
          <p:cNvSpPr txBox="1"/>
          <p:nvPr/>
        </p:nvSpPr>
        <p:spPr>
          <a:xfrm>
            <a:off x="3209389" y="4837553"/>
            <a:ext cx="72570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63</a:t>
            </a:r>
          </a:p>
        </p:txBody>
      </p:sp>
      <p:sp>
        <p:nvSpPr>
          <p:cNvPr id="287" name="2 × 3 = 6"/>
          <p:cNvSpPr txBox="1"/>
          <p:nvPr/>
        </p:nvSpPr>
        <p:spPr>
          <a:xfrm>
            <a:off x="3483335" y="5943994"/>
            <a:ext cx="73170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45</a:t>
            </a:r>
          </a:p>
        </p:txBody>
      </p:sp>
      <p:sp>
        <p:nvSpPr>
          <p:cNvPr id="288" name="2 × 3 = 6"/>
          <p:cNvSpPr txBox="1"/>
          <p:nvPr/>
        </p:nvSpPr>
        <p:spPr>
          <a:xfrm>
            <a:off x="3125315" y="5728863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289" name="Лінія"/>
          <p:cNvSpPr/>
          <p:nvPr/>
        </p:nvSpPr>
        <p:spPr>
          <a:xfrm>
            <a:off x="3449323" y="6607474"/>
            <a:ext cx="676649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290" name="2 × 3 = 6"/>
          <p:cNvSpPr txBox="1"/>
          <p:nvPr/>
        </p:nvSpPr>
        <p:spPr>
          <a:xfrm>
            <a:off x="4506378" y="4875653"/>
            <a:ext cx="67664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75</a:t>
            </a:r>
          </a:p>
        </p:txBody>
      </p:sp>
      <p:sp>
        <p:nvSpPr>
          <p:cNvPr id="291" name="2 × 3 = 6"/>
          <p:cNvSpPr txBox="1"/>
          <p:nvPr/>
        </p:nvSpPr>
        <p:spPr>
          <a:xfrm>
            <a:off x="3812155" y="6572249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292" name="Відповідь: використали 75 ящиків"/>
          <p:cNvSpPr txBox="1"/>
          <p:nvPr/>
        </p:nvSpPr>
        <p:spPr>
          <a:xfrm>
            <a:off x="7425103" y="3972876"/>
            <a:ext cx="857701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Відповідь</a:t>
            </a:r>
            <a:r>
              <a:t>: використали 75 ящиків</a:t>
            </a:r>
          </a:p>
        </p:txBody>
      </p:sp>
      <p:pic>
        <p:nvPicPr>
          <p:cNvPr id="293" name="32.png" descr="3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563293" y="6773898"/>
            <a:ext cx="3560949" cy="35609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6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302" name="Групувати"/>
          <p:cNvGrpSpPr/>
          <p:nvPr/>
        </p:nvGrpSpPr>
        <p:grpSpPr>
          <a:xfrm>
            <a:off x="10970808" y="-2948810"/>
            <a:ext cx="6310154" cy="1270031"/>
            <a:chOff x="-2" y="-1"/>
            <a:chExt cx="6310153" cy="1270030"/>
          </a:xfrm>
        </p:grpSpPr>
        <p:grpSp>
          <p:nvGrpSpPr>
            <p:cNvPr id="300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297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8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9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1" name="Коло"/>
            <p:cNvSpPr/>
            <p:nvPr/>
          </p:nvSpPr>
          <p:spPr>
            <a:xfrm>
              <a:off x="5040137" y="2"/>
              <a:ext cx="1270015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303" name="Групувати"/>
          <p:cNvSpPr/>
          <p:nvPr/>
        </p:nvSpPr>
        <p:spPr>
          <a:xfrm>
            <a:off x="2780117" y="5620595"/>
            <a:ext cx="3174544" cy="952690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4" name="2 × 3 = 6"/>
          <p:cNvSpPr txBox="1"/>
          <p:nvPr/>
        </p:nvSpPr>
        <p:spPr>
          <a:xfrm>
            <a:off x="3455419" y="5747689"/>
            <a:ext cx="169712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720 : 8</a:t>
            </a:r>
          </a:p>
        </p:txBody>
      </p:sp>
      <p:sp>
        <p:nvSpPr>
          <p:cNvPr id="305" name="Групувати"/>
          <p:cNvSpPr/>
          <p:nvPr/>
        </p:nvSpPr>
        <p:spPr>
          <a:xfrm>
            <a:off x="2780117" y="7164568"/>
            <a:ext cx="3174544" cy="952690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6" name="2 × 3 = 6"/>
          <p:cNvSpPr txBox="1"/>
          <p:nvPr/>
        </p:nvSpPr>
        <p:spPr>
          <a:xfrm>
            <a:off x="3455419" y="7291663"/>
            <a:ext cx="17283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446 : 2</a:t>
            </a:r>
          </a:p>
        </p:txBody>
      </p:sp>
      <p:sp>
        <p:nvSpPr>
          <p:cNvPr id="307" name="Групувати"/>
          <p:cNvSpPr/>
          <p:nvPr/>
        </p:nvSpPr>
        <p:spPr>
          <a:xfrm>
            <a:off x="2780117" y="8841986"/>
            <a:ext cx="3174544" cy="952690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8" name="2 × 3 = 6"/>
          <p:cNvSpPr txBox="1"/>
          <p:nvPr/>
        </p:nvSpPr>
        <p:spPr>
          <a:xfrm>
            <a:off x="3455419" y="8969080"/>
            <a:ext cx="171394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333 : 3</a:t>
            </a:r>
          </a:p>
        </p:txBody>
      </p:sp>
      <p:sp>
        <p:nvSpPr>
          <p:cNvPr id="309" name="Виконайте ділення:"/>
          <p:cNvSpPr txBox="1"/>
          <p:nvPr/>
        </p:nvSpPr>
        <p:spPr>
          <a:xfrm>
            <a:off x="2662047" y="4337161"/>
            <a:ext cx="491450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</a:defRPr>
            </a:lvl1pPr>
          </a:lstStyle>
          <a:p>
            <a:pPr/>
            <a:r>
              <a:t>Виконайте ділення:</a:t>
            </a:r>
          </a:p>
        </p:txBody>
      </p:sp>
      <p:pic>
        <p:nvPicPr>
          <p:cNvPr id="310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296614" y="4764090"/>
            <a:ext cx="2574695" cy="5090136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image4.png" descr="image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042325" y="6739870"/>
            <a:ext cx="3399353" cy="33993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4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320" name="Групувати"/>
          <p:cNvGrpSpPr/>
          <p:nvPr/>
        </p:nvGrpSpPr>
        <p:grpSpPr>
          <a:xfrm>
            <a:off x="10970808" y="-2948810"/>
            <a:ext cx="6310154" cy="1270031"/>
            <a:chOff x="-2" y="-1"/>
            <a:chExt cx="6310153" cy="1270030"/>
          </a:xfrm>
        </p:grpSpPr>
        <p:grpSp>
          <p:nvGrpSpPr>
            <p:cNvPr id="318" name="Групувати"/>
            <p:cNvGrpSpPr/>
            <p:nvPr/>
          </p:nvGrpSpPr>
          <p:grpSpPr>
            <a:xfrm>
              <a:off x="-3" y="-2"/>
              <a:ext cx="4587576" cy="1270031"/>
              <a:chOff x="-1" y="-1"/>
              <a:chExt cx="4587574" cy="1270030"/>
            </a:xfrm>
          </p:grpSpPr>
          <p:sp>
            <p:nvSpPr>
              <p:cNvPr id="315" name="Коло"/>
              <p:cNvSpPr/>
              <p:nvPr/>
            </p:nvSpPr>
            <p:spPr>
              <a:xfrm>
                <a:off x="-2" y="-2"/>
                <a:ext cx="1270013" cy="1270032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6" name="Коло"/>
              <p:cNvSpPr/>
              <p:nvPr/>
            </p:nvSpPr>
            <p:spPr>
              <a:xfrm>
                <a:off x="1658777" y="-2"/>
                <a:ext cx="1270015" cy="1270032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7" name="Коло"/>
              <p:cNvSpPr/>
              <p:nvPr/>
            </p:nvSpPr>
            <p:spPr>
              <a:xfrm>
                <a:off x="3317559" y="-2"/>
                <a:ext cx="1270015" cy="1270032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9" name="Коло"/>
            <p:cNvSpPr/>
            <p:nvPr/>
          </p:nvSpPr>
          <p:spPr>
            <a:xfrm>
              <a:off x="5040137" y="2"/>
              <a:ext cx="1270015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321" name="Групувати"/>
          <p:cNvSpPr/>
          <p:nvPr/>
        </p:nvSpPr>
        <p:spPr>
          <a:xfrm>
            <a:off x="3067819" y="4607623"/>
            <a:ext cx="3749087" cy="2477140"/>
          </a:xfrm>
          <a:prstGeom prst="roundRect">
            <a:avLst>
              <a:gd name="adj" fmla="val 97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2" name="2 × 3 = 6"/>
          <p:cNvSpPr txBox="1"/>
          <p:nvPr/>
        </p:nvSpPr>
        <p:spPr>
          <a:xfrm>
            <a:off x="3755385" y="4904305"/>
            <a:ext cx="9956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720</a:t>
            </a:r>
          </a:p>
        </p:txBody>
      </p:sp>
      <p:sp>
        <p:nvSpPr>
          <p:cNvPr id="323" name="2 × 3 = 6"/>
          <p:cNvSpPr txBox="1"/>
          <p:nvPr/>
        </p:nvSpPr>
        <p:spPr>
          <a:xfrm>
            <a:off x="5251487" y="4878527"/>
            <a:ext cx="43719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8</a:t>
            </a:r>
          </a:p>
        </p:txBody>
      </p:sp>
      <p:sp>
        <p:nvSpPr>
          <p:cNvPr id="324" name="Лінія"/>
          <p:cNvSpPr/>
          <p:nvPr/>
        </p:nvSpPr>
        <p:spPr>
          <a:xfrm>
            <a:off x="5055288" y="5533113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25" name="2 × 3 = 6"/>
          <p:cNvSpPr txBox="1"/>
          <p:nvPr/>
        </p:nvSpPr>
        <p:spPr>
          <a:xfrm>
            <a:off x="3512785" y="5158463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26" name="2 × 3 = 6"/>
          <p:cNvSpPr txBox="1"/>
          <p:nvPr/>
        </p:nvSpPr>
        <p:spPr>
          <a:xfrm>
            <a:off x="4314113" y="6084123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327" name="Лінія"/>
          <p:cNvSpPr/>
          <p:nvPr/>
        </p:nvSpPr>
        <p:spPr>
          <a:xfrm>
            <a:off x="5041408" y="4878527"/>
            <a:ext cx="2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28" name="Лінія"/>
          <p:cNvSpPr/>
          <p:nvPr/>
        </p:nvSpPr>
        <p:spPr>
          <a:xfrm>
            <a:off x="3719715" y="6147623"/>
            <a:ext cx="673029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29" name="2 × 3 = 6"/>
          <p:cNvSpPr txBox="1"/>
          <p:nvPr/>
        </p:nvSpPr>
        <p:spPr>
          <a:xfrm>
            <a:off x="3758299" y="5458842"/>
            <a:ext cx="67302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72</a:t>
            </a:r>
          </a:p>
        </p:txBody>
      </p:sp>
      <p:sp>
        <p:nvSpPr>
          <p:cNvPr id="330" name="2 × 3 = 6"/>
          <p:cNvSpPr txBox="1"/>
          <p:nvPr/>
        </p:nvSpPr>
        <p:spPr>
          <a:xfrm>
            <a:off x="5055288" y="5496942"/>
            <a:ext cx="7380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90</a:t>
            </a:r>
          </a:p>
        </p:txBody>
      </p:sp>
      <p:sp>
        <p:nvSpPr>
          <p:cNvPr id="331" name="Групувати"/>
          <p:cNvSpPr/>
          <p:nvPr/>
        </p:nvSpPr>
        <p:spPr>
          <a:xfrm>
            <a:off x="9276379" y="4607623"/>
            <a:ext cx="3749087" cy="4500754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2" name="2 × 3 = 6"/>
          <p:cNvSpPr txBox="1"/>
          <p:nvPr/>
        </p:nvSpPr>
        <p:spPr>
          <a:xfrm>
            <a:off x="9963945" y="4904305"/>
            <a:ext cx="105161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446</a:t>
            </a:r>
          </a:p>
        </p:txBody>
      </p:sp>
      <p:sp>
        <p:nvSpPr>
          <p:cNvPr id="333" name="2 × 3 = 6"/>
          <p:cNvSpPr txBox="1"/>
          <p:nvPr/>
        </p:nvSpPr>
        <p:spPr>
          <a:xfrm>
            <a:off x="11460047" y="4878527"/>
            <a:ext cx="41249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2</a:t>
            </a:r>
          </a:p>
        </p:txBody>
      </p:sp>
      <p:sp>
        <p:nvSpPr>
          <p:cNvPr id="334" name="Лінія"/>
          <p:cNvSpPr/>
          <p:nvPr/>
        </p:nvSpPr>
        <p:spPr>
          <a:xfrm>
            <a:off x="11263848" y="5533113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35" name="2 × 3 = 6"/>
          <p:cNvSpPr txBox="1"/>
          <p:nvPr/>
        </p:nvSpPr>
        <p:spPr>
          <a:xfrm>
            <a:off x="9721345" y="5158463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36" name="2 × 3 = 6"/>
          <p:cNvSpPr txBox="1"/>
          <p:nvPr/>
        </p:nvSpPr>
        <p:spPr>
          <a:xfrm>
            <a:off x="10274818" y="6123423"/>
            <a:ext cx="42989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</a:t>
            </a:r>
          </a:p>
        </p:txBody>
      </p:sp>
      <p:sp>
        <p:nvSpPr>
          <p:cNvPr id="337" name="Лінія"/>
          <p:cNvSpPr/>
          <p:nvPr/>
        </p:nvSpPr>
        <p:spPr>
          <a:xfrm>
            <a:off x="11249968" y="4878527"/>
            <a:ext cx="2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38" name="Лінія"/>
          <p:cNvSpPr/>
          <p:nvPr/>
        </p:nvSpPr>
        <p:spPr>
          <a:xfrm>
            <a:off x="9928275" y="6147623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39" name="2 × 3 = 6"/>
          <p:cNvSpPr txBox="1"/>
          <p:nvPr/>
        </p:nvSpPr>
        <p:spPr>
          <a:xfrm>
            <a:off x="9966859" y="5458842"/>
            <a:ext cx="42989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</a:t>
            </a:r>
          </a:p>
        </p:txBody>
      </p:sp>
      <p:sp>
        <p:nvSpPr>
          <p:cNvPr id="340" name="2 × 3 = 6"/>
          <p:cNvSpPr txBox="1"/>
          <p:nvPr/>
        </p:nvSpPr>
        <p:spPr>
          <a:xfrm>
            <a:off x="10601547" y="7174843"/>
            <a:ext cx="42043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</a:t>
            </a:r>
          </a:p>
        </p:txBody>
      </p:sp>
      <p:sp>
        <p:nvSpPr>
          <p:cNvPr id="341" name="2 × 3 = 6"/>
          <p:cNvSpPr txBox="1"/>
          <p:nvPr/>
        </p:nvSpPr>
        <p:spPr>
          <a:xfrm>
            <a:off x="9957708" y="6350152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42" name="Лінія"/>
          <p:cNvSpPr/>
          <p:nvPr/>
        </p:nvSpPr>
        <p:spPr>
          <a:xfrm>
            <a:off x="10206793" y="7228764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43" name="2 × 3 = 6"/>
          <p:cNvSpPr txBox="1"/>
          <p:nvPr/>
        </p:nvSpPr>
        <p:spPr>
          <a:xfrm>
            <a:off x="11263848" y="5496942"/>
            <a:ext cx="101595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223</a:t>
            </a:r>
          </a:p>
        </p:txBody>
      </p:sp>
      <p:sp>
        <p:nvSpPr>
          <p:cNvPr id="344" name="Лінія"/>
          <p:cNvSpPr/>
          <p:nvPr/>
        </p:nvSpPr>
        <p:spPr>
          <a:xfrm>
            <a:off x="10469417" y="8282400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45" name="2 × 3 = 6"/>
          <p:cNvSpPr txBox="1"/>
          <p:nvPr/>
        </p:nvSpPr>
        <p:spPr>
          <a:xfrm>
            <a:off x="10309664" y="7418826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46" name="2 × 3 = 6"/>
          <p:cNvSpPr txBox="1"/>
          <p:nvPr/>
        </p:nvSpPr>
        <p:spPr>
          <a:xfrm>
            <a:off x="10593322" y="8226261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347" name="Групувати"/>
          <p:cNvSpPr/>
          <p:nvPr/>
        </p:nvSpPr>
        <p:spPr>
          <a:xfrm>
            <a:off x="15012481" y="4607623"/>
            <a:ext cx="3749087" cy="4500754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algn="ctr"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48" name="2 × 3 = 6"/>
          <p:cNvSpPr txBox="1"/>
          <p:nvPr/>
        </p:nvSpPr>
        <p:spPr>
          <a:xfrm>
            <a:off x="15700047" y="4904305"/>
            <a:ext cx="103011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333</a:t>
            </a:r>
          </a:p>
        </p:txBody>
      </p:sp>
      <p:sp>
        <p:nvSpPr>
          <p:cNvPr id="349" name="2 × 3 = 6"/>
          <p:cNvSpPr txBox="1"/>
          <p:nvPr/>
        </p:nvSpPr>
        <p:spPr>
          <a:xfrm>
            <a:off x="17196149" y="4878527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350" name="Лінія"/>
          <p:cNvSpPr/>
          <p:nvPr/>
        </p:nvSpPr>
        <p:spPr>
          <a:xfrm>
            <a:off x="16999950" y="5533113"/>
            <a:ext cx="928118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51" name="2 × 3 = 6"/>
          <p:cNvSpPr txBox="1"/>
          <p:nvPr/>
        </p:nvSpPr>
        <p:spPr>
          <a:xfrm>
            <a:off x="15457447" y="5158463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52" name="Лінія"/>
          <p:cNvSpPr/>
          <p:nvPr/>
        </p:nvSpPr>
        <p:spPr>
          <a:xfrm>
            <a:off x="16986070" y="4878527"/>
            <a:ext cx="2" cy="1309175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53" name="Лінія"/>
          <p:cNvSpPr/>
          <p:nvPr/>
        </p:nvSpPr>
        <p:spPr>
          <a:xfrm>
            <a:off x="15664377" y="6147623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54" name="2 × 3 = 6"/>
          <p:cNvSpPr txBox="1"/>
          <p:nvPr/>
        </p:nvSpPr>
        <p:spPr>
          <a:xfrm>
            <a:off x="15702961" y="5458842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355" name="2 × 3 = 6"/>
          <p:cNvSpPr txBox="1"/>
          <p:nvPr/>
        </p:nvSpPr>
        <p:spPr>
          <a:xfrm>
            <a:off x="15733188" y="6326782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56" name="Лінія"/>
          <p:cNvSpPr/>
          <p:nvPr/>
        </p:nvSpPr>
        <p:spPr>
          <a:xfrm>
            <a:off x="15942895" y="7228764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57" name="2 × 3 = 6"/>
          <p:cNvSpPr txBox="1"/>
          <p:nvPr/>
        </p:nvSpPr>
        <p:spPr>
          <a:xfrm>
            <a:off x="16999950" y="5496942"/>
            <a:ext cx="76627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111</a:t>
            </a:r>
          </a:p>
        </p:txBody>
      </p:sp>
      <p:sp>
        <p:nvSpPr>
          <p:cNvPr id="358" name="Лінія"/>
          <p:cNvSpPr/>
          <p:nvPr/>
        </p:nvSpPr>
        <p:spPr>
          <a:xfrm>
            <a:off x="16205519" y="8282400"/>
            <a:ext cx="497795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 algn="ctr">
              <a:defRPr sz="2400"/>
            </a:pPr>
          </a:p>
        </p:txBody>
      </p:sp>
      <p:sp>
        <p:nvSpPr>
          <p:cNvPr id="359" name="2 × 3 = 6"/>
          <p:cNvSpPr txBox="1"/>
          <p:nvPr/>
        </p:nvSpPr>
        <p:spPr>
          <a:xfrm>
            <a:off x="16055861" y="7390963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-</a:t>
            </a:r>
          </a:p>
        </p:txBody>
      </p:sp>
      <p:sp>
        <p:nvSpPr>
          <p:cNvPr id="360" name="2 × 3 = 6"/>
          <p:cNvSpPr txBox="1"/>
          <p:nvPr/>
        </p:nvSpPr>
        <p:spPr>
          <a:xfrm>
            <a:off x="16329424" y="8226261"/>
            <a:ext cx="4369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0</a:t>
            </a:r>
          </a:p>
        </p:txBody>
      </p:sp>
      <p:sp>
        <p:nvSpPr>
          <p:cNvPr id="361" name="1"/>
          <p:cNvSpPr txBox="1"/>
          <p:nvPr/>
        </p:nvSpPr>
        <p:spPr>
          <a:xfrm>
            <a:off x="2259202" y="4537780"/>
            <a:ext cx="3669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62" name="2"/>
          <p:cNvSpPr txBox="1"/>
          <p:nvPr/>
        </p:nvSpPr>
        <p:spPr>
          <a:xfrm>
            <a:off x="8387168" y="4537780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63" name="3"/>
          <p:cNvSpPr txBox="1"/>
          <p:nvPr/>
        </p:nvSpPr>
        <p:spPr>
          <a:xfrm>
            <a:off x="14239386" y="4537780"/>
            <a:ext cx="44913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64" name="2 × 3 = 6"/>
          <p:cNvSpPr txBox="1"/>
          <p:nvPr/>
        </p:nvSpPr>
        <p:spPr>
          <a:xfrm>
            <a:off x="10290530" y="6580652"/>
            <a:ext cx="42989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4</a:t>
            </a:r>
          </a:p>
        </p:txBody>
      </p:sp>
      <p:sp>
        <p:nvSpPr>
          <p:cNvPr id="365" name="2 × 3 = 6"/>
          <p:cNvSpPr txBox="1"/>
          <p:nvPr/>
        </p:nvSpPr>
        <p:spPr>
          <a:xfrm>
            <a:off x="10601547" y="7661160"/>
            <a:ext cx="42043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6</a:t>
            </a:r>
          </a:p>
        </p:txBody>
      </p:sp>
      <p:sp>
        <p:nvSpPr>
          <p:cNvPr id="366" name="2 × 3 = 6"/>
          <p:cNvSpPr txBox="1"/>
          <p:nvPr/>
        </p:nvSpPr>
        <p:spPr>
          <a:xfrm>
            <a:off x="16026161" y="6084123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367" name="2 × 3 = 6"/>
          <p:cNvSpPr txBox="1"/>
          <p:nvPr/>
        </p:nvSpPr>
        <p:spPr>
          <a:xfrm>
            <a:off x="16044944" y="6555031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368" name="2 × 3 = 6"/>
          <p:cNvSpPr txBox="1"/>
          <p:nvPr/>
        </p:nvSpPr>
        <p:spPr>
          <a:xfrm>
            <a:off x="16338078" y="7174843"/>
            <a:ext cx="4195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  <p:sp>
        <p:nvSpPr>
          <p:cNvPr id="369" name="2 × 3 = 6"/>
          <p:cNvSpPr txBox="1"/>
          <p:nvPr/>
        </p:nvSpPr>
        <p:spPr>
          <a:xfrm>
            <a:off x="16338828" y="7645751"/>
            <a:ext cx="419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spcBef>
                <a:spcPts val="800"/>
              </a:spcBef>
            </a:lvl1pPr>
          </a:lstStyle>
          <a:p>
            <a:pPr/>
            <a:r>
              <a:t>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Rubik Light Regular"/>
            <a:ea typeface="Rubik Light Regular"/>
            <a:cs typeface="Rubik Light Regular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