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10287000" cx="18288000"/>
  <p:notesSz cx="10287000" cy="18288000"/>
  <p:embeddedFontLst>
    <p:embeddedFont>
      <p:font typeface="Rubik Medium"/>
      <p:regular r:id="rId13"/>
      <p:bold r:id="rId14"/>
      <p:italic r:id="rId15"/>
      <p:boldItalic r:id="rId16"/>
    </p:embeddedFont>
    <p:embeddedFont>
      <p:font typeface="Rubik"/>
      <p:bold r:id="rId17"/>
      <p:boldItalic r:id="rId18"/>
    </p:embeddedFont>
    <p:embeddedFont>
      <p:font typeface="Rubik SemiBold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jxFVMdwdkOEse4Lv4PlXEz3rD7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SemiBold-bold.fntdata"/><Relationship Id="rId11" Type="http://schemas.openxmlformats.org/officeDocument/2006/relationships/slide" Target="slides/slide7.xml"/><Relationship Id="rId22" Type="http://schemas.openxmlformats.org/officeDocument/2006/relationships/font" Target="fonts/RubikSemiBold-boldItalic.fntdata"/><Relationship Id="rId10" Type="http://schemas.openxmlformats.org/officeDocument/2006/relationships/slide" Target="slides/slide6.xml"/><Relationship Id="rId21" Type="http://schemas.openxmlformats.org/officeDocument/2006/relationships/font" Target="fonts/RubikSemiBold-italic.fntdata"/><Relationship Id="rId13" Type="http://schemas.openxmlformats.org/officeDocument/2006/relationships/font" Target="fonts/RubikMedium-regular.fntdata"/><Relationship Id="rId12" Type="http://schemas.openxmlformats.org/officeDocument/2006/relationships/slide" Target="slides/slide8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ubikMedium-italic.fntdata"/><Relationship Id="rId14" Type="http://schemas.openxmlformats.org/officeDocument/2006/relationships/font" Target="fonts/RubikMedium-bold.fntdata"/><Relationship Id="rId17" Type="http://schemas.openxmlformats.org/officeDocument/2006/relationships/font" Target="fonts/Rubik-bold.fntdata"/><Relationship Id="rId16" Type="http://schemas.openxmlformats.org/officeDocument/2006/relationships/font" Target="fonts/RubikMedium-boldItalic.fntdata"/><Relationship Id="rId5" Type="http://schemas.openxmlformats.org/officeDocument/2006/relationships/slide" Target="slides/slide1.xml"/><Relationship Id="rId19" Type="http://schemas.openxmlformats.org/officeDocument/2006/relationships/font" Target="fonts/RubikSemiBold-regular.fntdata"/><Relationship Id="rId6" Type="http://schemas.openxmlformats.org/officeDocument/2006/relationships/slide" Target="slides/slide2.xml"/><Relationship Id="rId18" Type="http://schemas.openxmlformats.org/officeDocument/2006/relationships/font" Target="fonts/Rubik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" name="Google Shape;2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" name="Google Shape;3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" name="Google Shape;4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5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5.jpg"/><Relationship Id="rId4" Type="http://schemas.openxmlformats.org/officeDocument/2006/relationships/image" Target="../media/image27.pn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jpg"/><Relationship Id="rId4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jpg"/><Relationship Id="rId4" Type="http://schemas.openxmlformats.org/officeDocument/2006/relationships/image" Target="../media/image29.png"/><Relationship Id="rId9" Type="http://schemas.openxmlformats.org/officeDocument/2006/relationships/image" Target="../media/image12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6.png"/><Relationship Id="rId8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24.png"/><Relationship Id="rId10" Type="http://schemas.openxmlformats.org/officeDocument/2006/relationships/image" Target="../media/image31.png"/><Relationship Id="rId13" Type="http://schemas.openxmlformats.org/officeDocument/2006/relationships/image" Target="../media/image23.png"/><Relationship Id="rId1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5.jpg"/><Relationship Id="rId4" Type="http://schemas.openxmlformats.org/officeDocument/2006/relationships/image" Target="../media/image14.png"/><Relationship Id="rId9" Type="http://schemas.openxmlformats.org/officeDocument/2006/relationships/image" Target="../media/image21.png"/><Relationship Id="rId5" Type="http://schemas.openxmlformats.org/officeDocument/2006/relationships/image" Target="../media/image5.png"/><Relationship Id="rId6" Type="http://schemas.openxmlformats.org/officeDocument/2006/relationships/image" Target="../media/image13.png"/><Relationship Id="rId7" Type="http://schemas.openxmlformats.org/officeDocument/2006/relationships/image" Target="../media/image3.png"/><Relationship Id="rId8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5.jpg"/><Relationship Id="rId4" Type="http://schemas.openxmlformats.org/officeDocument/2006/relationships/image" Target="../media/image3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5.jpg"/><Relationship Id="rId4" Type="http://schemas.openxmlformats.org/officeDocument/2006/relationships/image" Target="../media/image2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5.jp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" name="Google Shape;1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09643" y="2162175"/>
            <a:ext cx="4272095" cy="595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"/>
          <p:cNvSpPr/>
          <p:nvPr/>
        </p:nvSpPr>
        <p:spPr>
          <a:xfrm>
            <a:off x="7124700" y="4048125"/>
            <a:ext cx="7439025" cy="1809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Одиниці маси, місткості (об’єму)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7124700" y="6162675"/>
            <a:ext cx="3190875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9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Rubik"/>
              <a:buNone/>
            </a:pPr>
            <a:r>
              <a:rPr b="0" i="0" lang="en-US" sz="27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Математика 3 клас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5" name="Google Shape;2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" name="Google Shape;2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849475" y="7381875"/>
            <a:ext cx="1428750" cy="1428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" name="Google Shape;2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00877" y="5591175"/>
            <a:ext cx="3857860" cy="3785734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"/>
          <p:cNvSpPr/>
          <p:nvPr/>
        </p:nvSpPr>
        <p:spPr>
          <a:xfrm>
            <a:off x="7200900" y="3238500"/>
            <a:ext cx="39338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 Medium"/>
              <a:buNone/>
            </a:pPr>
            <a:r>
              <a:rPr b="0" i="0" lang="en-US" sz="4500" u="none" cap="none" strike="noStrike">
                <a:solidFill>
                  <a:srgbClr val="6536D6"/>
                </a:solidFill>
                <a:latin typeface="Rubik Medium"/>
                <a:ea typeface="Rubik Medium"/>
                <a:cs typeface="Rubik Medium"/>
                <a:sym typeface="Rubik Medium"/>
              </a:rPr>
              <a:t>Одиниці маси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5057775" y="4505325"/>
            <a:ext cx="8248650" cy="1085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7200"/>
              <a:buFont typeface="Rubik Medium"/>
              <a:buNone/>
            </a:pPr>
            <a:r>
              <a:rPr b="0" i="0" lang="en-US" sz="7200" u="none" cap="none" strike="noStrike">
                <a:solidFill>
                  <a:srgbClr val="2C2C2C"/>
                </a:solidFill>
                <a:latin typeface="Rubik Medium"/>
                <a:ea typeface="Rubik Medium"/>
                <a:cs typeface="Rubik Medium"/>
                <a:sym typeface="Rubik Medium"/>
              </a:rPr>
              <a:t>1 центнер = 100 кг</a:t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15154275" y="7734300"/>
            <a:ext cx="838200" cy="7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800"/>
              <a:buFont typeface="Rubik Medium"/>
              <a:buNone/>
            </a:pPr>
            <a:r>
              <a:rPr b="0" i="0" lang="en-US" sz="4800" u="none" cap="none" strike="noStrike">
                <a:solidFill>
                  <a:srgbClr val="2C2C2C"/>
                </a:solidFill>
                <a:latin typeface="Rubik Medium"/>
                <a:ea typeface="Rubik Medium"/>
                <a:cs typeface="Rubik Medium"/>
                <a:sym typeface="Rubik Medium"/>
              </a:rPr>
              <a:t>1 ц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6" name="Google Shape;3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7" name="Google Shape;3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491344" y="5486400"/>
            <a:ext cx="3276066" cy="3816003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3"/>
          <p:cNvSpPr/>
          <p:nvPr/>
        </p:nvSpPr>
        <p:spPr>
          <a:xfrm>
            <a:off x="1905000" y="2952750"/>
            <a:ext cx="17049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Обчисли.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1905000" y="3905250"/>
            <a:ext cx="30956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98 кг + 2 кг 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6296025" y="3905250"/>
            <a:ext cx="22955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 ц + 3 ц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/>
          <p:nvPr/>
        </p:nvSpPr>
        <p:spPr>
          <a:xfrm>
            <a:off x="10887075" y="5143500"/>
            <a:ext cx="25146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12 ц - 4 ц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6296025" y="5143500"/>
            <a:ext cx="329565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18 кг + 27 кг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10887075" y="3905250"/>
            <a:ext cx="34385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45 кг + 55 кг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1905000" y="5143500"/>
            <a:ext cx="23145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 ц - 7 кг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50" name="Google Shape;5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1" name="Google Shape;5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91625" y="3695700"/>
            <a:ext cx="3048000" cy="32487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2" name="Google Shape;5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81825" y="3638550"/>
            <a:ext cx="1603305" cy="33347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3" name="Google Shape;53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933700" y="4581525"/>
            <a:ext cx="4991100" cy="2486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4" name="Google Shape;54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1944350" y="5257800"/>
            <a:ext cx="3286125" cy="1752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5" name="Google Shape;55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724400" y="7810500"/>
            <a:ext cx="9248775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6" name="Google Shape;56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3230225" y="962025"/>
            <a:ext cx="3830198" cy="336442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4"/>
          <p:cNvSpPr/>
          <p:nvPr/>
        </p:nvSpPr>
        <p:spPr>
          <a:xfrm>
            <a:off x="6800850" y="1333500"/>
            <a:ext cx="47339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 Medium"/>
              <a:buNone/>
            </a:pPr>
            <a:r>
              <a:rPr b="0" i="0" lang="en-US" sz="4500" u="none" cap="none" strike="noStrike">
                <a:solidFill>
                  <a:srgbClr val="6536D6"/>
                </a:solidFill>
                <a:latin typeface="Rubik Medium"/>
                <a:ea typeface="Rubik Medium"/>
                <a:cs typeface="Rubik Medium"/>
                <a:sym typeface="Rubik Medium"/>
              </a:rPr>
              <a:t>Місткість (об’єм)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"/>
          <p:cNvSpPr/>
          <p:nvPr/>
        </p:nvSpPr>
        <p:spPr>
          <a:xfrm>
            <a:off x="1905000" y="2562225"/>
            <a:ext cx="99917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Установи відповідність між посудиною та її місткістю.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7600950" y="7962900"/>
            <a:ext cx="35433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 л,   3 л,   5 л,   10 л.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65" name="Google Shape;6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6" name="Google Shape;6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19425" y="2933700"/>
            <a:ext cx="12249150" cy="1898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7" name="Google Shape;67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12577" y="6139789"/>
            <a:ext cx="258867" cy="4896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8" name="Google Shape;68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848599" y="6151615"/>
            <a:ext cx="145184" cy="4777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9" name="Google Shape;69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725473" y="6150028"/>
            <a:ext cx="217851" cy="4793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0" name="Google Shape;70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220917" y="6130184"/>
            <a:ext cx="267623" cy="4992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1" name="Google Shape;71;p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223767" y="7231282"/>
            <a:ext cx="910459" cy="6785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2" name="Google Shape;72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302316" y="7195253"/>
            <a:ext cx="534904" cy="70097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3" name="Google Shape;73;p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947688" y="7097917"/>
            <a:ext cx="1100938" cy="8121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4" name="Google Shape;74;p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8181138" y="7150334"/>
            <a:ext cx="295647" cy="7458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5" name="Google Shape;75;p5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3725726" y="5686425"/>
            <a:ext cx="3412829" cy="3797509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5"/>
          <p:cNvSpPr/>
          <p:nvPr/>
        </p:nvSpPr>
        <p:spPr>
          <a:xfrm>
            <a:off x="4514850" y="1619250"/>
            <a:ext cx="93440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 Medium"/>
              <a:buNone/>
            </a:pPr>
            <a:r>
              <a:rPr b="0" i="0" lang="en-US" sz="4500" u="none" cap="none" strike="noStrike">
                <a:solidFill>
                  <a:srgbClr val="6536D6"/>
                </a:solidFill>
                <a:latin typeface="Rubik Medium"/>
                <a:ea typeface="Rubik Medium"/>
                <a:cs typeface="Rubik Medium"/>
                <a:sym typeface="Rubik Medium"/>
              </a:rPr>
              <a:t>Спосіб порозрядного додавання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/>
          <p:nvPr/>
        </p:nvSpPr>
        <p:spPr>
          <a:xfrm>
            <a:off x="3305175" y="3124200"/>
            <a:ext cx="11668200" cy="15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При порозрядному додаванні двоцифрових чисел десятки додають до десятків, а одиниці до одиниць. Отримані результати додаємо.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5"/>
          <p:cNvSpPr/>
          <p:nvPr/>
        </p:nvSpPr>
        <p:spPr>
          <a:xfrm>
            <a:off x="6372225" y="5505450"/>
            <a:ext cx="55245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25 + 32 = 50 + 7 = 57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5"/>
          <p:cNvSpPr/>
          <p:nvPr/>
        </p:nvSpPr>
        <p:spPr>
          <a:xfrm>
            <a:off x="5991225" y="6686550"/>
            <a:ext cx="4953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20 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6915150" y="7991475"/>
            <a:ext cx="5048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8067675" y="7991475"/>
            <a:ext cx="2286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7553325" y="6686550"/>
            <a:ext cx="5048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30 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6810375" y="6686550"/>
            <a:ext cx="2571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8353425" y="6686550"/>
            <a:ext cx="2571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90" name="Google Shape;9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91" name="Google Shape;91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500284" y="5202489"/>
            <a:ext cx="3314316" cy="402600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6"/>
          <p:cNvSpPr/>
          <p:nvPr/>
        </p:nvSpPr>
        <p:spPr>
          <a:xfrm>
            <a:off x="1866900" y="3314700"/>
            <a:ext cx="82010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Обчисли методом порозрядного додавання.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6"/>
          <p:cNvSpPr/>
          <p:nvPr/>
        </p:nvSpPr>
        <p:spPr>
          <a:xfrm>
            <a:off x="1895475" y="4295775"/>
            <a:ext cx="20574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28 + 33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5867400" y="4295775"/>
            <a:ext cx="18954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78 + 15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6"/>
          <p:cNvSpPr/>
          <p:nvPr/>
        </p:nvSpPr>
        <p:spPr>
          <a:xfrm>
            <a:off x="9610725" y="4295775"/>
            <a:ext cx="20574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46 + 33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/>
          <p:nvPr/>
        </p:nvSpPr>
        <p:spPr>
          <a:xfrm>
            <a:off x="1914525" y="5305425"/>
            <a:ext cx="20288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56 + 23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6"/>
          <p:cNvSpPr/>
          <p:nvPr/>
        </p:nvSpPr>
        <p:spPr>
          <a:xfrm>
            <a:off x="5829300" y="5305425"/>
            <a:ext cx="200025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37 + 42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9705975" y="5305425"/>
            <a:ext cx="18764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88 + 11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04" name="Google Shape;10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05" name="Google Shape;10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819468" y="3581400"/>
            <a:ext cx="4175040" cy="5058766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7"/>
          <p:cNvSpPr/>
          <p:nvPr/>
        </p:nvSpPr>
        <p:spPr>
          <a:xfrm>
            <a:off x="1447800" y="1504950"/>
            <a:ext cx="15735300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Молодці, ви успішно засвоїли матеріал!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7"/>
          <p:cNvSpPr/>
          <p:nvPr/>
        </p:nvSpPr>
        <p:spPr>
          <a:xfrm>
            <a:off x="1905000" y="3305175"/>
            <a:ext cx="475297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70F0"/>
              </a:buClr>
              <a:buSzPts val="3600"/>
              <a:buFont typeface="Rubik"/>
              <a:buNone/>
            </a:pPr>
            <a:r>
              <a:rPr b="1" i="0" lang="en-US" sz="3600" u="none" cap="none" strike="noStrike">
                <a:solidFill>
                  <a:srgbClr val="0070F0"/>
                </a:solidFill>
                <a:latin typeface="Rubik"/>
                <a:ea typeface="Rubik"/>
                <a:cs typeface="Rubik"/>
                <a:sym typeface="Rubik"/>
              </a:rPr>
              <a:t>Домашнє завдання: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1905000" y="4248150"/>
            <a:ext cx="6334125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Підручник за 3 клас / Математика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Автор: Заїка, Тарнавська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1905000" y="5419725"/>
            <a:ext cx="2695575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Вправа 118.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Задача 119.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15" name="Google Shape;115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16" name="Google Shape;116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65013" y="4762500"/>
            <a:ext cx="3203592" cy="4241862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8"/>
          <p:cNvSpPr/>
          <p:nvPr/>
        </p:nvSpPr>
        <p:spPr>
          <a:xfrm>
            <a:off x="2800350" y="2552700"/>
            <a:ext cx="1168717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3600"/>
              <a:buFont typeface="Rubik SemiBold"/>
              <a:buNone/>
            </a:pPr>
            <a:r>
              <a:rPr b="0" i="0" lang="en-US" sz="3600" u="none" cap="none" strike="noStrike">
                <a:solidFill>
                  <a:srgbClr val="6536D6"/>
                </a:solidFill>
                <a:latin typeface="Rubik SemiBold"/>
                <a:ea typeface="Rubik SemiBold"/>
                <a:cs typeface="Rubik SemiBold"/>
                <a:sym typeface="Rubik SemiBold"/>
              </a:rPr>
              <a:t>Презентація створена спеціалістами Mathema.me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6657975" y="5400675"/>
            <a:ext cx="8915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</a:t>
            </a:r>
            <a:r>
              <a:rPr b="0" i="0" lang="en-US" sz="3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ти можеш: 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8"/>
          <p:cNvSpPr/>
          <p:nvPr/>
        </p:nvSpPr>
        <p:spPr>
          <a:xfrm>
            <a:off x="3619500" y="3648075"/>
            <a:ext cx="992505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 Medium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це найбільша платформа для вивчення математики у Східній Європі, родом з України.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2024-05-23T17:17:51Z</dcterms:created>
  <dc:creator>PptxGenJS</dc:creator>
</cp:coreProperties>
</file>