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3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8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2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3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20" y="6789906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7" y="4237209"/>
            <a:ext cx="14755750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Обчислення значень виразів. Одиниці маси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6" name="Групувати"/>
          <p:cNvGrpSpPr/>
          <p:nvPr/>
        </p:nvGrpSpPr>
        <p:grpSpPr>
          <a:xfrm>
            <a:off x="15482432" y="-2666488"/>
            <a:ext cx="4587568" cy="1270017"/>
            <a:chOff x="-1" y="0"/>
            <a:chExt cx="4587567" cy="1270015"/>
          </a:xfrm>
        </p:grpSpPr>
        <p:sp>
          <p:nvSpPr>
            <p:cNvPr id="283" name="Коло"/>
            <p:cNvSpPr/>
            <p:nvPr/>
          </p:nvSpPr>
          <p:spPr>
            <a:xfrm>
              <a:off x="-2" y="-1"/>
              <a:ext cx="1270010" cy="1270016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84" name="Коло"/>
            <p:cNvSpPr/>
            <p:nvPr/>
          </p:nvSpPr>
          <p:spPr>
            <a:xfrm>
              <a:off x="1658774" y="-1"/>
              <a:ext cx="1270013" cy="1270016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85" name="Коло"/>
            <p:cNvSpPr/>
            <p:nvPr/>
          </p:nvSpPr>
          <p:spPr>
            <a:xfrm>
              <a:off x="3317554" y="-1"/>
              <a:ext cx="1270013" cy="1270016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287" name="Google Shape;96;p14"/>
          <p:cNvSpPr txBox="1"/>
          <p:nvPr/>
        </p:nvSpPr>
        <p:spPr>
          <a:xfrm>
            <a:off x="2442132" y="1827452"/>
            <a:ext cx="1183588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ми дізналися?</a:t>
            </a:r>
          </a:p>
        </p:txBody>
      </p:sp>
      <p:pic>
        <p:nvPicPr>
          <p:cNvPr id="288" name="image8.png" descr="image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1404171">
            <a:off x="16366587" y="3715437"/>
            <a:ext cx="5314806" cy="5314808"/>
          </a:xfrm>
          <a:prstGeom prst="rect">
            <a:avLst/>
          </a:prstGeom>
          <a:ln w="12700">
            <a:miter lim="400000"/>
          </a:ln>
        </p:spPr>
      </p:pic>
      <p:sp>
        <p:nvSpPr>
          <p:cNvPr id="289" name="Ми навчилися обчислювати значення виразів, дотримуючись порядку дій.…"/>
          <p:cNvSpPr txBox="1"/>
          <p:nvPr/>
        </p:nvSpPr>
        <p:spPr>
          <a:xfrm>
            <a:off x="2426157" y="3994149"/>
            <a:ext cx="13239439" cy="308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t>Ми навчилися обчислювати значення виразів, дотримуючись порядку дій.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t>Розглянули основні одиниці маси та навчилися перетворювати їх.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t>Практика допомагає краще засвоїти ці навички.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2" name="Google Shape;96;p14"/>
          <p:cNvSpPr txBox="1"/>
          <p:nvPr/>
        </p:nvSpPr>
        <p:spPr>
          <a:xfrm>
            <a:off x="2442134" y="1827452"/>
            <a:ext cx="1814768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293" name="Домашнє завдання:"/>
          <p:cNvSpPr txBox="1"/>
          <p:nvPr/>
        </p:nvSpPr>
        <p:spPr>
          <a:xfrm>
            <a:off x="2482088" y="3276434"/>
            <a:ext cx="494334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Домашнє завдання:</a:t>
            </a:r>
          </a:p>
        </p:txBody>
      </p:sp>
      <p:sp>
        <p:nvSpPr>
          <p:cNvPr id="294" name="Підручник Математика 4 клас (Заїка):…"/>
          <p:cNvSpPr txBox="1"/>
          <p:nvPr/>
        </p:nvSpPr>
        <p:spPr>
          <a:xfrm>
            <a:off x="2493104" y="4569190"/>
            <a:ext cx="9505971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000">
                <a:solidFill>
                  <a:srgbClr val="B89230"/>
                </a:solidFill>
              </a:defRPr>
            </a:pPr>
            <a:r>
              <a:t>Підручник Математика 4 клас (Заїка):</a:t>
            </a:r>
            <a:endParaRPr>
              <a:solidFill>
                <a:srgbClr val="F6CC79"/>
              </a:solidFill>
            </a:endParaRP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157</a:t>
            </a: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158</a:t>
            </a: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159</a:t>
            </a:r>
          </a:p>
        </p:txBody>
      </p:sp>
      <p:grpSp>
        <p:nvGrpSpPr>
          <p:cNvPr id="300" name="Групувати"/>
          <p:cNvGrpSpPr/>
          <p:nvPr/>
        </p:nvGrpSpPr>
        <p:grpSpPr>
          <a:xfrm>
            <a:off x="14645243" y="-3462481"/>
            <a:ext cx="6310151" cy="1270029"/>
            <a:chOff x="-1" y="-2"/>
            <a:chExt cx="6310149" cy="1270028"/>
          </a:xfrm>
        </p:grpSpPr>
        <p:grpSp>
          <p:nvGrpSpPr>
            <p:cNvPr id="298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95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6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7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99" name="Коло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301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57952" y="3404198"/>
            <a:ext cx="9173896" cy="91738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4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05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40764" y="4697802"/>
            <a:ext cx="13998189" cy="4943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indent="609600" algn="l" defTabSz="457200">
              <a:lnSpc>
                <a:spcPts val="5600"/>
              </a:lnSpc>
              <a:defRPr b="1" sz="4000">
                <a:solidFill>
                  <a:srgbClr val="B2944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Mathema</a:t>
            </a:r>
            <a:r>
              <a:rPr b="0">
                <a:solidFill>
                  <a:srgbClr val="000000"/>
                </a:solidFill>
              </a:rPr>
              <a:t> - це найбільша платформа для вивчення математики у Східній Європі, родом з України.</a:t>
            </a:r>
            <a:endParaRPr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algn="l" defTabSz="457200"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indent="609600" algn="l" defTabSz="457200">
              <a:lnSpc>
                <a:spcPts val="5600"/>
              </a:lnSpc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У Mathema ти можеш: 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готуватися до контрольних та іспитів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проходити онлайн-тести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06" name="34.png" descr="3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882441" y="4066085"/>
            <a:ext cx="6207246" cy="620724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2" name="Групувати"/>
          <p:cNvGrpSpPr/>
          <p:nvPr/>
        </p:nvGrpSpPr>
        <p:grpSpPr>
          <a:xfrm>
            <a:off x="11368642" y="-2633884"/>
            <a:ext cx="6310151" cy="1270029"/>
            <a:chOff x="-1" y="-2"/>
            <a:chExt cx="6310149" cy="1270028"/>
          </a:xfrm>
        </p:grpSpPr>
        <p:grpSp>
          <p:nvGrpSpPr>
            <p:cNvPr id="310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307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8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9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11" name="Коло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Google Shape;96;p14"/>
          <p:cNvSpPr txBox="1"/>
          <p:nvPr/>
        </p:nvSpPr>
        <p:spPr>
          <a:xfrm>
            <a:off x="2442134" y="1827452"/>
            <a:ext cx="1665310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вирази та одиниці маси?</a:t>
            </a:r>
          </a:p>
        </p:txBody>
      </p:sp>
      <p:grpSp>
        <p:nvGrpSpPr>
          <p:cNvPr id="162" name="Групувати"/>
          <p:cNvGrpSpPr/>
          <p:nvPr/>
        </p:nvGrpSpPr>
        <p:grpSpPr>
          <a:xfrm>
            <a:off x="15175976" y="-2018153"/>
            <a:ext cx="6310150" cy="1270029"/>
            <a:chOff x="-1" y="-2"/>
            <a:chExt cx="6310149" cy="1270028"/>
          </a:xfrm>
        </p:grpSpPr>
        <p:grpSp>
          <p:nvGrpSpPr>
            <p:cNvPr id="160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57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8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1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63" name="Вирази - це комбінації чисел, знаків дій і дужок.…"/>
          <p:cNvSpPr txBox="1"/>
          <p:nvPr/>
        </p:nvSpPr>
        <p:spPr>
          <a:xfrm>
            <a:off x="2501305" y="4616915"/>
            <a:ext cx="17316895" cy="2044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77825" indent="-238125" algn="l" defTabSz="457200">
              <a:lnSpc>
                <a:spcPts val="5400"/>
              </a:lnSpc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rPr u="sng">
                <a:solidFill>
                  <a:srgbClr val="5E38CE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Вирази</a:t>
            </a:r>
            <a:r>
              <a:t> - це комбінації чисел, знаків дій і дужок.</a:t>
            </a:r>
          </a:p>
          <a:p>
            <a:pPr marL="377825" indent="-238125" algn="l" defTabSz="457200">
              <a:lnSpc>
                <a:spcPts val="5400"/>
              </a:lnSpc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rPr u="sng">
                <a:solidFill>
                  <a:srgbClr val="5E38CE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Одиниці маси</a:t>
            </a:r>
            <a:r>
              <a:t> - це міри, що використовуються для вимірювання ваги, такі як грами і кілограми.</a:t>
            </a:r>
          </a:p>
        </p:txBody>
      </p:sp>
      <p:pic>
        <p:nvPicPr>
          <p:cNvPr id="164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841261" y="7089482"/>
            <a:ext cx="2849386" cy="5072999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image7.png" descr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718021" y="6097561"/>
            <a:ext cx="2286948" cy="22869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Google Shape;96;p14"/>
          <p:cNvSpPr txBox="1"/>
          <p:nvPr/>
        </p:nvSpPr>
        <p:spPr>
          <a:xfrm>
            <a:off x="2442134" y="1827452"/>
            <a:ext cx="1817709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Обчислення значень виразів</a:t>
            </a:r>
          </a:p>
        </p:txBody>
      </p:sp>
      <p:grpSp>
        <p:nvGrpSpPr>
          <p:cNvPr id="174" name="Групувати"/>
          <p:cNvGrpSpPr/>
          <p:nvPr/>
        </p:nvGrpSpPr>
        <p:grpSpPr>
          <a:xfrm>
            <a:off x="13811277" y="-1619165"/>
            <a:ext cx="6310151" cy="1270029"/>
            <a:chOff x="-1" y="-2"/>
            <a:chExt cx="6310149" cy="1270028"/>
          </a:xfrm>
        </p:grpSpPr>
        <p:grpSp>
          <p:nvGrpSpPr>
            <p:cNvPr id="172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69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0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1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3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75" name="Групувати"/>
          <p:cNvSpPr/>
          <p:nvPr/>
        </p:nvSpPr>
        <p:spPr>
          <a:xfrm>
            <a:off x="12899583" y="6965629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6" name="125 : 4 = ?"/>
          <p:cNvSpPr txBox="1"/>
          <p:nvPr/>
        </p:nvSpPr>
        <p:spPr>
          <a:xfrm>
            <a:off x="13596689" y="7092723"/>
            <a:ext cx="4288190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 + 9 = 11</a:t>
            </a:r>
          </a:p>
        </p:txBody>
      </p:sp>
      <p:sp>
        <p:nvSpPr>
          <p:cNvPr id="177" name="Початковий добуток:"/>
          <p:cNvSpPr txBox="1"/>
          <p:nvPr/>
        </p:nvSpPr>
        <p:spPr>
          <a:xfrm>
            <a:off x="2488220" y="4117871"/>
            <a:ext cx="12732574" cy="129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Дотримуємося порядку виконання дій: дужки, множення/ділення, додавання/віднімання.</a:t>
            </a:r>
          </a:p>
        </p:txBody>
      </p:sp>
      <p:sp>
        <p:nvSpPr>
          <p:cNvPr id="178" name="Групувати"/>
          <p:cNvSpPr/>
          <p:nvPr/>
        </p:nvSpPr>
        <p:spPr>
          <a:xfrm>
            <a:off x="2540324" y="6965629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9" name="125 : 4 = ?"/>
          <p:cNvSpPr txBox="1"/>
          <p:nvPr/>
        </p:nvSpPr>
        <p:spPr>
          <a:xfrm>
            <a:off x="2805631" y="7092723"/>
            <a:ext cx="428819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 + 3 × (5 - 2)</a:t>
            </a:r>
          </a:p>
        </p:txBody>
      </p:sp>
      <p:sp>
        <p:nvSpPr>
          <p:cNvPr id="180" name="Групувати"/>
          <p:cNvSpPr/>
          <p:nvPr/>
        </p:nvSpPr>
        <p:spPr>
          <a:xfrm>
            <a:off x="7719954" y="6965629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1" name="125 : 4 = ?"/>
          <p:cNvSpPr txBox="1"/>
          <p:nvPr/>
        </p:nvSpPr>
        <p:spPr>
          <a:xfrm>
            <a:off x="8417059" y="7092723"/>
            <a:ext cx="4288190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 + 3 × 3</a:t>
            </a:r>
          </a:p>
        </p:txBody>
      </p:sp>
      <p:sp>
        <p:nvSpPr>
          <p:cNvPr id="182" name="="/>
          <p:cNvSpPr txBox="1"/>
          <p:nvPr/>
        </p:nvSpPr>
        <p:spPr>
          <a:xfrm>
            <a:off x="6813567" y="7092723"/>
            <a:ext cx="40386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/>
            </a:lvl1pPr>
          </a:lstStyle>
          <a:p>
            <a:pPr/>
            <a:r>
              <a:t>=</a:t>
            </a:r>
          </a:p>
        </p:txBody>
      </p:sp>
      <p:sp>
        <p:nvSpPr>
          <p:cNvPr id="183" name="="/>
          <p:cNvSpPr txBox="1"/>
          <p:nvPr/>
        </p:nvSpPr>
        <p:spPr>
          <a:xfrm>
            <a:off x="11993197" y="7092723"/>
            <a:ext cx="40386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/>
            </a:lvl1pPr>
          </a:lstStyle>
          <a:p>
            <a:pPr/>
            <a:r>
              <a:t>=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6" name="Google Shape;96;p14"/>
          <p:cNvSpPr txBox="1"/>
          <p:nvPr/>
        </p:nvSpPr>
        <p:spPr>
          <a:xfrm>
            <a:off x="2467534" y="1827452"/>
            <a:ext cx="1642925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Одиниці маси</a:t>
            </a:r>
          </a:p>
        </p:txBody>
      </p:sp>
      <p:grpSp>
        <p:nvGrpSpPr>
          <p:cNvPr id="192" name="Групувати"/>
          <p:cNvGrpSpPr/>
          <p:nvPr/>
        </p:nvGrpSpPr>
        <p:grpSpPr>
          <a:xfrm>
            <a:off x="11674539" y="-2095613"/>
            <a:ext cx="6310151" cy="1270029"/>
            <a:chOff x="-1" y="-2"/>
            <a:chExt cx="6310149" cy="1270028"/>
          </a:xfrm>
        </p:grpSpPr>
        <p:grpSp>
          <p:nvGrpSpPr>
            <p:cNvPr id="190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87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8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9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91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93" name="Грам (г): використовується для вимірювання легкої ваги.…"/>
          <p:cNvSpPr txBox="1"/>
          <p:nvPr/>
        </p:nvSpPr>
        <p:spPr>
          <a:xfrm>
            <a:off x="2524607" y="4368799"/>
            <a:ext cx="15064995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rPr>
                <a:solidFill>
                  <a:srgbClr val="5E38CE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Грам (г):</a:t>
            </a:r>
            <a:r>
              <a:rPr>
                <a:solidFill>
                  <a:srgbClr val="5E38CE"/>
                </a:solidFill>
              </a:rPr>
              <a:t> </a:t>
            </a:r>
            <a:r>
              <a:t>використовується для вимірювання легкої ваги.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rPr>
                <a:solidFill>
                  <a:srgbClr val="5E38CF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Кілограм (кг): </a:t>
            </a:r>
            <a:r>
              <a:t>1 кг = 1000 г.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>
                <a:solidFill>
                  <a:srgbClr val="5E38CE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Центнер (ц): 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Rubik Light Regular"/>
              </a:rPr>
              <a:t>1ц = 100 кг.</a:t>
            </a:r>
            <a:endParaRPr>
              <a:latin typeface="+mn-lt"/>
              <a:ea typeface="+mn-ea"/>
              <a:cs typeface="+mn-cs"/>
              <a:sym typeface="Rubik Light Regular"/>
            </a:endParaRP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rPr>
                <a:solidFill>
                  <a:srgbClr val="5E38CE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Тонна (т):</a:t>
            </a:r>
            <a:r>
              <a:t> 1 т = 1000 кг.</a:t>
            </a:r>
          </a:p>
        </p:txBody>
      </p:sp>
      <p:pic>
        <p:nvPicPr>
          <p:cNvPr id="194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16522141" y="6449910"/>
            <a:ext cx="4129057" cy="45933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41.png" descr="41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317680" y="8406249"/>
            <a:ext cx="2613056" cy="26130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Перетворення одиниць маси</a:t>
            </a:r>
          </a:p>
        </p:txBody>
      </p:sp>
      <p:grpSp>
        <p:nvGrpSpPr>
          <p:cNvPr id="204" name="Групувати"/>
          <p:cNvGrpSpPr/>
          <p:nvPr/>
        </p:nvGrpSpPr>
        <p:grpSpPr>
          <a:xfrm>
            <a:off x="14516048" y="-2769606"/>
            <a:ext cx="6310151" cy="1270029"/>
            <a:chOff x="-1" y="-2"/>
            <a:chExt cx="6310150" cy="1270028"/>
          </a:xfrm>
        </p:grpSpPr>
        <p:grpSp>
          <p:nvGrpSpPr>
            <p:cNvPr id="202" name="Групувати"/>
            <p:cNvGrpSpPr/>
            <p:nvPr/>
          </p:nvGrpSpPr>
          <p:grpSpPr>
            <a:xfrm>
              <a:off x="-2" y="-3"/>
              <a:ext cx="4587571" cy="1270029"/>
              <a:chOff x="0" y="-1"/>
              <a:chExt cx="4587569" cy="1270028"/>
            </a:xfrm>
          </p:grpSpPr>
          <p:sp>
            <p:nvSpPr>
              <p:cNvPr id="199" name="Коло"/>
              <p:cNvSpPr/>
              <p:nvPr/>
            </p:nvSpPr>
            <p:spPr>
              <a:xfrm>
                <a:off x="-1" y="-2"/>
                <a:ext cx="1270007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0" name="Коло"/>
              <p:cNvSpPr/>
              <p:nvPr/>
            </p:nvSpPr>
            <p:spPr>
              <a:xfrm>
                <a:off x="1658775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1" name="Коло"/>
              <p:cNvSpPr/>
              <p:nvPr/>
            </p:nvSpPr>
            <p:spPr>
              <a:xfrm>
                <a:off x="3317557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3" name="Коло"/>
            <p:cNvSpPr/>
            <p:nvPr/>
          </p:nvSpPr>
          <p:spPr>
            <a:xfrm>
              <a:off x="5040136" y="3"/>
              <a:ext cx="1270013" cy="127001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10" name="Групувати"/>
          <p:cNvGrpSpPr/>
          <p:nvPr/>
        </p:nvGrpSpPr>
        <p:grpSpPr>
          <a:xfrm>
            <a:off x="14109648" y="-1914128"/>
            <a:ext cx="6310151" cy="1270029"/>
            <a:chOff x="-1" y="-2"/>
            <a:chExt cx="6310149" cy="1270028"/>
          </a:xfrm>
        </p:grpSpPr>
        <p:grpSp>
          <p:nvGrpSpPr>
            <p:cNvPr id="208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05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6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7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9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11" name="Групувати"/>
          <p:cNvSpPr/>
          <p:nvPr/>
        </p:nvSpPr>
        <p:spPr>
          <a:xfrm>
            <a:off x="26937608" y="-5395208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2" name="125 : 4 = ?"/>
          <p:cNvSpPr txBox="1"/>
          <p:nvPr/>
        </p:nvSpPr>
        <p:spPr>
          <a:xfrm>
            <a:off x="27634716" y="-5210965"/>
            <a:ext cx="237650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258</a:t>
            </a:r>
          </a:p>
        </p:txBody>
      </p:sp>
      <p:sp>
        <p:nvSpPr>
          <p:cNvPr id="213" name="Лінія"/>
          <p:cNvSpPr/>
          <p:nvPr/>
        </p:nvSpPr>
        <p:spPr>
          <a:xfrm>
            <a:off x="28822966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4" name="Лінія"/>
          <p:cNvSpPr/>
          <p:nvPr/>
        </p:nvSpPr>
        <p:spPr>
          <a:xfrm>
            <a:off x="27001179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5" name="Лінія"/>
          <p:cNvSpPr/>
          <p:nvPr/>
        </p:nvSpPr>
        <p:spPr>
          <a:xfrm>
            <a:off x="30644752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6" name="125 : 4 = ?"/>
          <p:cNvSpPr txBox="1"/>
          <p:nvPr/>
        </p:nvSpPr>
        <p:spPr>
          <a:xfrm>
            <a:off x="26324241" y="-2218213"/>
            <a:ext cx="137339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 сот.</a:t>
            </a:r>
          </a:p>
        </p:txBody>
      </p:sp>
      <p:sp>
        <p:nvSpPr>
          <p:cNvPr id="217" name="125 : 4 = ?"/>
          <p:cNvSpPr txBox="1"/>
          <p:nvPr/>
        </p:nvSpPr>
        <p:spPr>
          <a:xfrm>
            <a:off x="27892288" y="-2218213"/>
            <a:ext cx="188087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 дес.</a:t>
            </a:r>
          </a:p>
        </p:txBody>
      </p:sp>
      <p:sp>
        <p:nvSpPr>
          <p:cNvPr id="218" name="125 : 4 = ?"/>
          <p:cNvSpPr txBox="1"/>
          <p:nvPr/>
        </p:nvSpPr>
        <p:spPr>
          <a:xfrm>
            <a:off x="29668086" y="-2218213"/>
            <a:ext cx="1972848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 од.</a:t>
            </a:r>
          </a:p>
        </p:txBody>
      </p:sp>
      <p:sp>
        <p:nvSpPr>
          <p:cNvPr id="219" name="Від грама до кілограма: розділити на 1000.…"/>
          <p:cNvSpPr txBox="1"/>
          <p:nvPr/>
        </p:nvSpPr>
        <p:spPr>
          <a:xfrm>
            <a:off x="2612796" y="4038599"/>
            <a:ext cx="12638279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t>Від грама до кілограма: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розділити</a:t>
            </a:r>
            <a:r>
              <a:t> на 1000.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t>Від кілограма до грама: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помножити</a:t>
            </a:r>
            <a:r>
              <a:t> на 1000.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t>Від кілограма до центнера: </a:t>
            </a:r>
            <a:r>
              <a:rPr>
                <a:solidFill>
                  <a:srgbClr val="B1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поділити</a:t>
            </a:r>
            <a:r>
              <a:t> на 100.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Char char="•"/>
              <a:defRPr sz="4000"/>
            </a:pPr>
            <a:r>
              <a:t>Від центнера до кілограма: </a:t>
            </a:r>
            <a:r>
              <a:rPr>
                <a:solidFill>
                  <a:srgbClr val="B3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помножити</a:t>
            </a:r>
            <a:r>
              <a:t> на 100.</a:t>
            </a:r>
          </a:p>
        </p:txBody>
      </p:sp>
      <p:sp>
        <p:nvSpPr>
          <p:cNvPr id="220" name="Групувати"/>
          <p:cNvSpPr/>
          <p:nvPr/>
        </p:nvSpPr>
        <p:spPr>
          <a:xfrm>
            <a:off x="3505524" y="8261029"/>
            <a:ext cx="7578283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1" name="125 : 4 = ?"/>
          <p:cNvSpPr txBox="1"/>
          <p:nvPr/>
        </p:nvSpPr>
        <p:spPr>
          <a:xfrm>
            <a:off x="3770831" y="8388123"/>
            <a:ext cx="759098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2500 г = 2500 ÷ 1000 = 2.5 кг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7" name="Групувати"/>
          <p:cNvGrpSpPr/>
          <p:nvPr/>
        </p:nvGrpSpPr>
        <p:grpSpPr>
          <a:xfrm>
            <a:off x="14994367" y="-1974043"/>
            <a:ext cx="4587568" cy="1270017"/>
            <a:chOff x="-1" y="0"/>
            <a:chExt cx="4587566" cy="1270015"/>
          </a:xfrm>
        </p:grpSpPr>
        <p:sp>
          <p:nvSpPr>
            <p:cNvPr id="224" name="Коло"/>
            <p:cNvSpPr/>
            <p:nvPr/>
          </p:nvSpPr>
          <p:spPr>
            <a:xfrm>
              <a:off x="-2" y="-1"/>
              <a:ext cx="1270010" cy="1270017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25" name="Коло"/>
            <p:cNvSpPr/>
            <p:nvPr/>
          </p:nvSpPr>
          <p:spPr>
            <a:xfrm>
              <a:off x="1658774" y="-1"/>
              <a:ext cx="1270013" cy="1270017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26" name="Коло"/>
            <p:cNvSpPr/>
            <p:nvPr/>
          </p:nvSpPr>
          <p:spPr>
            <a:xfrm>
              <a:off x="3317553" y="-1"/>
              <a:ext cx="1270013" cy="1270017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228" name="Google Shape;96;p14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31" name="Знімок екрана 2024-06-06 о 11.16.43.png"/>
          <p:cNvGrpSpPr/>
          <p:nvPr/>
        </p:nvGrpSpPr>
        <p:grpSpPr>
          <a:xfrm>
            <a:off x="4694805" y="5352029"/>
            <a:ext cx="13007402" cy="2661347"/>
            <a:chOff x="0" y="0"/>
            <a:chExt cx="13007401" cy="2661345"/>
          </a:xfrm>
        </p:grpSpPr>
        <p:pic>
          <p:nvPicPr>
            <p:cNvPr id="230" name="Знімок екрана 2024-06-06 о 11.16.43.png" descr="Знімок екрана 2024-06-06 о 11.16.43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2575603" cy="2102546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9" name="Знімок екрана 2024-06-06 о 11.16.43.png" descr="Знімок екрана 2024-06-06 о 11.16.43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3007402" cy="2661346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4" name="Google Shape;96;p14"/>
          <p:cNvSpPr txBox="1"/>
          <p:nvPr/>
        </p:nvSpPr>
        <p:spPr>
          <a:xfrm>
            <a:off x="2442135" y="1827452"/>
            <a:ext cx="913229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40" name="Групувати"/>
          <p:cNvGrpSpPr/>
          <p:nvPr/>
        </p:nvGrpSpPr>
        <p:grpSpPr>
          <a:xfrm>
            <a:off x="16755579" y="-3210656"/>
            <a:ext cx="6310151" cy="1270029"/>
            <a:chOff x="-1" y="-2"/>
            <a:chExt cx="6310149" cy="1270028"/>
          </a:xfrm>
        </p:grpSpPr>
        <p:grpSp>
          <p:nvGrpSpPr>
            <p:cNvPr id="238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35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6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7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39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41" name="Групувати"/>
          <p:cNvSpPr/>
          <p:nvPr/>
        </p:nvSpPr>
        <p:spPr>
          <a:xfrm>
            <a:off x="2659497" y="4602522"/>
            <a:ext cx="489905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2" name="125 : 4 = ?"/>
          <p:cNvSpPr txBox="1"/>
          <p:nvPr/>
        </p:nvSpPr>
        <p:spPr>
          <a:xfrm>
            <a:off x="3151594" y="4729617"/>
            <a:ext cx="501126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3ц 50кг = 350кг</a:t>
            </a:r>
          </a:p>
        </p:txBody>
      </p:sp>
      <p:sp>
        <p:nvSpPr>
          <p:cNvPr id="243" name="Групувати"/>
          <p:cNvSpPr/>
          <p:nvPr/>
        </p:nvSpPr>
        <p:spPr>
          <a:xfrm>
            <a:off x="2656313" y="6126522"/>
            <a:ext cx="489905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4" name="125 : 4 = ?"/>
          <p:cNvSpPr txBox="1"/>
          <p:nvPr/>
        </p:nvSpPr>
        <p:spPr>
          <a:xfrm>
            <a:off x="3151594" y="6253616"/>
            <a:ext cx="501126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7ц 75кг = 775кг</a:t>
            </a:r>
          </a:p>
        </p:txBody>
      </p:sp>
      <p:sp>
        <p:nvSpPr>
          <p:cNvPr id="245" name="Групувати"/>
          <p:cNvSpPr/>
          <p:nvPr/>
        </p:nvSpPr>
        <p:spPr>
          <a:xfrm>
            <a:off x="2656313" y="7650522"/>
            <a:ext cx="489905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6" name="125 : 4 = ?"/>
          <p:cNvSpPr txBox="1"/>
          <p:nvPr/>
        </p:nvSpPr>
        <p:spPr>
          <a:xfrm>
            <a:off x="3151594" y="7777616"/>
            <a:ext cx="501126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8ц 05кг = 805кг</a:t>
            </a:r>
          </a:p>
        </p:txBody>
      </p:sp>
      <p:sp>
        <p:nvSpPr>
          <p:cNvPr id="247" name="Групувати"/>
          <p:cNvSpPr/>
          <p:nvPr/>
        </p:nvSpPr>
        <p:spPr>
          <a:xfrm>
            <a:off x="9873097" y="4602522"/>
            <a:ext cx="489905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8" name="125 : 4 = ?"/>
          <p:cNvSpPr txBox="1"/>
          <p:nvPr/>
        </p:nvSpPr>
        <p:spPr>
          <a:xfrm>
            <a:off x="10317579" y="4729616"/>
            <a:ext cx="501126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2т 500кг = 25ц</a:t>
            </a:r>
          </a:p>
        </p:txBody>
      </p:sp>
      <p:sp>
        <p:nvSpPr>
          <p:cNvPr id="249" name="Групувати"/>
          <p:cNvSpPr/>
          <p:nvPr/>
        </p:nvSpPr>
        <p:spPr>
          <a:xfrm>
            <a:off x="9869913" y="6126522"/>
            <a:ext cx="489905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0" name="125 : 4 = ?"/>
          <p:cNvSpPr txBox="1"/>
          <p:nvPr/>
        </p:nvSpPr>
        <p:spPr>
          <a:xfrm>
            <a:off x="10317579" y="6253616"/>
            <a:ext cx="501126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7т 400кг = 74ц</a:t>
            </a:r>
          </a:p>
        </p:txBody>
      </p:sp>
      <p:sp>
        <p:nvSpPr>
          <p:cNvPr id="251" name="Групувати"/>
          <p:cNvSpPr/>
          <p:nvPr/>
        </p:nvSpPr>
        <p:spPr>
          <a:xfrm>
            <a:off x="9869913" y="7650522"/>
            <a:ext cx="489905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2" name="125 : 4 = ?"/>
          <p:cNvSpPr txBox="1"/>
          <p:nvPr/>
        </p:nvSpPr>
        <p:spPr>
          <a:xfrm>
            <a:off x="10317579" y="7777617"/>
            <a:ext cx="501126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8т 200кг = 82ц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58" name="Групувати"/>
          <p:cNvGrpSpPr/>
          <p:nvPr/>
        </p:nvGrpSpPr>
        <p:grpSpPr>
          <a:xfrm>
            <a:off x="14994367" y="-1974043"/>
            <a:ext cx="4587568" cy="1270017"/>
            <a:chOff x="-1" y="0"/>
            <a:chExt cx="4587566" cy="1270015"/>
          </a:xfrm>
        </p:grpSpPr>
        <p:sp>
          <p:nvSpPr>
            <p:cNvPr id="255" name="Коло"/>
            <p:cNvSpPr/>
            <p:nvPr/>
          </p:nvSpPr>
          <p:spPr>
            <a:xfrm>
              <a:off x="-2" y="-1"/>
              <a:ext cx="1270010" cy="1270017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56" name="Коло"/>
            <p:cNvSpPr/>
            <p:nvPr/>
          </p:nvSpPr>
          <p:spPr>
            <a:xfrm>
              <a:off x="1658774" y="-1"/>
              <a:ext cx="1270013" cy="1270017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57" name="Коло"/>
            <p:cNvSpPr/>
            <p:nvPr/>
          </p:nvSpPr>
          <p:spPr>
            <a:xfrm>
              <a:off x="3317553" y="-1"/>
              <a:ext cx="1270013" cy="1270017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259" name="Google Shape;96;p14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sp>
        <p:nvSpPr>
          <p:cNvPr id="260" name="5 × (4 + 3) = ____…"/>
          <p:cNvSpPr txBox="1"/>
          <p:nvPr/>
        </p:nvSpPr>
        <p:spPr>
          <a:xfrm>
            <a:off x="2645003" y="5556249"/>
            <a:ext cx="5448555" cy="189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AutoNum type="arabicPeriod" startAt="1"/>
              <a:defRPr sz="4000"/>
            </a:pPr>
            <a:r>
              <a:t>5 × (4 + 3) = ____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AutoNum type="arabicPeriod" startAt="1"/>
              <a:defRPr sz="4000"/>
            </a:pPr>
            <a:r>
              <a:t>(9 - 3) × 2 = ____</a:t>
            </a:r>
          </a:p>
          <a:p>
            <a:pPr marL="933450" indent="-793750" algn="l" defTabSz="457200">
              <a:buClr>
                <a:srgbClr val="000000"/>
              </a:buClr>
              <a:buSzPct val="100000"/>
              <a:buFont typeface="Helvetica Neue"/>
              <a:buAutoNum type="arabicPeriod" startAt="1"/>
              <a:defRPr sz="4000"/>
            </a:pPr>
            <a:r>
              <a:t>8 + 6 ÷ 2 = ____</a:t>
            </a:r>
          </a:p>
        </p:txBody>
      </p:sp>
      <p:sp>
        <p:nvSpPr>
          <p:cNvPr id="261" name="Обчисліть значення виразів:"/>
          <p:cNvSpPr txBox="1"/>
          <p:nvPr/>
        </p:nvSpPr>
        <p:spPr>
          <a:xfrm>
            <a:off x="2565399" y="3714750"/>
            <a:ext cx="708812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/>
            </a:lvl1pPr>
          </a:lstStyle>
          <a:p>
            <a:pPr/>
            <a:r>
              <a:t>Обчисліть значення виразів:</a:t>
            </a:r>
          </a:p>
        </p:txBody>
      </p:sp>
      <p:pic>
        <p:nvPicPr>
          <p:cNvPr id="262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397895" y="6287338"/>
            <a:ext cx="3896861" cy="3950022"/>
          </a:xfrm>
          <a:prstGeom prst="rect">
            <a:avLst/>
          </a:prstGeom>
          <a:ln w="12700">
            <a:miter lim="400000"/>
          </a:ln>
        </p:spPr>
      </p:pic>
      <p:pic>
        <p:nvPicPr>
          <p:cNvPr id="263" name="image2.png" descr="image2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645989" y="7300567"/>
            <a:ext cx="3296904" cy="32969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6" name="Google Shape;96;p14"/>
          <p:cNvSpPr txBox="1"/>
          <p:nvPr/>
        </p:nvSpPr>
        <p:spPr>
          <a:xfrm>
            <a:off x="2442135" y="1827452"/>
            <a:ext cx="913229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72" name="Групувати"/>
          <p:cNvGrpSpPr/>
          <p:nvPr/>
        </p:nvGrpSpPr>
        <p:grpSpPr>
          <a:xfrm>
            <a:off x="16755579" y="-3210656"/>
            <a:ext cx="6310151" cy="1270029"/>
            <a:chOff x="-1" y="-2"/>
            <a:chExt cx="6310149" cy="1270028"/>
          </a:xfrm>
        </p:grpSpPr>
        <p:grpSp>
          <p:nvGrpSpPr>
            <p:cNvPr id="270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67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8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9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71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73" name="Групувати"/>
          <p:cNvSpPr/>
          <p:nvPr/>
        </p:nvSpPr>
        <p:spPr>
          <a:xfrm>
            <a:off x="2659497" y="4602522"/>
            <a:ext cx="6601526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4" name="125 : 4 = ?"/>
          <p:cNvSpPr txBox="1"/>
          <p:nvPr/>
        </p:nvSpPr>
        <p:spPr>
          <a:xfrm>
            <a:off x="3151594" y="4729617"/>
            <a:ext cx="685708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1) 5 × (4 + 3) = 5 х 7 = 35</a:t>
            </a:r>
          </a:p>
        </p:txBody>
      </p:sp>
      <p:sp>
        <p:nvSpPr>
          <p:cNvPr id="275" name="Групувати"/>
          <p:cNvSpPr/>
          <p:nvPr/>
        </p:nvSpPr>
        <p:spPr>
          <a:xfrm>
            <a:off x="2684897" y="6381656"/>
            <a:ext cx="6601526" cy="952688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6" name="125 : 4 = ?"/>
          <p:cNvSpPr txBox="1"/>
          <p:nvPr/>
        </p:nvSpPr>
        <p:spPr>
          <a:xfrm>
            <a:off x="3176994" y="6508750"/>
            <a:ext cx="685708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2) (9-3) х 2 = 6 х 2 = 12</a:t>
            </a:r>
          </a:p>
        </p:txBody>
      </p:sp>
      <p:sp>
        <p:nvSpPr>
          <p:cNvPr id="277" name="Групувати"/>
          <p:cNvSpPr/>
          <p:nvPr/>
        </p:nvSpPr>
        <p:spPr>
          <a:xfrm>
            <a:off x="2710297" y="8160789"/>
            <a:ext cx="6601526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78" name="125 : 4 = ?"/>
          <p:cNvSpPr txBox="1"/>
          <p:nvPr/>
        </p:nvSpPr>
        <p:spPr>
          <a:xfrm>
            <a:off x="3202394" y="8287883"/>
            <a:ext cx="685708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3) 8 + 6 ÷ 2 = 8 + 3 = 11</a:t>
            </a:r>
          </a:p>
        </p:txBody>
      </p:sp>
      <p:pic>
        <p:nvPicPr>
          <p:cNvPr id="279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17542116" y="6436284"/>
            <a:ext cx="3574334" cy="4401699"/>
          </a:xfrm>
          <a:prstGeom prst="rect">
            <a:avLst/>
          </a:prstGeom>
          <a:ln w="12700">
            <a:miter lim="400000"/>
          </a:ln>
        </p:spPr>
      </p:pic>
      <p:pic>
        <p:nvPicPr>
          <p:cNvPr id="280" name="3_1.png" descr="3_1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792083" y="3511134"/>
            <a:ext cx="3574333" cy="357433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