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1pPr>
    <a:lvl2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2pPr>
    <a:lvl3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3pPr>
    <a:lvl4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4pPr>
    <a:lvl5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5pPr>
    <a:lvl6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6pPr>
    <a:lvl7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7pPr>
    <a:lvl8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8pPr>
    <a:lvl9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CDDF"/>
          </a:solidFill>
        </a:fill>
      </a:tcStyle>
    </a:wholeTbl>
    <a:band2H>
      <a:tcTxStyle b="def" i="def"/>
      <a:tcStyle>
        <a:tcBdr/>
        <a:fill>
          <a:solidFill>
            <a:srgbClr val="FFE8F0"/>
          </a:solidFill>
        </a:fill>
      </a:tcStyle>
    </a:band2H>
    <a:firstCol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Rubik Light Bold"/>
          <a:ea typeface="Rubik Light Bold"/>
          <a:cs typeface="Rubik Light Bold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Rubik Light Bold"/>
          <a:ea typeface="Rubik Light Bold"/>
          <a:cs typeface="Rubik Light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Rubik Light Bold"/>
          <a:ea typeface="Rubik Light Bold"/>
          <a:cs typeface="Rubik Light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Rubik Light Bold"/>
          <a:ea typeface="Rubik Light Bold"/>
          <a:cs typeface="Rubik Light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Rubik Light Bold"/>
          <a:ea typeface="Rubik Light Bold"/>
          <a:cs typeface="Rubik Light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 рівень тексту…"/>
          <p:cNvSpPr txBox="1"/>
          <p:nvPr>
            <p:ph type="body" sz="quarter" idx="1" hasCustomPrompt="1"/>
          </p:nvPr>
        </p:nvSpPr>
        <p:spPr>
          <a:xfrm>
            <a:off x="1201340" y="11859862"/>
            <a:ext cx="21971005" cy="636985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5pPr>
          </a:lstStyle>
          <a:p>
            <a:pPr/>
            <a:r>
              <a:t>Автор і дата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" name="Заголовок презентації"/>
          <p:cNvSpPr txBox="1"/>
          <p:nvPr>
            <p:ph type="title" hasCustomPrompt="1"/>
          </p:nvPr>
        </p:nvSpPr>
        <p:spPr>
          <a:xfrm>
            <a:off x="1206496" y="2574991"/>
            <a:ext cx="21971005" cy="4648204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Заголовок презентації</a:t>
            </a:r>
          </a:p>
        </p:txBody>
      </p:sp>
      <p:sp>
        <p:nvSpPr>
          <p:cNvPr id="13" name="1 рівень тексту…"/>
          <p:cNvSpPr txBox="1"/>
          <p:nvPr>
            <p:ph type="body" sz="quarter" idx="21" hasCustomPrompt="1"/>
          </p:nvPr>
        </p:nvSpPr>
        <p:spPr>
          <a:xfrm>
            <a:off x="1201342" y="7223190"/>
            <a:ext cx="21971002" cy="1905003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Підзаголовок презентації</a:t>
            </a:r>
          </a:p>
        </p:txBody>
      </p:sp>
      <p:sp>
        <p:nvSpPr>
          <p:cNvPr id="14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яв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1 рівень тексту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numCol="1" spcCol="38100"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Заява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Відомий фа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1 рівень тексту…"/>
          <p:cNvSpPr txBox="1"/>
          <p:nvPr>
            <p:ph type="body" idx="1" hasCustomPrompt="1"/>
          </p:nvPr>
        </p:nvSpPr>
        <p:spPr>
          <a:xfrm>
            <a:off x="1206500" y="1075925"/>
            <a:ext cx="21971000" cy="7241587"/>
          </a:xfrm>
          <a:prstGeom prst="rect">
            <a:avLst/>
          </a:prstGeom>
        </p:spPr>
        <p:txBody>
          <a:bodyPr numCol="1" spcCol="38100"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Інформація про факт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Інформація про факт</a:t>
            </a:r>
          </a:p>
        </p:txBody>
      </p:sp>
      <p:sp>
        <p:nvSpPr>
          <p:cNvPr id="108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Цита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1 рівень тексту…"/>
          <p:cNvSpPr txBox="1"/>
          <p:nvPr>
            <p:ph type="body" sz="quarter" idx="1" hasCustomPrompt="1"/>
          </p:nvPr>
        </p:nvSpPr>
        <p:spPr>
          <a:xfrm>
            <a:off x="2430022" y="10675453"/>
            <a:ext cx="20200057" cy="636985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5pPr>
          </a:lstStyle>
          <a:p>
            <a:pPr/>
            <a:r>
              <a:t>Атрибуція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6" name="1 рівень тексту…"/>
          <p:cNvSpPr txBox="1"/>
          <p:nvPr>
            <p:ph type="body" sz="half" idx="21" hasCustomPrompt="1"/>
          </p:nvPr>
        </p:nvSpPr>
        <p:spPr>
          <a:xfrm>
            <a:off x="1753923" y="4939860"/>
            <a:ext cx="20876154" cy="3836283"/>
          </a:xfrm>
          <a:prstGeom prst="rect">
            <a:avLst/>
          </a:prstGeom>
        </p:spPr>
        <p:txBody>
          <a:bodyPr numCol="1" spcCol="38100"/>
          <a:lstStyle>
            <a:lvl1pPr marL="0" indent="169021">
              <a:spcBef>
                <a:spcPts val="0"/>
              </a:spcBef>
              <a:buSzTx/>
              <a:buNone/>
              <a:defRPr spc="-20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«Відома цитата»</a:t>
            </a:r>
          </a:p>
        </p:txBody>
      </p:sp>
      <p:sp>
        <p:nvSpPr>
          <p:cNvPr id="117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Фото (3 ш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Миска салату зі смаженим рисом, вареними яйцями та паличками"/>
          <p:cNvSpPr/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25" name="Миска з пиріжками з лососем, салатом і хумусом "/>
          <p:cNvSpPr/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26" name="Миска макаронів паппарделле з маслом із петрушкою, смаженим лісовим горіхом і тоненькими скибками пармезану"/>
          <p:cNvSpPr/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27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миска салату зі смаженим рисом, вареними яйцями та паличками"/>
          <p:cNvSpPr/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35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Порожні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і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Авокадо й лайми"/>
          <p:cNvSpPr/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22" name="Заголовок презентації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Заголовок презентації</a:t>
            </a:r>
          </a:p>
        </p:txBody>
      </p:sp>
      <p:sp>
        <p:nvSpPr>
          <p:cNvPr id="23" name="1 рівень тексту…"/>
          <p:cNvSpPr txBox="1"/>
          <p:nvPr>
            <p:ph type="body" sz="quarter" idx="1" hasCustomPrompt="1"/>
          </p:nvPr>
        </p:nvSpPr>
        <p:spPr>
          <a:xfrm>
            <a:off x="1207690" y="1106137"/>
            <a:ext cx="21968621" cy="636985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5pPr>
          </a:lstStyle>
          <a:p>
            <a:pPr/>
            <a:r>
              <a:t>Автор і дата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1 рівень тексту…"/>
          <p:cNvSpPr txBox="1"/>
          <p:nvPr>
            <p:ph type="body" sz="quarter" idx="22" hasCustomPrompt="1"/>
          </p:nvPr>
        </p:nvSpPr>
        <p:spPr>
          <a:xfrm>
            <a:off x="1206500" y="11609909"/>
            <a:ext cx="21971000" cy="1116958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Підзаголовок презентації</a:t>
            </a:r>
          </a:p>
        </p:txBody>
      </p:sp>
      <p:sp>
        <p:nvSpPr>
          <p:cNvPr id="25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і фото (варіан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Миска з пиріжками з лососем, салатом і хумусом"/>
          <p:cNvSpPr/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33" name="Заголовок слайда"/>
          <p:cNvSpPr txBox="1"/>
          <p:nvPr>
            <p:ph type="title" hasCustomPrompt="1"/>
          </p:nvPr>
        </p:nvSpPr>
        <p:spPr>
          <a:xfrm>
            <a:off x="1206500" y="1270000"/>
            <a:ext cx="9779000" cy="5882274"/>
          </a:xfrm>
          <a:prstGeom prst="rect">
            <a:avLst/>
          </a:prstGeom>
        </p:spPr>
        <p:txBody>
          <a:bodyPr anchor="b"/>
          <a:lstStyle/>
          <a:p>
            <a:pPr/>
            <a:r>
              <a:t>Заголовок слайда</a:t>
            </a:r>
          </a:p>
        </p:txBody>
      </p:sp>
      <p:sp>
        <p:nvSpPr>
          <p:cNvPr id="34" name="1 рівень тексту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Номер слайда"/>
          <p:cNvSpPr txBox="1"/>
          <p:nvPr>
            <p:ph type="sldNum" sz="quarter" idx="2"/>
          </p:nvPr>
        </p:nvSpPr>
        <p:spPr>
          <a:xfrm>
            <a:off x="12001500" y="13085233"/>
            <a:ext cx="368504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і маркер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Заголовок слайда"/>
          <p:cNvSpPr txBox="1"/>
          <p:nvPr>
            <p:ph type="title" hasCustomPrompt="1"/>
          </p:nvPr>
        </p:nvSpPr>
        <p:spPr>
          <a:xfrm>
            <a:off x="1206500" y="1079500"/>
            <a:ext cx="21971000" cy="1433164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слайда</a:t>
            </a:r>
          </a:p>
        </p:txBody>
      </p:sp>
      <p:sp>
        <p:nvSpPr>
          <p:cNvPr id="43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4" name="1 рівень тексту…"/>
          <p:cNvSpPr txBox="1"/>
          <p:nvPr>
            <p:ph type="body" idx="21" hasCustomPrompt="1"/>
          </p:nvPr>
        </p:nvSpPr>
        <p:spPr>
          <a:prstGeom prst="rect">
            <a:avLst/>
          </a:prstGeom>
        </p:spPr>
        <p:txBody>
          <a:bodyPr numCol="1" spcCol="38100"/>
          <a:lstStyle/>
          <a:p>
            <a:pPr/>
            <a:r>
              <a:t>Текст маркера слайда</a:t>
            </a:r>
          </a:p>
        </p:txBody>
      </p:sp>
      <p:sp>
        <p:nvSpPr>
          <p:cNvPr id="45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Маркер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1 рівень тексту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Текст маркера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, маркери і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9779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1" name="1 рівень тексту…"/>
          <p:cNvSpPr txBox="1"/>
          <p:nvPr>
            <p:ph type="body" sz="half" idx="21" hasCustomPrompt="1"/>
          </p:nvPr>
        </p:nvSpPr>
        <p:spPr>
          <a:xfrm>
            <a:off x="1206500" y="4248503"/>
            <a:ext cx="9779000" cy="8256631"/>
          </a:xfrm>
          <a:prstGeom prst="rect">
            <a:avLst/>
          </a:prstGeom>
        </p:spPr>
        <p:txBody>
          <a:bodyPr numCol="1" spcCol="38100"/>
          <a:lstStyle/>
          <a:p>
            <a:pPr/>
            <a:r>
              <a:t>Текст маркера слайда</a:t>
            </a:r>
          </a:p>
        </p:txBody>
      </p:sp>
      <p:sp>
        <p:nvSpPr>
          <p:cNvPr id="62" name="Миска макаронів паппарделле з маслом із петрушкою, смаженим лісовим горіхом і тоненькими скибками пармезану"/>
          <p:cNvSpPr/>
          <p:nvPr>
            <p:ph type="pic" idx="22"/>
          </p:nvPr>
        </p:nvSpPr>
        <p:spPr>
          <a:xfrm>
            <a:off x="12192000" y="-407266"/>
            <a:ext cx="10916874" cy="14555833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63" name="Заголовок слайда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слайда</a:t>
            </a:r>
          </a:p>
        </p:txBody>
      </p:sp>
      <p:sp>
        <p:nvSpPr>
          <p:cNvPr id="64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Розді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Заголовок частини"/>
          <p:cNvSpPr txBox="1"/>
          <p:nvPr>
            <p:ph type="title" hasCustomPrompt="1"/>
          </p:nvPr>
        </p:nvSpPr>
        <p:spPr>
          <a:xfrm>
            <a:off x="1206496" y="4533900"/>
            <a:ext cx="21971005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Заголовок частини</a:t>
            </a:r>
          </a:p>
        </p:txBody>
      </p:sp>
      <p:sp>
        <p:nvSpPr>
          <p:cNvPr id="72" name="Номер слайда"/>
          <p:cNvSpPr txBox="1"/>
          <p:nvPr>
            <p:ph type="sldNum" sz="quarter" idx="2"/>
          </p:nvPr>
        </p:nvSpPr>
        <p:spPr>
          <a:xfrm>
            <a:off x="12001500" y="13085233"/>
            <a:ext cx="368504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Заголовок слайда"/>
          <p:cNvSpPr txBox="1"/>
          <p:nvPr>
            <p:ph type="title" hasCustomPrompt="1"/>
          </p:nvPr>
        </p:nvSpPr>
        <p:spPr>
          <a:xfrm>
            <a:off x="1206500" y="1079500"/>
            <a:ext cx="21971000" cy="1434951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слайда</a:t>
            </a:r>
          </a:p>
        </p:txBody>
      </p:sp>
      <p:sp>
        <p:nvSpPr>
          <p:cNvPr id="80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1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Порядок денн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Заголовок до порядку денного"/>
          <p:cNvSpPr txBox="1"/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до порядку денного</a:t>
            </a:r>
          </a:p>
        </p:txBody>
      </p:sp>
      <p:sp>
        <p:nvSpPr>
          <p:cNvPr id="89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до порядку денного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0" name="1 рівень тексту…"/>
          <p:cNvSpPr txBox="1"/>
          <p:nvPr>
            <p:ph type="body" idx="21" hasCustomPrompt="1"/>
          </p:nvPr>
        </p:nvSpPr>
        <p:spPr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99" sz="5500"/>
            </a:lvl1pPr>
          </a:lstStyle>
          <a:p>
            <a:pPr/>
            <a:r>
              <a:t>Теми порядку денного</a:t>
            </a:r>
          </a:p>
        </p:txBody>
      </p:sp>
      <p:sp>
        <p:nvSpPr>
          <p:cNvPr id="91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рівень тексту…"/>
          <p:cNvSpPr txBox="1"/>
          <p:nvPr>
            <p:ph type="body" idx="1" hasCustomPrompt="1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numCol="2" spcCol="1098550">
            <a:normAutofit fontScale="100000" lnSpcReduction="0"/>
          </a:bodyPr>
          <a:lstStyle/>
          <a:p>
            <a:pPr/>
            <a:r>
              <a:t>Текст маркера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" name="Текст назви"/>
          <p:cNvSpPr txBox="1"/>
          <p:nvPr>
            <p:ph type="title"/>
          </p:nvPr>
        </p:nvSpPr>
        <p:spPr>
          <a:xfrm>
            <a:off x="3653366" y="2743200"/>
            <a:ext cx="19507201" cy="15053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Текст назви</a:t>
            </a:r>
          </a:p>
        </p:txBody>
      </p:sp>
      <p:sp>
        <p:nvSpPr>
          <p:cNvPr id="4" name="Номер слайда"/>
          <p:cNvSpPr txBox="1"/>
          <p:nvPr>
            <p:ph type="sldNum" sz="quarter" idx="2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titleStyle>
    <p:bodyStyle>
      <a:lvl1pPr marL="6096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12192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18288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24384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30480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36576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42672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48768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54864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3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4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5.png"/><Relationship Id="rId4" Type="http://schemas.openxmlformats.org/officeDocument/2006/relationships/image" Target="../media/image6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7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7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8.png"/><Relationship Id="rId4" Type="http://schemas.openxmlformats.org/officeDocument/2006/relationships/image" Target="../media/image9.pn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0.png"/><Relationship Id="rId4" Type="http://schemas.openxmlformats.org/officeDocument/2006/relationships/image" Target="../media/image11.pn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52" name="Математика 4 клас"/>
          <p:cNvSpPr txBox="1"/>
          <p:nvPr/>
        </p:nvSpPr>
        <p:spPr>
          <a:xfrm>
            <a:off x="2408520" y="6789906"/>
            <a:ext cx="6815710" cy="944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825500">
              <a:defRPr sz="5500">
                <a:solidFill>
                  <a:srgbClr val="5E38C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Математика 4 клас </a:t>
            </a:r>
          </a:p>
        </p:txBody>
      </p:sp>
      <p:sp>
        <p:nvSpPr>
          <p:cNvPr id="153" name="Ділення на двоцифрове число способом округлення. Кругові діаграми"/>
          <p:cNvSpPr txBox="1"/>
          <p:nvPr/>
        </p:nvSpPr>
        <p:spPr>
          <a:xfrm>
            <a:off x="2223127" y="4237209"/>
            <a:ext cx="15380665" cy="2159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lnSpc>
                <a:spcPct val="80000"/>
              </a:lnSpc>
              <a:defRPr spc="-152" sz="7600">
                <a:latin typeface="Rubik Light SemiBold"/>
                <a:ea typeface="Rubik Light SemiBold"/>
                <a:cs typeface="Rubik Light SemiBold"/>
                <a:sym typeface="Rubik Light SemiBold"/>
              </a:defRPr>
            </a:lvl1pPr>
          </a:lstStyle>
          <a:p>
            <a:pPr/>
            <a:r>
              <a:t>Множення трицифрового числа на одноцифрове</a:t>
            </a:r>
          </a:p>
        </p:txBody>
      </p:sp>
      <p:pic>
        <p:nvPicPr>
          <p:cNvPr id="154" name="43.png" descr="43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5509264" y="6708727"/>
            <a:ext cx="5382030" cy="538203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0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321" name="Google Shape;96;p14"/>
          <p:cNvSpPr txBox="1"/>
          <p:nvPr/>
        </p:nvSpPr>
        <p:spPr>
          <a:xfrm>
            <a:off x="2514351" y="2573658"/>
            <a:ext cx="19996544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Презентація створена спеціалістами Mathema.me</a:t>
            </a:r>
          </a:p>
        </p:txBody>
      </p:sp>
      <p:sp>
        <p:nvSpPr>
          <p:cNvPr id="322" name="Mathema - це найбільша платформа для вивчення математики у Східній Європі, родом з України.…"/>
          <p:cNvSpPr txBox="1"/>
          <p:nvPr/>
        </p:nvSpPr>
        <p:spPr>
          <a:xfrm>
            <a:off x="2740764" y="4697802"/>
            <a:ext cx="13998189" cy="49438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indent="609600" algn="l" defTabSz="457200">
              <a:lnSpc>
                <a:spcPts val="5600"/>
              </a:lnSpc>
              <a:defRPr b="1" sz="4000">
                <a:solidFill>
                  <a:srgbClr val="B29443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Mathema</a:t>
            </a:r>
            <a:r>
              <a:rPr b="0">
                <a:solidFill>
                  <a:srgbClr val="000000"/>
                </a:solidFill>
              </a:rPr>
              <a:t> - це найбільша платформа для вивчення математики у Східній Європі, родом з України.</a:t>
            </a:r>
            <a:endParaRPr>
              <a:solidFill>
                <a:srgbClr val="F6CC79"/>
              </a:solidFill>
              <a:latin typeface="Times Roman"/>
              <a:ea typeface="Times Roman"/>
              <a:cs typeface="Times Roman"/>
              <a:sym typeface="Times Roman"/>
            </a:endParaRPr>
          </a:p>
          <a:p>
            <a:pPr algn="l" defTabSz="457200"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</a:p>
          <a:p>
            <a:pPr indent="609600" algn="l" defTabSz="457200">
              <a:lnSpc>
                <a:spcPts val="5600"/>
              </a:lnSpc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У Mathema ти можеш: </a:t>
            </a:r>
            <a:endParaRPr>
              <a:latin typeface="Times Roman"/>
              <a:ea typeface="Times Roman"/>
              <a:cs typeface="Times Roman"/>
              <a:sym typeface="Times Roman"/>
            </a:endParaRPr>
          </a:p>
          <a:p>
            <a:pPr marL="401052" indent="-401052" algn="l" defTabSz="457200">
              <a:lnSpc>
                <a:spcPts val="5600"/>
              </a:lnSpc>
              <a:buSzPct val="100000"/>
              <a:buChar char="•"/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готуватися до контрольних та іспитів</a:t>
            </a:r>
            <a:endParaRPr>
              <a:latin typeface="Times Roman"/>
              <a:ea typeface="Times Roman"/>
              <a:cs typeface="Times Roman"/>
              <a:sym typeface="Times Roman"/>
            </a:endParaRPr>
          </a:p>
          <a:p>
            <a:pPr marL="401052" indent="-401052" algn="l" defTabSz="457200">
              <a:lnSpc>
                <a:spcPts val="5600"/>
              </a:lnSpc>
              <a:buSzPct val="100000"/>
              <a:buChar char="•"/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проходити онлайн-тести</a:t>
            </a:r>
            <a:endParaRPr>
              <a:latin typeface="Times Roman"/>
              <a:ea typeface="Times Roman"/>
              <a:cs typeface="Times Roman"/>
              <a:sym typeface="Times Roman"/>
            </a:endParaRPr>
          </a:p>
          <a:p>
            <a:pPr marL="401052" indent="-401052" algn="l" defTabSz="457200">
              <a:lnSpc>
                <a:spcPts val="5600"/>
              </a:lnSpc>
              <a:buSzPct val="100000"/>
              <a:buChar char="•"/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дізнаватись останні новини про освіту в Україні</a:t>
            </a:r>
          </a:p>
        </p:txBody>
      </p:sp>
      <p:pic>
        <p:nvPicPr>
          <p:cNvPr id="323" name="34.png" descr="34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5882441" y="4066085"/>
            <a:ext cx="6207246" cy="6207245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29" name="Групувати"/>
          <p:cNvGrpSpPr/>
          <p:nvPr/>
        </p:nvGrpSpPr>
        <p:grpSpPr>
          <a:xfrm>
            <a:off x="11368642" y="-2633884"/>
            <a:ext cx="6310151" cy="1270029"/>
            <a:chOff x="-1" y="-2"/>
            <a:chExt cx="6310149" cy="1270028"/>
          </a:xfrm>
        </p:grpSpPr>
        <p:grpSp>
          <p:nvGrpSpPr>
            <p:cNvPr id="327" name="Групувати"/>
            <p:cNvGrpSpPr/>
            <p:nvPr/>
          </p:nvGrpSpPr>
          <p:grpSpPr>
            <a:xfrm>
              <a:off x="-2" y="-3"/>
              <a:ext cx="4587572" cy="1270029"/>
              <a:chOff x="0" y="-1"/>
              <a:chExt cx="4587571" cy="1270028"/>
            </a:xfrm>
          </p:grpSpPr>
          <p:sp>
            <p:nvSpPr>
              <p:cNvPr id="324" name="Коло"/>
              <p:cNvSpPr/>
              <p:nvPr/>
            </p:nvSpPr>
            <p:spPr>
              <a:xfrm>
                <a:off x="-1" y="-2"/>
                <a:ext cx="1270011" cy="127002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25" name="Коло"/>
              <p:cNvSpPr/>
              <p:nvPr/>
            </p:nvSpPr>
            <p:spPr>
              <a:xfrm>
                <a:off x="1658777" y="-2"/>
                <a:ext cx="1270013" cy="127002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26" name="Коло"/>
              <p:cNvSpPr/>
              <p:nvPr/>
            </p:nvSpPr>
            <p:spPr>
              <a:xfrm>
                <a:off x="3317558" y="-2"/>
                <a:ext cx="1270013" cy="127002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328" name="Коло"/>
            <p:cNvSpPr/>
            <p:nvPr/>
          </p:nvSpPr>
          <p:spPr>
            <a:xfrm>
              <a:off x="5040135" y="4"/>
              <a:ext cx="1270013" cy="1270018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57" name="Google Shape;96;p14"/>
          <p:cNvSpPr txBox="1"/>
          <p:nvPr/>
        </p:nvSpPr>
        <p:spPr>
          <a:xfrm>
            <a:off x="2442134" y="1827452"/>
            <a:ext cx="16653106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Пригадаймо</a:t>
            </a:r>
          </a:p>
        </p:txBody>
      </p:sp>
      <p:grpSp>
        <p:nvGrpSpPr>
          <p:cNvPr id="163" name="Групувати"/>
          <p:cNvGrpSpPr/>
          <p:nvPr/>
        </p:nvGrpSpPr>
        <p:grpSpPr>
          <a:xfrm>
            <a:off x="12263984" y="-3041390"/>
            <a:ext cx="6310151" cy="1270029"/>
            <a:chOff x="-1" y="-2"/>
            <a:chExt cx="6310149" cy="1270028"/>
          </a:xfrm>
        </p:grpSpPr>
        <p:grpSp>
          <p:nvGrpSpPr>
            <p:cNvPr id="161" name="Групувати"/>
            <p:cNvGrpSpPr/>
            <p:nvPr/>
          </p:nvGrpSpPr>
          <p:grpSpPr>
            <a:xfrm>
              <a:off x="-2" y="-3"/>
              <a:ext cx="4587572" cy="1270029"/>
              <a:chOff x="0" y="-1"/>
              <a:chExt cx="4587571" cy="1270028"/>
            </a:xfrm>
          </p:grpSpPr>
          <p:sp>
            <p:nvSpPr>
              <p:cNvPr id="158" name="Коло"/>
              <p:cNvSpPr/>
              <p:nvPr/>
            </p:nvSpPr>
            <p:spPr>
              <a:xfrm>
                <a:off x="-1" y="-2"/>
                <a:ext cx="1270011" cy="127002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59" name="Коло"/>
              <p:cNvSpPr/>
              <p:nvPr/>
            </p:nvSpPr>
            <p:spPr>
              <a:xfrm>
                <a:off x="1658777" y="-2"/>
                <a:ext cx="1270013" cy="127002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60" name="Коло"/>
              <p:cNvSpPr/>
              <p:nvPr/>
            </p:nvSpPr>
            <p:spPr>
              <a:xfrm>
                <a:off x="3317558" y="-2"/>
                <a:ext cx="1270013" cy="127002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162" name="Коло"/>
            <p:cNvSpPr/>
            <p:nvPr/>
          </p:nvSpPr>
          <p:spPr>
            <a:xfrm>
              <a:off x="5040135" y="0"/>
              <a:ext cx="1270013" cy="1270023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pic>
        <p:nvPicPr>
          <p:cNvPr id="164" name="Зображення" descr="Зображення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8220788" y="5538308"/>
            <a:ext cx="2779275" cy="5494588"/>
          </a:xfrm>
          <a:prstGeom prst="rect">
            <a:avLst/>
          </a:prstGeom>
          <a:ln w="12700">
            <a:miter lim="400000"/>
          </a:ln>
        </p:spPr>
      </p:pic>
      <p:sp>
        <p:nvSpPr>
          <p:cNvPr id="165" name="Множення - це арифметична дія, що показує, скільки всього буде, якщо взяти певне число кілька разів."/>
          <p:cNvSpPr txBox="1"/>
          <p:nvPr/>
        </p:nvSpPr>
        <p:spPr>
          <a:xfrm>
            <a:off x="2312002" y="3922551"/>
            <a:ext cx="16165617" cy="1295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defRPr sz="4000"/>
            </a:pPr>
            <a:r>
              <a:rPr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rPr>
              <a:t>Множення</a:t>
            </a:r>
            <a:r>
              <a:t> - це арифметична дія, що показує, скільки всього буде, якщо взяти певне число кілька разів.</a:t>
            </a:r>
          </a:p>
        </p:txBody>
      </p:sp>
      <p:pic>
        <p:nvPicPr>
          <p:cNvPr id="166" name="37.png" descr="37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3694742" y="7631745"/>
            <a:ext cx="3448635" cy="344863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8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69" name="Google Shape;96;p14"/>
          <p:cNvSpPr txBox="1"/>
          <p:nvPr/>
        </p:nvSpPr>
        <p:spPr>
          <a:xfrm>
            <a:off x="2442134" y="1827452"/>
            <a:ext cx="18177098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Алгоритм письмового множення</a:t>
            </a:r>
          </a:p>
        </p:txBody>
      </p:sp>
      <p:grpSp>
        <p:nvGrpSpPr>
          <p:cNvPr id="175" name="Групувати"/>
          <p:cNvGrpSpPr/>
          <p:nvPr/>
        </p:nvGrpSpPr>
        <p:grpSpPr>
          <a:xfrm>
            <a:off x="13529910" y="-2020265"/>
            <a:ext cx="6310150" cy="1270029"/>
            <a:chOff x="-1" y="-2"/>
            <a:chExt cx="6310149" cy="1270028"/>
          </a:xfrm>
        </p:grpSpPr>
        <p:grpSp>
          <p:nvGrpSpPr>
            <p:cNvPr id="173" name="Групувати"/>
            <p:cNvGrpSpPr/>
            <p:nvPr/>
          </p:nvGrpSpPr>
          <p:grpSpPr>
            <a:xfrm>
              <a:off x="-2" y="-3"/>
              <a:ext cx="4587572" cy="1270029"/>
              <a:chOff x="0" y="-1"/>
              <a:chExt cx="4587571" cy="1270028"/>
            </a:xfrm>
          </p:grpSpPr>
          <p:sp>
            <p:nvSpPr>
              <p:cNvPr id="170" name="Коло"/>
              <p:cNvSpPr/>
              <p:nvPr/>
            </p:nvSpPr>
            <p:spPr>
              <a:xfrm>
                <a:off x="-1" y="-2"/>
                <a:ext cx="1270011" cy="127002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71" name="Коло"/>
              <p:cNvSpPr/>
              <p:nvPr/>
            </p:nvSpPr>
            <p:spPr>
              <a:xfrm>
                <a:off x="1658777" y="-2"/>
                <a:ext cx="1270013" cy="127002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72" name="Коло"/>
              <p:cNvSpPr/>
              <p:nvPr/>
            </p:nvSpPr>
            <p:spPr>
              <a:xfrm>
                <a:off x="3317558" y="-2"/>
                <a:ext cx="1270013" cy="127002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174" name="Коло"/>
            <p:cNvSpPr/>
            <p:nvPr/>
          </p:nvSpPr>
          <p:spPr>
            <a:xfrm>
              <a:off x="5040135" y="0"/>
              <a:ext cx="1270013" cy="1270023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176" name="Запиши трицифрове число зверху і одноцифрове число знизу під ним, вирівнявши по правій стороні.…"/>
          <p:cNvSpPr txBox="1"/>
          <p:nvPr/>
        </p:nvSpPr>
        <p:spPr>
          <a:xfrm>
            <a:off x="2409085" y="3427592"/>
            <a:ext cx="19565830" cy="6070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401052" indent="-401052" algn="l" defTabSz="457200">
              <a:buSzPct val="60000"/>
              <a:buBlip>
                <a:blip r:embed="rId3"/>
              </a:buBlip>
              <a:defRPr sz="4000"/>
            </a:pPr>
            <a:r>
              <a:t>Запиши трицифрове число зверху і одноцифрове число знизу під ним, вирівнявши по правій стороні.</a:t>
            </a:r>
          </a:p>
          <a:p>
            <a:pPr marL="401052" indent="-401052" algn="l" defTabSz="457200">
              <a:buSzPct val="60000"/>
              <a:buBlip>
                <a:blip r:embed="rId3"/>
              </a:buBlip>
              <a:defRPr sz="4000"/>
            </a:pPr>
            <a:r>
              <a:t>Починаємо з правого (одиничного) розряду трицифрового числа. Множимо кожну цифру на одноцифрове число, починаючи з одиниць.</a:t>
            </a:r>
          </a:p>
          <a:p>
            <a:pPr marL="401052" indent="-401052" algn="l" defTabSz="457200">
              <a:buSzPct val="60000"/>
              <a:buBlip>
                <a:blip r:embed="rId3"/>
              </a:buBlip>
              <a:defRPr sz="4000"/>
            </a:pPr>
            <a:r>
              <a:t>Переходимо до десятків. Множимо цифру десятків трицифрового числа на одноцифрове число.</a:t>
            </a:r>
          </a:p>
          <a:p>
            <a:pPr marL="401052" indent="-401052" algn="l" defTabSz="457200">
              <a:buSzPct val="60000"/>
              <a:buBlip>
                <a:blip r:embed="rId3"/>
              </a:buBlip>
              <a:defRPr sz="4000"/>
            </a:pPr>
            <a:r>
              <a:t>Переходимо до сотень. Множимо цифру сотень трицифрового числа на одноцифрове число.</a:t>
            </a:r>
          </a:p>
          <a:p>
            <a:pPr marL="401052" indent="-401052" algn="l" defTabSz="457200">
              <a:buSzPct val="60000"/>
              <a:buBlip>
                <a:blip r:embed="rId3"/>
              </a:buBlip>
              <a:defRPr sz="4000"/>
            </a:pPr>
            <a:r>
              <a:t>Додаємо всі отримані результати разом, щоб отримати остаточний результат.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8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79" name="Google Shape;96;p14"/>
          <p:cNvSpPr txBox="1"/>
          <p:nvPr/>
        </p:nvSpPr>
        <p:spPr>
          <a:xfrm>
            <a:off x="2467534" y="1827452"/>
            <a:ext cx="16429250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Приклад усного і письмового множення</a:t>
            </a:r>
          </a:p>
        </p:txBody>
      </p:sp>
      <p:grpSp>
        <p:nvGrpSpPr>
          <p:cNvPr id="185" name="Групувати"/>
          <p:cNvGrpSpPr/>
          <p:nvPr/>
        </p:nvGrpSpPr>
        <p:grpSpPr>
          <a:xfrm>
            <a:off x="13985939" y="-1715221"/>
            <a:ext cx="6310151" cy="1270029"/>
            <a:chOff x="-1" y="-2"/>
            <a:chExt cx="6310149" cy="1270028"/>
          </a:xfrm>
        </p:grpSpPr>
        <p:grpSp>
          <p:nvGrpSpPr>
            <p:cNvPr id="183" name="Групувати"/>
            <p:cNvGrpSpPr/>
            <p:nvPr/>
          </p:nvGrpSpPr>
          <p:grpSpPr>
            <a:xfrm>
              <a:off x="-2" y="-3"/>
              <a:ext cx="4587572" cy="1270029"/>
              <a:chOff x="0" y="-1"/>
              <a:chExt cx="4587571" cy="1270028"/>
            </a:xfrm>
          </p:grpSpPr>
          <p:sp>
            <p:nvSpPr>
              <p:cNvPr id="180" name="Коло"/>
              <p:cNvSpPr/>
              <p:nvPr/>
            </p:nvSpPr>
            <p:spPr>
              <a:xfrm>
                <a:off x="-1" y="-2"/>
                <a:ext cx="1270011" cy="127002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81" name="Коло"/>
              <p:cNvSpPr/>
              <p:nvPr/>
            </p:nvSpPr>
            <p:spPr>
              <a:xfrm>
                <a:off x="1658777" y="-2"/>
                <a:ext cx="1270013" cy="127002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82" name="Коло"/>
              <p:cNvSpPr/>
              <p:nvPr/>
            </p:nvSpPr>
            <p:spPr>
              <a:xfrm>
                <a:off x="3317558" y="-2"/>
                <a:ext cx="1270013" cy="127002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184" name="Коло"/>
            <p:cNvSpPr/>
            <p:nvPr/>
          </p:nvSpPr>
          <p:spPr>
            <a:xfrm>
              <a:off x="5040135" y="0"/>
              <a:ext cx="1270013" cy="1270023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grpSp>
        <p:nvGrpSpPr>
          <p:cNvPr id="188" name="Знімок екрана 2024-06-13 о 11.25.13.png"/>
          <p:cNvGrpSpPr/>
          <p:nvPr/>
        </p:nvGrpSpPr>
        <p:grpSpPr>
          <a:xfrm>
            <a:off x="9024914" y="5732849"/>
            <a:ext cx="12730710" cy="5052634"/>
            <a:chOff x="0" y="0"/>
            <a:chExt cx="12730708" cy="5052632"/>
          </a:xfrm>
        </p:grpSpPr>
        <p:pic>
          <p:nvPicPr>
            <p:cNvPr id="187" name="Знімок екрана 2024-06-13 о 11.25.13.png" descr="Знімок екрана 2024-06-13 о 11.25.13.pn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215900" y="139700"/>
              <a:ext cx="12298909" cy="4493833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186" name="Знімок екрана 2024-06-13 о 11.25.13.png" descr="Знімок екрана 2024-06-13 о 11.25.13.png"/>
            <p:cNvPicPr>
              <a:picLocks noChangeAspect="0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0" y="0"/>
              <a:ext cx="12730709" cy="5052633"/>
            </a:xfrm>
            <a:prstGeom prst="rect">
              <a:avLst/>
            </a:prstGeom>
            <a:effectLst/>
          </p:spPr>
        </p:pic>
      </p:grpSp>
      <p:sp>
        <p:nvSpPr>
          <p:cNvPr id="189" name="Усне множення"/>
          <p:cNvSpPr txBox="1"/>
          <p:nvPr/>
        </p:nvSpPr>
        <p:spPr>
          <a:xfrm>
            <a:off x="16060975" y="3447710"/>
            <a:ext cx="3910077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4000"/>
            </a:lvl1pPr>
          </a:lstStyle>
          <a:p>
            <a:pPr/>
            <a:r>
              <a:t>Усне множення</a:t>
            </a:r>
          </a:p>
        </p:txBody>
      </p:sp>
      <p:sp>
        <p:nvSpPr>
          <p:cNvPr id="190" name="Письмове множення"/>
          <p:cNvSpPr txBox="1"/>
          <p:nvPr/>
        </p:nvSpPr>
        <p:spPr>
          <a:xfrm>
            <a:off x="2244451" y="5988711"/>
            <a:ext cx="5185157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4000"/>
            </a:lvl1pPr>
          </a:lstStyle>
          <a:p>
            <a:pPr/>
            <a:r>
              <a:t>Письмове множення</a:t>
            </a:r>
          </a:p>
        </p:txBody>
      </p:sp>
      <p:sp>
        <p:nvSpPr>
          <p:cNvPr id="191" name="Лінія"/>
          <p:cNvSpPr/>
          <p:nvPr/>
        </p:nvSpPr>
        <p:spPr>
          <a:xfrm>
            <a:off x="5454286" y="6735594"/>
            <a:ext cx="4025114" cy="1945831"/>
          </a:xfrm>
          <a:prstGeom prst="line">
            <a:avLst/>
          </a:prstGeom>
          <a:ln w="63500">
            <a:solidFill>
              <a:schemeClr val="accent1"/>
            </a:solidFill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92" name="Лінія"/>
          <p:cNvSpPr/>
          <p:nvPr/>
        </p:nvSpPr>
        <p:spPr>
          <a:xfrm flipH="1">
            <a:off x="17355596" y="4263956"/>
            <a:ext cx="1" cy="1847355"/>
          </a:xfrm>
          <a:prstGeom prst="line">
            <a:avLst/>
          </a:prstGeom>
          <a:ln w="63500">
            <a:solidFill>
              <a:schemeClr val="accent1"/>
            </a:solidFill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95" name="Google Shape;96;p14"/>
          <p:cNvSpPr txBox="1"/>
          <p:nvPr/>
        </p:nvSpPr>
        <p:spPr>
          <a:xfrm>
            <a:off x="2467534" y="1827452"/>
            <a:ext cx="9626860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Самостійна робота</a:t>
            </a:r>
          </a:p>
        </p:txBody>
      </p:sp>
      <p:grpSp>
        <p:nvGrpSpPr>
          <p:cNvPr id="201" name="Групувати"/>
          <p:cNvGrpSpPr/>
          <p:nvPr/>
        </p:nvGrpSpPr>
        <p:grpSpPr>
          <a:xfrm>
            <a:off x="13985939" y="-1715221"/>
            <a:ext cx="6310151" cy="1270029"/>
            <a:chOff x="-1" y="-2"/>
            <a:chExt cx="6310149" cy="1270028"/>
          </a:xfrm>
        </p:grpSpPr>
        <p:grpSp>
          <p:nvGrpSpPr>
            <p:cNvPr id="199" name="Групувати"/>
            <p:cNvGrpSpPr/>
            <p:nvPr/>
          </p:nvGrpSpPr>
          <p:grpSpPr>
            <a:xfrm>
              <a:off x="-2" y="-3"/>
              <a:ext cx="4587572" cy="1270029"/>
              <a:chOff x="0" y="-1"/>
              <a:chExt cx="4587571" cy="1270028"/>
            </a:xfrm>
          </p:grpSpPr>
          <p:sp>
            <p:nvSpPr>
              <p:cNvPr id="196" name="Коло"/>
              <p:cNvSpPr/>
              <p:nvPr/>
            </p:nvSpPr>
            <p:spPr>
              <a:xfrm>
                <a:off x="-1" y="-2"/>
                <a:ext cx="1270011" cy="127002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97" name="Коло"/>
              <p:cNvSpPr/>
              <p:nvPr/>
            </p:nvSpPr>
            <p:spPr>
              <a:xfrm>
                <a:off x="1658777" y="-2"/>
                <a:ext cx="1270013" cy="127002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98" name="Коло"/>
              <p:cNvSpPr/>
              <p:nvPr/>
            </p:nvSpPr>
            <p:spPr>
              <a:xfrm>
                <a:off x="3317558" y="-2"/>
                <a:ext cx="1270013" cy="127002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00" name="Коло"/>
            <p:cNvSpPr/>
            <p:nvPr/>
          </p:nvSpPr>
          <p:spPr>
            <a:xfrm>
              <a:off x="5040135" y="0"/>
              <a:ext cx="1270013" cy="1270023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pic>
        <p:nvPicPr>
          <p:cNvPr id="202" name="26.png" descr="26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5388254">
            <a:off x="16912976" y="9164046"/>
            <a:ext cx="2925264" cy="2925264"/>
          </a:xfrm>
          <a:prstGeom prst="rect">
            <a:avLst/>
          </a:prstGeom>
          <a:ln w="12700">
            <a:miter lim="400000"/>
          </a:ln>
        </p:spPr>
      </p:pic>
      <p:pic>
        <p:nvPicPr>
          <p:cNvPr id="203" name="26.png" descr="26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5388254">
            <a:off x="20018145" y="9164046"/>
            <a:ext cx="2925264" cy="2925264"/>
          </a:xfrm>
          <a:prstGeom prst="rect">
            <a:avLst/>
          </a:prstGeom>
          <a:ln w="12700">
            <a:miter lim="400000"/>
          </a:ln>
        </p:spPr>
      </p:pic>
      <p:pic>
        <p:nvPicPr>
          <p:cNvPr id="204" name="26.png" descr="26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5388254">
            <a:off x="13807806" y="9164046"/>
            <a:ext cx="2925264" cy="2925264"/>
          </a:xfrm>
          <a:prstGeom prst="rect">
            <a:avLst/>
          </a:prstGeom>
          <a:ln w="12700">
            <a:miter lim="400000"/>
          </a:ln>
        </p:spPr>
      </p:pic>
      <p:pic>
        <p:nvPicPr>
          <p:cNvPr id="205" name="26.png" descr="26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5388254">
            <a:off x="10729368" y="9164046"/>
            <a:ext cx="2925264" cy="2925264"/>
          </a:xfrm>
          <a:prstGeom prst="rect">
            <a:avLst/>
          </a:prstGeom>
          <a:ln w="12700">
            <a:miter lim="400000"/>
          </a:ln>
        </p:spPr>
      </p:pic>
      <p:pic>
        <p:nvPicPr>
          <p:cNvPr id="206" name="26.png" descr="26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5388254">
            <a:off x="7650929" y="9164046"/>
            <a:ext cx="2925264" cy="2925264"/>
          </a:xfrm>
          <a:prstGeom prst="rect">
            <a:avLst/>
          </a:prstGeom>
          <a:ln w="12700">
            <a:miter lim="400000"/>
          </a:ln>
        </p:spPr>
      </p:pic>
      <p:pic>
        <p:nvPicPr>
          <p:cNvPr id="207" name="26.png" descr="26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5388254">
            <a:off x="4572491" y="9164046"/>
            <a:ext cx="2925263" cy="2925264"/>
          </a:xfrm>
          <a:prstGeom prst="rect">
            <a:avLst/>
          </a:prstGeom>
          <a:ln w="12700">
            <a:miter lim="400000"/>
          </a:ln>
        </p:spPr>
      </p:pic>
      <p:pic>
        <p:nvPicPr>
          <p:cNvPr id="208" name="26.png" descr="26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5388254">
            <a:off x="1440591" y="9164046"/>
            <a:ext cx="2925264" cy="2925264"/>
          </a:xfrm>
          <a:prstGeom prst="rect">
            <a:avLst/>
          </a:prstGeom>
          <a:ln w="12700">
            <a:miter lim="400000"/>
          </a:ln>
        </p:spPr>
      </p:pic>
      <p:sp>
        <p:nvSpPr>
          <p:cNvPr id="209" name="Групувати"/>
          <p:cNvSpPr/>
          <p:nvPr/>
        </p:nvSpPr>
        <p:spPr>
          <a:xfrm>
            <a:off x="2621869" y="4483278"/>
            <a:ext cx="3545896" cy="952689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10" name="2 × 3 = 6"/>
          <p:cNvSpPr txBox="1"/>
          <p:nvPr/>
        </p:nvSpPr>
        <p:spPr>
          <a:xfrm>
            <a:off x="3087733" y="4578389"/>
            <a:ext cx="2614169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161 х 4 = ? </a:t>
            </a:r>
          </a:p>
        </p:txBody>
      </p:sp>
      <p:sp>
        <p:nvSpPr>
          <p:cNvPr id="211" name="Групувати"/>
          <p:cNvSpPr/>
          <p:nvPr/>
        </p:nvSpPr>
        <p:spPr>
          <a:xfrm>
            <a:off x="2621869" y="6018902"/>
            <a:ext cx="3545896" cy="952689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12" name="2 × 3 = 6"/>
          <p:cNvSpPr txBox="1"/>
          <p:nvPr/>
        </p:nvSpPr>
        <p:spPr>
          <a:xfrm>
            <a:off x="3022709" y="6145996"/>
            <a:ext cx="2820417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288 х 6 = ? </a:t>
            </a:r>
          </a:p>
        </p:txBody>
      </p:sp>
      <p:sp>
        <p:nvSpPr>
          <p:cNvPr id="213" name="Групувати"/>
          <p:cNvSpPr/>
          <p:nvPr/>
        </p:nvSpPr>
        <p:spPr>
          <a:xfrm>
            <a:off x="7803066" y="4451295"/>
            <a:ext cx="3545895" cy="952689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14" name="2 × 3 = 6"/>
          <p:cNvSpPr txBox="1"/>
          <p:nvPr/>
        </p:nvSpPr>
        <p:spPr>
          <a:xfrm>
            <a:off x="8238703" y="4578389"/>
            <a:ext cx="2674621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568 х 2 = ?</a:t>
            </a:r>
          </a:p>
        </p:txBody>
      </p:sp>
      <p:sp>
        <p:nvSpPr>
          <p:cNvPr id="215" name="Групувати"/>
          <p:cNvSpPr/>
          <p:nvPr/>
        </p:nvSpPr>
        <p:spPr>
          <a:xfrm>
            <a:off x="7803066" y="5986920"/>
            <a:ext cx="3545895" cy="952689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16" name="2 × 3 = 6"/>
          <p:cNvSpPr txBox="1"/>
          <p:nvPr/>
        </p:nvSpPr>
        <p:spPr>
          <a:xfrm>
            <a:off x="8234131" y="6145996"/>
            <a:ext cx="2836165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200 х 8 = ?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8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19" name="Google Shape;96;p14"/>
          <p:cNvSpPr txBox="1"/>
          <p:nvPr/>
        </p:nvSpPr>
        <p:spPr>
          <a:xfrm>
            <a:off x="2442134" y="1827452"/>
            <a:ext cx="15940607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Самоперевірка</a:t>
            </a:r>
          </a:p>
        </p:txBody>
      </p:sp>
      <p:grpSp>
        <p:nvGrpSpPr>
          <p:cNvPr id="225" name="Групувати"/>
          <p:cNvGrpSpPr/>
          <p:nvPr/>
        </p:nvGrpSpPr>
        <p:grpSpPr>
          <a:xfrm>
            <a:off x="14516048" y="-2769606"/>
            <a:ext cx="6310151" cy="1270029"/>
            <a:chOff x="-1" y="-2"/>
            <a:chExt cx="6310150" cy="1270028"/>
          </a:xfrm>
        </p:grpSpPr>
        <p:grpSp>
          <p:nvGrpSpPr>
            <p:cNvPr id="223" name="Групувати"/>
            <p:cNvGrpSpPr/>
            <p:nvPr/>
          </p:nvGrpSpPr>
          <p:grpSpPr>
            <a:xfrm>
              <a:off x="-2" y="-3"/>
              <a:ext cx="4587571" cy="1270029"/>
              <a:chOff x="0" y="-1"/>
              <a:chExt cx="4587569" cy="1270028"/>
            </a:xfrm>
          </p:grpSpPr>
          <p:sp>
            <p:nvSpPr>
              <p:cNvPr id="220" name="Коло"/>
              <p:cNvSpPr/>
              <p:nvPr/>
            </p:nvSpPr>
            <p:spPr>
              <a:xfrm>
                <a:off x="-1" y="-2"/>
                <a:ext cx="1270007" cy="127002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21" name="Коло"/>
              <p:cNvSpPr/>
              <p:nvPr/>
            </p:nvSpPr>
            <p:spPr>
              <a:xfrm>
                <a:off x="1658775" y="-2"/>
                <a:ext cx="1270013" cy="127002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22" name="Коло"/>
              <p:cNvSpPr/>
              <p:nvPr/>
            </p:nvSpPr>
            <p:spPr>
              <a:xfrm>
                <a:off x="3317557" y="-2"/>
                <a:ext cx="1270013" cy="127002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24" name="Коло"/>
            <p:cNvSpPr/>
            <p:nvPr/>
          </p:nvSpPr>
          <p:spPr>
            <a:xfrm>
              <a:off x="5040136" y="3"/>
              <a:ext cx="1270013" cy="1270019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grpSp>
        <p:nvGrpSpPr>
          <p:cNvPr id="231" name="Групувати"/>
          <p:cNvGrpSpPr/>
          <p:nvPr/>
        </p:nvGrpSpPr>
        <p:grpSpPr>
          <a:xfrm>
            <a:off x="9784307" y="-1899509"/>
            <a:ext cx="6310150" cy="1270029"/>
            <a:chOff x="-1" y="-2"/>
            <a:chExt cx="6310149" cy="1270028"/>
          </a:xfrm>
        </p:grpSpPr>
        <p:grpSp>
          <p:nvGrpSpPr>
            <p:cNvPr id="229" name="Групувати"/>
            <p:cNvGrpSpPr/>
            <p:nvPr/>
          </p:nvGrpSpPr>
          <p:grpSpPr>
            <a:xfrm>
              <a:off x="-2" y="-3"/>
              <a:ext cx="4587572" cy="1270029"/>
              <a:chOff x="0" y="-1"/>
              <a:chExt cx="4587571" cy="1270028"/>
            </a:xfrm>
          </p:grpSpPr>
          <p:sp>
            <p:nvSpPr>
              <p:cNvPr id="226" name="Коло"/>
              <p:cNvSpPr/>
              <p:nvPr/>
            </p:nvSpPr>
            <p:spPr>
              <a:xfrm>
                <a:off x="-1" y="-2"/>
                <a:ext cx="1270011" cy="127002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27" name="Коло"/>
              <p:cNvSpPr/>
              <p:nvPr/>
            </p:nvSpPr>
            <p:spPr>
              <a:xfrm>
                <a:off x="1658777" y="-2"/>
                <a:ext cx="1270013" cy="127002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28" name="Коло"/>
              <p:cNvSpPr/>
              <p:nvPr/>
            </p:nvSpPr>
            <p:spPr>
              <a:xfrm>
                <a:off x="3317558" y="-2"/>
                <a:ext cx="1270013" cy="127002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30" name="Коло"/>
            <p:cNvSpPr/>
            <p:nvPr/>
          </p:nvSpPr>
          <p:spPr>
            <a:xfrm>
              <a:off x="5040135" y="0"/>
              <a:ext cx="1270013" cy="1270023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232" name="Групувати"/>
          <p:cNvSpPr/>
          <p:nvPr/>
        </p:nvSpPr>
        <p:spPr>
          <a:xfrm>
            <a:off x="26937608" y="-5395208"/>
            <a:ext cx="3770717" cy="952689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33" name="125 : 4 = ?"/>
          <p:cNvSpPr txBox="1"/>
          <p:nvPr/>
        </p:nvSpPr>
        <p:spPr>
          <a:xfrm>
            <a:off x="27634716" y="-5210965"/>
            <a:ext cx="2376501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258</a:t>
            </a:r>
          </a:p>
        </p:txBody>
      </p:sp>
      <p:sp>
        <p:nvSpPr>
          <p:cNvPr id="234" name="Лінія"/>
          <p:cNvSpPr/>
          <p:nvPr/>
        </p:nvSpPr>
        <p:spPr>
          <a:xfrm>
            <a:off x="28822966" y="-4106066"/>
            <a:ext cx="12590" cy="1558107"/>
          </a:xfrm>
          <a:prstGeom prst="line">
            <a:avLst/>
          </a:prstGeom>
          <a:ln w="88900">
            <a:solidFill>
              <a:schemeClr val="accent1"/>
            </a:solidFill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35" name="Лінія"/>
          <p:cNvSpPr/>
          <p:nvPr/>
        </p:nvSpPr>
        <p:spPr>
          <a:xfrm>
            <a:off x="27001179" y="-4106066"/>
            <a:ext cx="12590" cy="1558107"/>
          </a:xfrm>
          <a:prstGeom prst="line">
            <a:avLst/>
          </a:prstGeom>
          <a:ln w="88900">
            <a:solidFill>
              <a:schemeClr val="accent1"/>
            </a:solidFill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36" name="Лінія"/>
          <p:cNvSpPr/>
          <p:nvPr/>
        </p:nvSpPr>
        <p:spPr>
          <a:xfrm>
            <a:off x="30644752" y="-4106066"/>
            <a:ext cx="12590" cy="1558107"/>
          </a:xfrm>
          <a:prstGeom prst="line">
            <a:avLst/>
          </a:prstGeom>
          <a:ln w="88900">
            <a:solidFill>
              <a:schemeClr val="accent1"/>
            </a:solidFill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37" name="125 : 4 = ?"/>
          <p:cNvSpPr txBox="1"/>
          <p:nvPr/>
        </p:nvSpPr>
        <p:spPr>
          <a:xfrm>
            <a:off x="26324241" y="-2218213"/>
            <a:ext cx="137339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2 сот.</a:t>
            </a:r>
          </a:p>
        </p:txBody>
      </p:sp>
      <p:sp>
        <p:nvSpPr>
          <p:cNvPr id="238" name="125 : 4 = ?"/>
          <p:cNvSpPr txBox="1"/>
          <p:nvPr/>
        </p:nvSpPr>
        <p:spPr>
          <a:xfrm>
            <a:off x="27892288" y="-2218213"/>
            <a:ext cx="188087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5 дес.</a:t>
            </a:r>
          </a:p>
        </p:txBody>
      </p:sp>
      <p:sp>
        <p:nvSpPr>
          <p:cNvPr id="239" name="125 : 4 = ?"/>
          <p:cNvSpPr txBox="1"/>
          <p:nvPr/>
        </p:nvSpPr>
        <p:spPr>
          <a:xfrm>
            <a:off x="29668086" y="-2218213"/>
            <a:ext cx="1972848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8 од.</a:t>
            </a:r>
          </a:p>
        </p:txBody>
      </p:sp>
      <p:sp>
        <p:nvSpPr>
          <p:cNvPr id="240" name="Групувати"/>
          <p:cNvSpPr/>
          <p:nvPr/>
        </p:nvSpPr>
        <p:spPr>
          <a:xfrm>
            <a:off x="2698579" y="4362899"/>
            <a:ext cx="1611834" cy="2362524"/>
          </a:xfrm>
          <a:prstGeom prst="roundRect">
            <a:avLst>
              <a:gd name="adj" fmla="val 14946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41" name="2 × 3 = 6"/>
          <p:cNvSpPr txBox="1"/>
          <p:nvPr/>
        </p:nvSpPr>
        <p:spPr>
          <a:xfrm>
            <a:off x="3188053" y="4659581"/>
            <a:ext cx="843281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161</a:t>
            </a:r>
          </a:p>
        </p:txBody>
      </p:sp>
      <p:sp>
        <p:nvSpPr>
          <p:cNvPr id="242" name="2 × 3 = 6"/>
          <p:cNvSpPr txBox="1"/>
          <p:nvPr/>
        </p:nvSpPr>
        <p:spPr>
          <a:xfrm>
            <a:off x="2985781" y="5004410"/>
            <a:ext cx="31966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3000"/>
            </a:lvl1pPr>
          </a:lstStyle>
          <a:p>
            <a:pPr/>
            <a:r>
              <a:t>х</a:t>
            </a:r>
          </a:p>
        </p:txBody>
      </p:sp>
      <p:sp>
        <p:nvSpPr>
          <p:cNvPr id="243" name="2 × 3 = 6"/>
          <p:cNvSpPr txBox="1"/>
          <p:nvPr/>
        </p:nvSpPr>
        <p:spPr>
          <a:xfrm>
            <a:off x="3634273" y="5194910"/>
            <a:ext cx="429769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4</a:t>
            </a:r>
          </a:p>
        </p:txBody>
      </p:sp>
      <p:sp>
        <p:nvSpPr>
          <p:cNvPr id="244" name="Лінія"/>
          <p:cNvSpPr/>
          <p:nvPr/>
        </p:nvSpPr>
        <p:spPr>
          <a:xfrm>
            <a:off x="2944562" y="5894817"/>
            <a:ext cx="1051561" cy="1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45" name="2 × 3 = 6"/>
          <p:cNvSpPr txBox="1"/>
          <p:nvPr/>
        </p:nvSpPr>
        <p:spPr>
          <a:xfrm>
            <a:off x="3020413" y="5893544"/>
            <a:ext cx="1051561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644</a:t>
            </a:r>
          </a:p>
        </p:txBody>
      </p:sp>
      <p:sp>
        <p:nvSpPr>
          <p:cNvPr id="246" name="2 × 3 = 6"/>
          <p:cNvSpPr txBox="1"/>
          <p:nvPr/>
        </p:nvSpPr>
        <p:spPr>
          <a:xfrm>
            <a:off x="3223122" y="4445129"/>
            <a:ext cx="263399" cy="40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2000"/>
            </a:lvl1pPr>
          </a:lstStyle>
          <a:p>
            <a:pPr/>
            <a:r>
              <a:t>2</a:t>
            </a:r>
          </a:p>
        </p:txBody>
      </p:sp>
      <p:sp>
        <p:nvSpPr>
          <p:cNvPr id="247" name="Групувати"/>
          <p:cNvSpPr/>
          <p:nvPr/>
        </p:nvSpPr>
        <p:spPr>
          <a:xfrm>
            <a:off x="5322326" y="4362899"/>
            <a:ext cx="1564817" cy="2362524"/>
          </a:xfrm>
          <a:prstGeom prst="roundRect">
            <a:avLst>
              <a:gd name="adj" fmla="val 15395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48" name="2 × 3 = 6"/>
          <p:cNvSpPr txBox="1"/>
          <p:nvPr/>
        </p:nvSpPr>
        <p:spPr>
          <a:xfrm>
            <a:off x="5634000" y="4659581"/>
            <a:ext cx="1058673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288</a:t>
            </a:r>
          </a:p>
        </p:txBody>
      </p:sp>
      <p:sp>
        <p:nvSpPr>
          <p:cNvPr id="249" name="2 × 3 = 6"/>
          <p:cNvSpPr txBox="1"/>
          <p:nvPr/>
        </p:nvSpPr>
        <p:spPr>
          <a:xfrm>
            <a:off x="5495228" y="5004410"/>
            <a:ext cx="31966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3000"/>
            </a:lvl1pPr>
          </a:lstStyle>
          <a:p>
            <a:pPr/>
            <a:r>
              <a:t>х</a:t>
            </a:r>
          </a:p>
        </p:txBody>
      </p:sp>
      <p:sp>
        <p:nvSpPr>
          <p:cNvPr id="250" name="2 × 3 = 6"/>
          <p:cNvSpPr txBox="1"/>
          <p:nvPr/>
        </p:nvSpPr>
        <p:spPr>
          <a:xfrm>
            <a:off x="6258021" y="5194910"/>
            <a:ext cx="420625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6</a:t>
            </a:r>
          </a:p>
        </p:txBody>
      </p:sp>
      <p:sp>
        <p:nvSpPr>
          <p:cNvPr id="251" name="Лінія"/>
          <p:cNvSpPr/>
          <p:nvPr/>
        </p:nvSpPr>
        <p:spPr>
          <a:xfrm>
            <a:off x="5568309" y="5894817"/>
            <a:ext cx="1051561" cy="1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52" name="2 × 3 = 6"/>
          <p:cNvSpPr txBox="1"/>
          <p:nvPr/>
        </p:nvSpPr>
        <p:spPr>
          <a:xfrm>
            <a:off x="5460848" y="5893544"/>
            <a:ext cx="1213613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1728</a:t>
            </a:r>
          </a:p>
        </p:txBody>
      </p:sp>
      <p:sp>
        <p:nvSpPr>
          <p:cNvPr id="253" name="2 × 3 = 6"/>
          <p:cNvSpPr txBox="1"/>
          <p:nvPr/>
        </p:nvSpPr>
        <p:spPr>
          <a:xfrm>
            <a:off x="6031637" y="4445129"/>
            <a:ext cx="272035" cy="40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2000"/>
            </a:lvl1pPr>
          </a:lstStyle>
          <a:p>
            <a:pPr/>
            <a:r>
              <a:t>4</a:t>
            </a:r>
          </a:p>
        </p:txBody>
      </p:sp>
      <p:sp>
        <p:nvSpPr>
          <p:cNvPr id="254" name="Групувати"/>
          <p:cNvSpPr/>
          <p:nvPr/>
        </p:nvSpPr>
        <p:spPr>
          <a:xfrm>
            <a:off x="7751559" y="4362899"/>
            <a:ext cx="1611833" cy="2362524"/>
          </a:xfrm>
          <a:prstGeom prst="roundRect">
            <a:avLst>
              <a:gd name="adj" fmla="val 14946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55" name="2 × 3 = 6"/>
          <p:cNvSpPr txBox="1"/>
          <p:nvPr/>
        </p:nvSpPr>
        <p:spPr>
          <a:xfrm>
            <a:off x="8101333" y="4659581"/>
            <a:ext cx="1045465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568</a:t>
            </a:r>
          </a:p>
        </p:txBody>
      </p:sp>
      <p:sp>
        <p:nvSpPr>
          <p:cNvPr id="256" name="2 × 3 = 6"/>
          <p:cNvSpPr txBox="1"/>
          <p:nvPr/>
        </p:nvSpPr>
        <p:spPr>
          <a:xfrm>
            <a:off x="7949860" y="5004410"/>
            <a:ext cx="31966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3000"/>
            </a:lvl1pPr>
          </a:lstStyle>
          <a:p>
            <a:pPr/>
            <a:r>
              <a:t>х</a:t>
            </a:r>
          </a:p>
        </p:txBody>
      </p:sp>
      <p:sp>
        <p:nvSpPr>
          <p:cNvPr id="257" name="2 × 3 = 6"/>
          <p:cNvSpPr txBox="1"/>
          <p:nvPr/>
        </p:nvSpPr>
        <p:spPr>
          <a:xfrm>
            <a:off x="8730081" y="5194910"/>
            <a:ext cx="412497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2</a:t>
            </a:r>
          </a:p>
        </p:txBody>
      </p:sp>
      <p:sp>
        <p:nvSpPr>
          <p:cNvPr id="258" name="Лінія"/>
          <p:cNvSpPr/>
          <p:nvPr/>
        </p:nvSpPr>
        <p:spPr>
          <a:xfrm>
            <a:off x="7997541" y="5894817"/>
            <a:ext cx="1051561" cy="1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59" name="2 × 3 = 6"/>
          <p:cNvSpPr txBox="1"/>
          <p:nvPr/>
        </p:nvSpPr>
        <p:spPr>
          <a:xfrm>
            <a:off x="7977085" y="5893544"/>
            <a:ext cx="1160781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1136</a:t>
            </a:r>
          </a:p>
        </p:txBody>
      </p:sp>
      <p:sp>
        <p:nvSpPr>
          <p:cNvPr id="260" name="2 × 3 = 6"/>
          <p:cNvSpPr txBox="1"/>
          <p:nvPr/>
        </p:nvSpPr>
        <p:spPr>
          <a:xfrm>
            <a:off x="8488384" y="4445129"/>
            <a:ext cx="223013" cy="40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2000"/>
            </a:lvl1pPr>
          </a:lstStyle>
          <a:p>
            <a:pPr/>
            <a:r>
              <a:t>1</a:t>
            </a:r>
          </a:p>
        </p:txBody>
      </p:sp>
      <p:sp>
        <p:nvSpPr>
          <p:cNvPr id="261" name="Групувати"/>
          <p:cNvSpPr/>
          <p:nvPr/>
        </p:nvSpPr>
        <p:spPr>
          <a:xfrm>
            <a:off x="10145633" y="4362899"/>
            <a:ext cx="1578684" cy="2362524"/>
          </a:xfrm>
          <a:prstGeom prst="roundRect">
            <a:avLst>
              <a:gd name="adj" fmla="val 15260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62" name="2 × 3 = 6"/>
          <p:cNvSpPr txBox="1"/>
          <p:nvPr/>
        </p:nvSpPr>
        <p:spPr>
          <a:xfrm>
            <a:off x="10502625" y="4659581"/>
            <a:ext cx="1057657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200</a:t>
            </a:r>
          </a:p>
        </p:txBody>
      </p:sp>
      <p:sp>
        <p:nvSpPr>
          <p:cNvPr id="263" name="2 × 3 = 6"/>
          <p:cNvSpPr txBox="1"/>
          <p:nvPr/>
        </p:nvSpPr>
        <p:spPr>
          <a:xfrm>
            <a:off x="10353692" y="5004410"/>
            <a:ext cx="319660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3000"/>
            </a:lvl1pPr>
          </a:lstStyle>
          <a:p>
            <a:pPr/>
            <a:r>
              <a:t>х</a:t>
            </a:r>
          </a:p>
        </p:txBody>
      </p:sp>
      <p:sp>
        <p:nvSpPr>
          <p:cNvPr id="264" name="2 × 3 = 6"/>
          <p:cNvSpPr txBox="1"/>
          <p:nvPr/>
        </p:nvSpPr>
        <p:spPr>
          <a:xfrm>
            <a:off x="11129185" y="5194910"/>
            <a:ext cx="437389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8</a:t>
            </a:r>
          </a:p>
        </p:txBody>
      </p:sp>
      <p:sp>
        <p:nvSpPr>
          <p:cNvPr id="265" name="Лінія"/>
          <p:cNvSpPr/>
          <p:nvPr/>
        </p:nvSpPr>
        <p:spPr>
          <a:xfrm>
            <a:off x="10426773" y="5894817"/>
            <a:ext cx="1051561" cy="1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66" name="2 × 3 = 6"/>
          <p:cNvSpPr txBox="1"/>
          <p:nvPr/>
        </p:nvSpPr>
        <p:spPr>
          <a:xfrm>
            <a:off x="10293370" y="5893544"/>
            <a:ext cx="1283209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1600</a:t>
            </a:r>
          </a:p>
        </p:txBody>
      </p:sp>
      <p:pic>
        <p:nvPicPr>
          <p:cNvPr id="267" name="26.png" descr="26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5388254">
            <a:off x="16912976" y="9164046"/>
            <a:ext cx="2925264" cy="2925264"/>
          </a:xfrm>
          <a:prstGeom prst="rect">
            <a:avLst/>
          </a:prstGeom>
          <a:ln w="12700">
            <a:miter lim="400000"/>
          </a:ln>
        </p:spPr>
      </p:pic>
      <p:pic>
        <p:nvPicPr>
          <p:cNvPr id="268" name="26.png" descr="26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5388254">
            <a:off x="20018145" y="9164046"/>
            <a:ext cx="2925264" cy="2925264"/>
          </a:xfrm>
          <a:prstGeom prst="rect">
            <a:avLst/>
          </a:prstGeom>
          <a:ln w="12700">
            <a:miter lim="400000"/>
          </a:ln>
        </p:spPr>
      </p:pic>
      <p:pic>
        <p:nvPicPr>
          <p:cNvPr id="269" name="26.png" descr="26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5388254">
            <a:off x="13807806" y="9164046"/>
            <a:ext cx="2925264" cy="2925264"/>
          </a:xfrm>
          <a:prstGeom prst="rect">
            <a:avLst/>
          </a:prstGeom>
          <a:ln w="12700">
            <a:miter lim="400000"/>
          </a:ln>
        </p:spPr>
      </p:pic>
      <p:pic>
        <p:nvPicPr>
          <p:cNvPr id="270" name="26.png" descr="26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5388254">
            <a:off x="10729368" y="9164046"/>
            <a:ext cx="2925264" cy="2925264"/>
          </a:xfrm>
          <a:prstGeom prst="rect">
            <a:avLst/>
          </a:prstGeom>
          <a:ln w="12700">
            <a:miter lim="400000"/>
          </a:ln>
        </p:spPr>
      </p:pic>
      <p:pic>
        <p:nvPicPr>
          <p:cNvPr id="271" name="26.png" descr="26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5388254">
            <a:off x="7650929" y="9164046"/>
            <a:ext cx="2925264" cy="2925264"/>
          </a:xfrm>
          <a:prstGeom prst="rect">
            <a:avLst/>
          </a:prstGeom>
          <a:ln w="12700">
            <a:miter lim="400000"/>
          </a:ln>
        </p:spPr>
      </p:pic>
      <p:pic>
        <p:nvPicPr>
          <p:cNvPr id="272" name="26.png" descr="26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5388254">
            <a:off x="4572491" y="9164046"/>
            <a:ext cx="2925263" cy="2925264"/>
          </a:xfrm>
          <a:prstGeom prst="rect">
            <a:avLst/>
          </a:prstGeom>
          <a:ln w="12700">
            <a:miter lim="400000"/>
          </a:ln>
        </p:spPr>
      </p:pic>
      <p:pic>
        <p:nvPicPr>
          <p:cNvPr id="273" name="26.png" descr="26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5388254">
            <a:off x="1440591" y="9164046"/>
            <a:ext cx="2925264" cy="2925264"/>
          </a:xfrm>
          <a:prstGeom prst="rect">
            <a:avLst/>
          </a:prstGeom>
          <a:ln w="12700">
            <a:miter lim="400000"/>
          </a:ln>
        </p:spPr>
      </p:pic>
      <p:sp>
        <p:nvSpPr>
          <p:cNvPr id="274" name="2 × 3 = 6"/>
          <p:cNvSpPr txBox="1"/>
          <p:nvPr/>
        </p:nvSpPr>
        <p:spPr>
          <a:xfrm>
            <a:off x="8158756" y="4445129"/>
            <a:ext cx="223013" cy="40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2000"/>
            </a:lvl1pPr>
          </a:lstStyle>
          <a:p>
            <a:pPr/>
            <a:r>
              <a:t>1</a:t>
            </a:r>
          </a:p>
        </p:txBody>
      </p:sp>
      <p:sp>
        <p:nvSpPr>
          <p:cNvPr id="275" name="2 × 3 = 6"/>
          <p:cNvSpPr txBox="1"/>
          <p:nvPr/>
        </p:nvSpPr>
        <p:spPr>
          <a:xfrm>
            <a:off x="5714569" y="4445129"/>
            <a:ext cx="265177" cy="40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2000"/>
            </a:lvl1pPr>
          </a:lstStyle>
          <a:p>
            <a:pPr/>
            <a:r>
              <a:t>5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7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78" name="Google Shape;96;p14"/>
          <p:cNvSpPr txBox="1"/>
          <p:nvPr/>
        </p:nvSpPr>
        <p:spPr>
          <a:xfrm>
            <a:off x="2442134" y="1827452"/>
            <a:ext cx="16009506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Самостійна робота</a:t>
            </a:r>
          </a:p>
        </p:txBody>
      </p:sp>
      <p:grpSp>
        <p:nvGrpSpPr>
          <p:cNvPr id="284" name="Групувати"/>
          <p:cNvGrpSpPr/>
          <p:nvPr/>
        </p:nvGrpSpPr>
        <p:grpSpPr>
          <a:xfrm>
            <a:off x="9325778" y="-1897075"/>
            <a:ext cx="6310151" cy="1270029"/>
            <a:chOff x="-1" y="-2"/>
            <a:chExt cx="6310149" cy="1270028"/>
          </a:xfrm>
        </p:grpSpPr>
        <p:grpSp>
          <p:nvGrpSpPr>
            <p:cNvPr id="282" name="Групувати"/>
            <p:cNvGrpSpPr/>
            <p:nvPr/>
          </p:nvGrpSpPr>
          <p:grpSpPr>
            <a:xfrm>
              <a:off x="-2" y="-3"/>
              <a:ext cx="4587572" cy="1270029"/>
              <a:chOff x="0" y="-1"/>
              <a:chExt cx="4587571" cy="1270028"/>
            </a:xfrm>
          </p:grpSpPr>
          <p:sp>
            <p:nvSpPr>
              <p:cNvPr id="279" name="Коло"/>
              <p:cNvSpPr/>
              <p:nvPr/>
            </p:nvSpPr>
            <p:spPr>
              <a:xfrm>
                <a:off x="-1" y="-2"/>
                <a:ext cx="1270011" cy="127002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80" name="Коло"/>
              <p:cNvSpPr/>
              <p:nvPr/>
            </p:nvSpPr>
            <p:spPr>
              <a:xfrm>
                <a:off x="1658777" y="-2"/>
                <a:ext cx="1270013" cy="127002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81" name="Коло"/>
              <p:cNvSpPr/>
              <p:nvPr/>
            </p:nvSpPr>
            <p:spPr>
              <a:xfrm>
                <a:off x="3317558" y="-2"/>
                <a:ext cx="1270013" cy="127002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83" name="Коло"/>
            <p:cNvSpPr/>
            <p:nvPr/>
          </p:nvSpPr>
          <p:spPr>
            <a:xfrm>
              <a:off x="5040135" y="0"/>
              <a:ext cx="1270013" cy="1270023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grpSp>
        <p:nvGrpSpPr>
          <p:cNvPr id="287" name="Знімок екрана 2024-06-13 о 11.39.26.png"/>
          <p:cNvGrpSpPr/>
          <p:nvPr/>
        </p:nvGrpSpPr>
        <p:grpSpPr>
          <a:xfrm>
            <a:off x="5123644" y="4626348"/>
            <a:ext cx="13495467" cy="4463304"/>
            <a:chOff x="0" y="0"/>
            <a:chExt cx="13495466" cy="4463303"/>
          </a:xfrm>
        </p:grpSpPr>
        <p:pic>
          <p:nvPicPr>
            <p:cNvPr id="286" name="Знімок екрана 2024-06-13 о 11.39.26.png" descr="Знімок екрана 2024-06-13 о 11.39.26.pn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215900" y="139700"/>
              <a:ext cx="13063667" cy="3904504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285" name="Знімок екрана 2024-06-13 о 11.39.26.png" descr="Знімок екрана 2024-06-13 о 11.39.26.png"/>
            <p:cNvPicPr>
              <a:picLocks noChangeAspect="0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0" y="0"/>
              <a:ext cx="13495467" cy="4463304"/>
            </a:xfrm>
            <a:prstGeom prst="rect">
              <a:avLst/>
            </a:prstGeom>
            <a:effectLst/>
          </p:spPr>
        </p:pic>
      </p:grp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9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90" name="Google Shape;96;p14"/>
          <p:cNvSpPr txBox="1"/>
          <p:nvPr/>
        </p:nvSpPr>
        <p:spPr>
          <a:xfrm>
            <a:off x="2442135" y="1827452"/>
            <a:ext cx="9132298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Самоперевірка</a:t>
            </a:r>
          </a:p>
        </p:txBody>
      </p:sp>
      <p:grpSp>
        <p:nvGrpSpPr>
          <p:cNvPr id="296" name="Групувати"/>
          <p:cNvGrpSpPr/>
          <p:nvPr/>
        </p:nvGrpSpPr>
        <p:grpSpPr>
          <a:xfrm>
            <a:off x="16755579" y="-3210656"/>
            <a:ext cx="6310151" cy="1270029"/>
            <a:chOff x="-1" y="-2"/>
            <a:chExt cx="6310149" cy="1270028"/>
          </a:xfrm>
        </p:grpSpPr>
        <p:grpSp>
          <p:nvGrpSpPr>
            <p:cNvPr id="294" name="Групувати"/>
            <p:cNvGrpSpPr/>
            <p:nvPr/>
          </p:nvGrpSpPr>
          <p:grpSpPr>
            <a:xfrm>
              <a:off x="-2" y="-3"/>
              <a:ext cx="4587572" cy="1270029"/>
              <a:chOff x="0" y="-1"/>
              <a:chExt cx="4587571" cy="1270028"/>
            </a:xfrm>
          </p:grpSpPr>
          <p:sp>
            <p:nvSpPr>
              <p:cNvPr id="291" name="Коло"/>
              <p:cNvSpPr/>
              <p:nvPr/>
            </p:nvSpPr>
            <p:spPr>
              <a:xfrm>
                <a:off x="-1" y="-2"/>
                <a:ext cx="1270011" cy="127002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92" name="Коло"/>
              <p:cNvSpPr/>
              <p:nvPr/>
            </p:nvSpPr>
            <p:spPr>
              <a:xfrm>
                <a:off x="1658777" y="-2"/>
                <a:ext cx="1270013" cy="127002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93" name="Коло"/>
              <p:cNvSpPr/>
              <p:nvPr/>
            </p:nvSpPr>
            <p:spPr>
              <a:xfrm>
                <a:off x="3317558" y="-2"/>
                <a:ext cx="1270013" cy="127002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95" name="Коло"/>
            <p:cNvSpPr/>
            <p:nvPr/>
          </p:nvSpPr>
          <p:spPr>
            <a:xfrm>
              <a:off x="5040135" y="0"/>
              <a:ext cx="1270013" cy="1270023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297" name="Групувати"/>
          <p:cNvSpPr/>
          <p:nvPr/>
        </p:nvSpPr>
        <p:spPr>
          <a:xfrm>
            <a:off x="2621870" y="4483278"/>
            <a:ext cx="7058050" cy="952689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98" name="2 × 3 = 6"/>
          <p:cNvSpPr txBox="1"/>
          <p:nvPr/>
        </p:nvSpPr>
        <p:spPr>
          <a:xfrm>
            <a:off x="3087733" y="4578389"/>
            <a:ext cx="6347969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1) 3 + 2 + 2 + 2 = 9 (класів)</a:t>
            </a:r>
          </a:p>
        </p:txBody>
      </p:sp>
      <p:sp>
        <p:nvSpPr>
          <p:cNvPr id="299" name="Групувати"/>
          <p:cNvSpPr/>
          <p:nvPr/>
        </p:nvSpPr>
        <p:spPr>
          <a:xfrm>
            <a:off x="2597798" y="6136270"/>
            <a:ext cx="8047284" cy="952689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300" name="2 × 3 = 6"/>
          <p:cNvSpPr txBox="1"/>
          <p:nvPr/>
        </p:nvSpPr>
        <p:spPr>
          <a:xfrm>
            <a:off x="3063661" y="6263364"/>
            <a:ext cx="7115557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2) 270 ÷ 9 = 30 (дітей в класі)</a:t>
            </a:r>
          </a:p>
        </p:txBody>
      </p:sp>
      <p:sp>
        <p:nvSpPr>
          <p:cNvPr id="301" name="Групувати"/>
          <p:cNvSpPr/>
          <p:nvPr/>
        </p:nvSpPr>
        <p:spPr>
          <a:xfrm>
            <a:off x="2597798" y="7789263"/>
            <a:ext cx="8047284" cy="952689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302" name="2 × 3 = 6"/>
          <p:cNvSpPr txBox="1"/>
          <p:nvPr/>
        </p:nvSpPr>
        <p:spPr>
          <a:xfrm>
            <a:off x="3063661" y="7916357"/>
            <a:ext cx="7210045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3) 30 х 3 = 90 (дітей в 1 класі)</a:t>
            </a:r>
          </a:p>
        </p:txBody>
      </p:sp>
      <p:sp>
        <p:nvSpPr>
          <p:cNvPr id="303" name="Групувати"/>
          <p:cNvSpPr/>
          <p:nvPr/>
        </p:nvSpPr>
        <p:spPr>
          <a:xfrm>
            <a:off x="2597798" y="9442256"/>
            <a:ext cx="8047284" cy="952689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304" name="2 × 3 = 6"/>
          <p:cNvSpPr txBox="1"/>
          <p:nvPr/>
        </p:nvSpPr>
        <p:spPr>
          <a:xfrm>
            <a:off x="3063662" y="9569350"/>
            <a:ext cx="7303009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4) 30 х 2 = 60 (дітей в 4 класі)</a:t>
            </a:r>
          </a:p>
        </p:txBody>
      </p:sp>
      <p:pic>
        <p:nvPicPr>
          <p:cNvPr id="305" name="Зображення" descr="Зображення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5645322" y="6126745"/>
            <a:ext cx="5078033" cy="4277725"/>
          </a:xfrm>
          <a:prstGeom prst="rect">
            <a:avLst/>
          </a:prstGeom>
          <a:ln w="12700">
            <a:miter lim="400000"/>
          </a:ln>
        </p:spPr>
      </p:pic>
      <p:pic>
        <p:nvPicPr>
          <p:cNvPr id="306" name="1_1.png" descr="1_1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6913185" y="2997145"/>
            <a:ext cx="2542306" cy="254230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309" name="Google Shape;96;p14"/>
          <p:cNvSpPr txBox="1"/>
          <p:nvPr/>
        </p:nvSpPr>
        <p:spPr>
          <a:xfrm>
            <a:off x="2442134" y="1827452"/>
            <a:ext cx="18147686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Молодці, ви успішно засвоїли даний матеріал!</a:t>
            </a:r>
          </a:p>
        </p:txBody>
      </p:sp>
      <p:sp>
        <p:nvSpPr>
          <p:cNvPr id="310" name="Домашнє завдання:"/>
          <p:cNvSpPr txBox="1"/>
          <p:nvPr/>
        </p:nvSpPr>
        <p:spPr>
          <a:xfrm>
            <a:off x="2482088" y="3276434"/>
            <a:ext cx="4943349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/>
            </a:lvl1pPr>
          </a:lstStyle>
          <a:p>
            <a:pPr/>
            <a:r>
              <a:t>Домашнє завдання:</a:t>
            </a:r>
          </a:p>
        </p:txBody>
      </p:sp>
      <p:sp>
        <p:nvSpPr>
          <p:cNvPr id="311" name="Підручник Математика 4 клас (Заїка):…"/>
          <p:cNvSpPr txBox="1"/>
          <p:nvPr/>
        </p:nvSpPr>
        <p:spPr>
          <a:xfrm>
            <a:off x="2493104" y="4569190"/>
            <a:ext cx="9505971" cy="2489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4000">
                <a:solidFill>
                  <a:srgbClr val="B89230"/>
                </a:solidFill>
              </a:defRPr>
            </a:pPr>
            <a:r>
              <a:t>Підручник Математика 4 клас (Заїка):</a:t>
            </a:r>
            <a:endParaRPr>
              <a:solidFill>
                <a:srgbClr val="F6CC79"/>
              </a:solidFill>
            </a:endParaRPr>
          </a:p>
          <a:p>
            <a:pPr algn="l">
              <a:defRPr sz="4000">
                <a:solidFill>
                  <a:srgbClr val="5E38CE"/>
                </a:solidFill>
              </a:defRPr>
            </a:pPr>
            <a:r>
              <a:t>Завдання 246</a:t>
            </a:r>
          </a:p>
          <a:p>
            <a:pPr algn="l">
              <a:defRPr sz="4000">
                <a:solidFill>
                  <a:srgbClr val="5E38CE"/>
                </a:solidFill>
              </a:defRPr>
            </a:pPr>
            <a:r>
              <a:t>Завдання 247</a:t>
            </a:r>
          </a:p>
          <a:p>
            <a:pPr algn="l">
              <a:defRPr sz="4000">
                <a:solidFill>
                  <a:srgbClr val="5E38CE"/>
                </a:solidFill>
              </a:defRPr>
            </a:pPr>
            <a:r>
              <a:t>Завдання 248</a:t>
            </a:r>
          </a:p>
        </p:txBody>
      </p:sp>
      <p:grpSp>
        <p:nvGrpSpPr>
          <p:cNvPr id="317" name="Групувати"/>
          <p:cNvGrpSpPr/>
          <p:nvPr/>
        </p:nvGrpSpPr>
        <p:grpSpPr>
          <a:xfrm>
            <a:off x="14645243" y="-3462481"/>
            <a:ext cx="6310151" cy="1270029"/>
            <a:chOff x="-1" y="-2"/>
            <a:chExt cx="6310149" cy="1270028"/>
          </a:xfrm>
        </p:grpSpPr>
        <p:grpSp>
          <p:nvGrpSpPr>
            <p:cNvPr id="315" name="Групувати"/>
            <p:cNvGrpSpPr/>
            <p:nvPr/>
          </p:nvGrpSpPr>
          <p:grpSpPr>
            <a:xfrm>
              <a:off x="-2" y="-3"/>
              <a:ext cx="4587572" cy="1270029"/>
              <a:chOff x="0" y="-1"/>
              <a:chExt cx="4587571" cy="1270028"/>
            </a:xfrm>
          </p:grpSpPr>
          <p:sp>
            <p:nvSpPr>
              <p:cNvPr id="312" name="Коло"/>
              <p:cNvSpPr/>
              <p:nvPr/>
            </p:nvSpPr>
            <p:spPr>
              <a:xfrm>
                <a:off x="-1" y="-2"/>
                <a:ext cx="1270011" cy="127002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13" name="Коло"/>
              <p:cNvSpPr/>
              <p:nvPr/>
            </p:nvSpPr>
            <p:spPr>
              <a:xfrm>
                <a:off x="1658777" y="-2"/>
                <a:ext cx="1270013" cy="127002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14" name="Коло"/>
              <p:cNvSpPr/>
              <p:nvPr/>
            </p:nvSpPr>
            <p:spPr>
              <a:xfrm>
                <a:off x="3317558" y="-2"/>
                <a:ext cx="1270013" cy="127002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316" name="Коло"/>
            <p:cNvSpPr/>
            <p:nvPr/>
          </p:nvSpPr>
          <p:spPr>
            <a:xfrm>
              <a:off x="5040135" y="4"/>
              <a:ext cx="1270013" cy="1270018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pic>
        <p:nvPicPr>
          <p:cNvPr id="318" name="33.png" descr="33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2557952" y="3404198"/>
            <a:ext cx="9173896" cy="917389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Rubik Light Regular"/>
        <a:ea typeface="Rubik Light Regular"/>
        <a:cs typeface="Rubik Light Regular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Rubik Ligh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Rubik Ligh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Rubik Light Regular"/>
        <a:ea typeface="Rubik Light Regular"/>
        <a:cs typeface="Rubik Light Regular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Rubik Ligh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Rubik Ligh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