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"/>
        <a:ea typeface="Helvetica"/>
        <a:cs typeface="Helvetica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4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4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3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4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57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6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7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9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1216680" y="6763421"/>
            <a:ext cx="6815710" cy="94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1216684" y="4263695"/>
            <a:ext cx="1911040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Додавання і віднімання чисел способом округлення</a:t>
            </a:r>
          </a:p>
        </p:txBody>
      </p:sp>
      <p:pic>
        <p:nvPicPr>
          <p:cNvPr id="154" name="image4.png" descr="image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862865" y="5979852"/>
            <a:ext cx="5828687" cy="582868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4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265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40765" y="4697802"/>
            <a:ext cx="13998187" cy="4943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indent="609600" algn="l" defTabSz="457200">
              <a:lnSpc>
                <a:spcPts val="5600"/>
              </a:lnSpc>
              <a:defRPr b="1" sz="4000">
                <a:solidFill>
                  <a:srgbClr val="B29443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Mathema</a:t>
            </a:r>
            <a:r>
              <a:rPr b="0">
                <a:solidFill>
                  <a:srgbClr val="000000"/>
                </a:solidFill>
              </a:rPr>
              <a:t> - це найбільша платформа для вивчення математики у Східній Європі, родом з України.</a:t>
            </a:r>
            <a:endParaRPr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algn="l" defTabSz="457200"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indent="609600" algn="l" defTabSz="457200">
              <a:lnSpc>
                <a:spcPts val="5600"/>
              </a:lnSpc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У Mathema ти можеш: 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готуватися до контрольних та іспитів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проходити онлайн-тести</a:t>
            </a:r>
            <a:endParaRPr>
              <a:latin typeface="Times Roman"/>
              <a:ea typeface="Times Roman"/>
              <a:cs typeface="Times Roman"/>
              <a:sym typeface="Times Roman"/>
            </a:endParaRPr>
          </a:p>
          <a:p>
            <a:pPr marL="401052" indent="-401052" algn="l" defTabSz="457200">
              <a:lnSpc>
                <a:spcPts val="5600"/>
              </a:lnSpc>
              <a:buSzPct val="100000"/>
              <a:buChar char="•"/>
              <a:defRPr sz="4000">
                <a:latin typeface="Arial"/>
                <a:ea typeface="Arial"/>
                <a:cs typeface="Arial"/>
                <a:sym typeface="Arial"/>
              </a:defRPr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266" name="34.png" descr="3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882441" y="4066086"/>
            <a:ext cx="6207245" cy="620724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2" name="Групувати"/>
          <p:cNvGrpSpPr/>
          <p:nvPr/>
        </p:nvGrpSpPr>
        <p:grpSpPr>
          <a:xfrm>
            <a:off x="11368645" y="-2633881"/>
            <a:ext cx="6310147" cy="1270025"/>
            <a:chOff x="-1" y="-2"/>
            <a:chExt cx="6310146" cy="1270024"/>
          </a:xfrm>
        </p:grpSpPr>
        <p:grpSp>
          <p:nvGrpSpPr>
            <p:cNvPr id="270" name="Групувати"/>
            <p:cNvGrpSpPr/>
            <p:nvPr/>
          </p:nvGrpSpPr>
          <p:grpSpPr>
            <a:xfrm>
              <a:off x="-2" y="-3"/>
              <a:ext cx="4587568" cy="1270025"/>
              <a:chOff x="-1" y="-1"/>
              <a:chExt cx="4587567" cy="1270024"/>
            </a:xfrm>
          </p:grpSpPr>
          <p:sp>
            <p:nvSpPr>
              <p:cNvPr id="267" name="Коло"/>
              <p:cNvSpPr/>
              <p:nvPr/>
            </p:nvSpPr>
            <p:spPr>
              <a:xfrm>
                <a:off x="-2" y="-2"/>
                <a:ext cx="1270010" cy="127002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8" name="Коло"/>
              <p:cNvSpPr/>
              <p:nvPr/>
            </p:nvSpPr>
            <p:spPr>
              <a:xfrm>
                <a:off x="1658776" y="-2"/>
                <a:ext cx="1270011" cy="127002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9" name="Коло"/>
              <p:cNvSpPr/>
              <p:nvPr/>
            </p:nvSpPr>
            <p:spPr>
              <a:xfrm>
                <a:off x="3317556" y="-2"/>
                <a:ext cx="1270011" cy="127002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1" name="Коло"/>
            <p:cNvSpPr/>
            <p:nvPr/>
          </p:nvSpPr>
          <p:spPr>
            <a:xfrm>
              <a:off x="5040134" y="2"/>
              <a:ext cx="1270011" cy="1270016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5" y="1827452"/>
            <a:ext cx="1237393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округлення?</a:t>
            </a:r>
          </a:p>
        </p:txBody>
      </p:sp>
      <p:sp>
        <p:nvSpPr>
          <p:cNvPr id="158" name="Округлення - це процес, за яким число зменшується або збільшується до найближчого круглого числа."/>
          <p:cNvSpPr txBox="1"/>
          <p:nvPr/>
        </p:nvSpPr>
        <p:spPr>
          <a:xfrm>
            <a:off x="2628100" y="4939971"/>
            <a:ext cx="18493584" cy="2692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rPr u="sng">
                <a:solidFill>
                  <a:srgbClr val="5E38CE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Округлення</a:t>
            </a:r>
            <a:r>
              <a:t> - це спосіб спрощення чисел для зручності обчислень.</a:t>
            </a:r>
          </a:p>
          <a:p>
            <a: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Ми змінюємо число до найближчого круглого числа, наприклад, до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10</a:t>
            </a:r>
            <a:r>
              <a:t>,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100</a:t>
            </a:r>
            <a:r>
              <a:t> тощо.</a:t>
            </a:r>
          </a:p>
        </p:txBody>
      </p:sp>
      <p:grpSp>
        <p:nvGrpSpPr>
          <p:cNvPr id="164" name="Групувати"/>
          <p:cNvGrpSpPr/>
          <p:nvPr/>
        </p:nvGrpSpPr>
        <p:grpSpPr>
          <a:xfrm>
            <a:off x="14356117" y="-1561992"/>
            <a:ext cx="6310147" cy="1270023"/>
            <a:chOff x="-1" y="-2"/>
            <a:chExt cx="6310146" cy="1270021"/>
          </a:xfrm>
        </p:grpSpPr>
        <p:grpSp>
          <p:nvGrpSpPr>
            <p:cNvPr id="162" name="Групувати"/>
            <p:cNvGrpSpPr/>
            <p:nvPr/>
          </p:nvGrpSpPr>
          <p:grpSpPr>
            <a:xfrm>
              <a:off x="-2" y="-3"/>
              <a:ext cx="4587568" cy="1270023"/>
              <a:chOff x="-1" y="0"/>
              <a:chExt cx="4587567" cy="1270021"/>
            </a:xfrm>
          </p:grpSpPr>
          <p:sp>
            <p:nvSpPr>
              <p:cNvPr id="159" name="Коло"/>
              <p:cNvSpPr/>
              <p:nvPr/>
            </p:nvSpPr>
            <p:spPr>
              <a:xfrm>
                <a:off x="-2" y="-1"/>
                <a:ext cx="1270010" cy="12700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1658776" y="-1"/>
                <a:ext cx="1270011" cy="12700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1" name="Коло"/>
              <p:cNvSpPr/>
              <p:nvPr/>
            </p:nvSpPr>
            <p:spPr>
              <a:xfrm>
                <a:off x="3317556" y="-1"/>
                <a:ext cx="1270011" cy="12700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3" name="Коло"/>
            <p:cNvSpPr/>
            <p:nvPr/>
          </p:nvSpPr>
          <p:spPr>
            <a:xfrm>
              <a:off x="5040134" y="-1"/>
              <a:ext cx="1270011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165" name="Знімок екрана 2024-05-31 о 12.08.41.png" descr="Знімок екрана 2024-05-31 о 12.08.4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04191" y="7840236"/>
            <a:ext cx="12640215" cy="179657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96;p14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Правила округлення</a:t>
            </a:r>
          </a:p>
        </p:txBody>
      </p:sp>
      <p:grpSp>
        <p:nvGrpSpPr>
          <p:cNvPr id="173" name="Групувати"/>
          <p:cNvGrpSpPr/>
          <p:nvPr/>
        </p:nvGrpSpPr>
        <p:grpSpPr>
          <a:xfrm>
            <a:off x="13432181" y="-1475530"/>
            <a:ext cx="6310147" cy="1270023"/>
            <a:chOff x="-1" y="-2"/>
            <a:chExt cx="6310146" cy="1270021"/>
          </a:xfrm>
        </p:grpSpPr>
        <p:grpSp>
          <p:nvGrpSpPr>
            <p:cNvPr id="171" name="Групувати"/>
            <p:cNvGrpSpPr/>
            <p:nvPr/>
          </p:nvGrpSpPr>
          <p:grpSpPr>
            <a:xfrm>
              <a:off x="-2" y="-3"/>
              <a:ext cx="4587568" cy="1270023"/>
              <a:chOff x="-1" y="0"/>
              <a:chExt cx="4587567" cy="1270021"/>
            </a:xfrm>
          </p:grpSpPr>
          <p:sp>
            <p:nvSpPr>
              <p:cNvPr id="168" name="Коло"/>
              <p:cNvSpPr/>
              <p:nvPr/>
            </p:nvSpPr>
            <p:spPr>
              <a:xfrm>
                <a:off x="-2" y="-1"/>
                <a:ext cx="1270010" cy="12700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9" name="Коло"/>
              <p:cNvSpPr/>
              <p:nvPr/>
            </p:nvSpPr>
            <p:spPr>
              <a:xfrm>
                <a:off x="1658776" y="-1"/>
                <a:ext cx="1270011" cy="12700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3317556" y="-1"/>
                <a:ext cx="1270011" cy="12700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2" name="Коло"/>
            <p:cNvSpPr/>
            <p:nvPr/>
          </p:nvSpPr>
          <p:spPr>
            <a:xfrm>
              <a:off x="5040134" y="-1"/>
              <a:ext cx="1270011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174" name="Якщо остання цифра 5 або більше, округляємо в більший бік.…"/>
          <p:cNvSpPr txBox="1"/>
          <p:nvPr/>
        </p:nvSpPr>
        <p:spPr>
          <a:xfrm>
            <a:off x="2571464" y="5091803"/>
            <a:ext cx="16223235" cy="2095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Якщо остання цифра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5</a:t>
            </a:r>
            <a:r>
              <a:t> або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більше</a:t>
            </a:r>
            <a:r>
              <a:t>, округляємо в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більший</a:t>
            </a:r>
            <a:r>
              <a:t> бік.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Якщо остання цифра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менше 5</a:t>
            </a:r>
            <a:r>
              <a:t>, округляємо в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менший</a:t>
            </a:r>
            <a:r>
              <a:t> бік.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Приклад: 47 округляємо до 50, 42 округляємо до 40.</a:t>
            </a:r>
          </a:p>
        </p:txBody>
      </p:sp>
      <p:pic>
        <p:nvPicPr>
          <p:cNvPr id="175" name="Зображення" descr="Зображення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7503960" y="7477356"/>
            <a:ext cx="4211344" cy="3547628"/>
          </a:xfrm>
          <a:prstGeom prst="rect">
            <a:avLst/>
          </a:prstGeom>
          <a:ln w="12700">
            <a:miter lim="400000"/>
          </a:ln>
        </p:spPr>
      </p:pic>
      <p:pic>
        <p:nvPicPr>
          <p:cNvPr id="176" name="12.png" descr="12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623033" y="8295464"/>
            <a:ext cx="3845643" cy="384564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96;p14"/>
          <p:cNvSpPr txBox="1"/>
          <p:nvPr/>
        </p:nvSpPr>
        <p:spPr>
          <a:xfrm>
            <a:off x="2467535" y="1827452"/>
            <a:ext cx="1578666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Додавання з округленням </a:t>
            </a:r>
          </a:p>
        </p:txBody>
      </p:sp>
      <p:grpSp>
        <p:nvGrpSpPr>
          <p:cNvPr id="185" name="Групувати"/>
          <p:cNvGrpSpPr/>
          <p:nvPr/>
        </p:nvGrpSpPr>
        <p:grpSpPr>
          <a:xfrm>
            <a:off x="14930781" y="-1493107"/>
            <a:ext cx="6310147" cy="1270023"/>
            <a:chOff x="-1" y="-2"/>
            <a:chExt cx="6310146" cy="1270021"/>
          </a:xfrm>
        </p:grpSpPr>
        <p:grpSp>
          <p:nvGrpSpPr>
            <p:cNvPr id="183" name="Групувати"/>
            <p:cNvGrpSpPr/>
            <p:nvPr/>
          </p:nvGrpSpPr>
          <p:grpSpPr>
            <a:xfrm>
              <a:off x="-2" y="-3"/>
              <a:ext cx="4587568" cy="1270023"/>
              <a:chOff x="-1" y="0"/>
              <a:chExt cx="4587567" cy="1270021"/>
            </a:xfrm>
          </p:grpSpPr>
          <p:sp>
            <p:nvSpPr>
              <p:cNvPr id="180" name="Коло"/>
              <p:cNvSpPr/>
              <p:nvPr/>
            </p:nvSpPr>
            <p:spPr>
              <a:xfrm>
                <a:off x="-2" y="-1"/>
                <a:ext cx="1270010" cy="12700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1" name="Коло"/>
              <p:cNvSpPr/>
              <p:nvPr/>
            </p:nvSpPr>
            <p:spPr>
              <a:xfrm>
                <a:off x="1658776" y="-1"/>
                <a:ext cx="1270011" cy="12700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3317556" y="-1"/>
                <a:ext cx="1270011" cy="12700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4" name="Коло"/>
            <p:cNvSpPr/>
            <p:nvPr/>
          </p:nvSpPr>
          <p:spPr>
            <a:xfrm>
              <a:off x="5040134" y="-1"/>
              <a:ext cx="1270011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186" name="Групувати"/>
          <p:cNvSpPr/>
          <p:nvPr/>
        </p:nvSpPr>
        <p:spPr>
          <a:xfrm>
            <a:off x="2866628" y="8401873"/>
            <a:ext cx="5899261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7" name="125 : 4 = ?"/>
          <p:cNvSpPr txBox="1"/>
          <p:nvPr/>
        </p:nvSpPr>
        <p:spPr>
          <a:xfrm>
            <a:off x="3106534" y="8540685"/>
            <a:ext cx="5585641" cy="128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47 + 38 ≈ 50 + 40 = 90</a:t>
            </a:r>
          </a:p>
        </p:txBody>
      </p:sp>
      <p:sp>
        <p:nvSpPr>
          <p:cNvPr id="188" name="Округлимо кожне число.…"/>
          <p:cNvSpPr txBox="1"/>
          <p:nvPr/>
        </p:nvSpPr>
        <p:spPr>
          <a:xfrm>
            <a:off x="2603754" y="4871086"/>
            <a:ext cx="7098030" cy="279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Округлимо кожне число.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Додамо округлені числа.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Відкоригуємо результат.</a:t>
            </a:r>
          </a:p>
          <a:p>
            <a:pPr algn="l" defTabSz="457200">
              <a:spcBef>
                <a:spcPts val="800"/>
              </a:spcBef>
              <a:defRPr sz="4000">
                <a:solidFill>
                  <a:srgbClr val="5E38CE"/>
                </a:solidFill>
                <a:latin typeface="+mn-lt"/>
                <a:ea typeface="+mn-ea"/>
                <a:cs typeface="+mn-cs"/>
                <a:sym typeface="Rubik Light Regular"/>
              </a:defRPr>
            </a:pPr>
            <a:r>
              <a:t> Приклад:</a:t>
            </a:r>
          </a:p>
        </p:txBody>
      </p:sp>
      <p:sp>
        <p:nvSpPr>
          <p:cNvPr id="189" name="коригуємо: 85."/>
          <p:cNvSpPr txBox="1"/>
          <p:nvPr/>
        </p:nvSpPr>
        <p:spPr>
          <a:xfrm>
            <a:off x="2876650" y="9918822"/>
            <a:ext cx="368808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85.</a:t>
            </a:r>
          </a:p>
        </p:txBody>
      </p:sp>
      <p:pic>
        <p:nvPicPr>
          <p:cNvPr id="190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618762" y="4122706"/>
            <a:ext cx="8234718" cy="5470588"/>
          </a:xfrm>
          <a:prstGeom prst="rect">
            <a:avLst/>
          </a:prstGeom>
          <a:ln w="12700">
            <a:miter lim="400000"/>
          </a:ln>
        </p:spPr>
      </p:pic>
      <p:sp>
        <p:nvSpPr>
          <p:cNvPr id="191" name="85"/>
          <p:cNvSpPr txBox="1"/>
          <p:nvPr/>
        </p:nvSpPr>
        <p:spPr>
          <a:xfrm>
            <a:off x="14699550" y="6127749"/>
            <a:ext cx="2534846" cy="146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9000">
                <a:solidFill>
                  <a:srgbClr val="FFFFFF"/>
                </a:solidFill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85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3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4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Віднімання з округленням</a:t>
            </a:r>
          </a:p>
        </p:txBody>
      </p:sp>
      <p:grpSp>
        <p:nvGrpSpPr>
          <p:cNvPr id="200" name="Групувати"/>
          <p:cNvGrpSpPr/>
          <p:nvPr/>
        </p:nvGrpSpPr>
        <p:grpSpPr>
          <a:xfrm>
            <a:off x="14516051" y="-2769603"/>
            <a:ext cx="6310147" cy="1270026"/>
            <a:chOff x="-2" y="-2"/>
            <a:chExt cx="6310145" cy="1270024"/>
          </a:xfrm>
        </p:grpSpPr>
        <p:grpSp>
          <p:nvGrpSpPr>
            <p:cNvPr id="198" name="Групувати"/>
            <p:cNvGrpSpPr/>
            <p:nvPr/>
          </p:nvGrpSpPr>
          <p:grpSpPr>
            <a:xfrm>
              <a:off x="-3" y="-3"/>
              <a:ext cx="4587568" cy="1270025"/>
              <a:chOff x="0" y="-1"/>
              <a:chExt cx="4587566" cy="1270024"/>
            </a:xfrm>
          </p:grpSpPr>
          <p:sp>
            <p:nvSpPr>
              <p:cNvPr id="195" name="Коло"/>
              <p:cNvSpPr/>
              <p:nvPr/>
            </p:nvSpPr>
            <p:spPr>
              <a:xfrm>
                <a:off x="-1" y="-2"/>
                <a:ext cx="1270005" cy="127002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6" name="Коло"/>
              <p:cNvSpPr/>
              <p:nvPr/>
            </p:nvSpPr>
            <p:spPr>
              <a:xfrm>
                <a:off x="1658774" y="-2"/>
                <a:ext cx="1270011" cy="127002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97" name="Коло"/>
              <p:cNvSpPr/>
              <p:nvPr/>
            </p:nvSpPr>
            <p:spPr>
              <a:xfrm>
                <a:off x="3317555" y="-2"/>
                <a:ext cx="1270011" cy="127002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99" name="Коло"/>
            <p:cNvSpPr/>
            <p:nvPr/>
          </p:nvSpPr>
          <p:spPr>
            <a:xfrm>
              <a:off x="5040133" y="2"/>
              <a:ext cx="1270011" cy="1270016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201" name="41.png" descr="41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43449" y="6698129"/>
            <a:ext cx="4299278" cy="4299278"/>
          </a:xfrm>
          <a:prstGeom prst="rect">
            <a:avLst/>
          </a:prstGeom>
          <a:ln w="12700">
            <a:miter lim="400000"/>
          </a:ln>
        </p:spPr>
      </p:pic>
      <p:sp>
        <p:nvSpPr>
          <p:cNvPr id="202" name="Групувати"/>
          <p:cNvSpPr/>
          <p:nvPr/>
        </p:nvSpPr>
        <p:spPr>
          <a:xfrm>
            <a:off x="2866628" y="8401873"/>
            <a:ext cx="5899261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3" name="125 : 4 = ?"/>
          <p:cNvSpPr txBox="1"/>
          <p:nvPr/>
        </p:nvSpPr>
        <p:spPr>
          <a:xfrm>
            <a:off x="3106534" y="8540685"/>
            <a:ext cx="5585641" cy="128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74 - 29 ≈ 70 - 30 = 40</a:t>
            </a:r>
          </a:p>
        </p:txBody>
      </p:sp>
      <p:sp>
        <p:nvSpPr>
          <p:cNvPr id="204" name="Округлимо кожне число.…"/>
          <p:cNvSpPr txBox="1"/>
          <p:nvPr/>
        </p:nvSpPr>
        <p:spPr>
          <a:xfrm>
            <a:off x="2603754" y="4871086"/>
            <a:ext cx="7688327" cy="279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Округлимо кожне число.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Віднімемо округлені числа.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Відкоригуємо результат</a:t>
            </a:r>
          </a:p>
          <a:p>
            <a:pPr algn="l" defTabSz="457200">
              <a:spcBef>
                <a:spcPts val="800"/>
              </a:spcBef>
              <a:defRPr sz="4000">
                <a:solidFill>
                  <a:srgbClr val="5E38CE"/>
                </a:solidFill>
                <a:latin typeface="+mn-lt"/>
                <a:ea typeface="+mn-ea"/>
                <a:cs typeface="+mn-cs"/>
                <a:sym typeface="Rubik Light Regular"/>
              </a:defRPr>
            </a:pPr>
            <a:r>
              <a:t> Приклад:</a:t>
            </a:r>
          </a:p>
        </p:txBody>
      </p:sp>
      <p:sp>
        <p:nvSpPr>
          <p:cNvPr id="205" name="коригуємо: 45."/>
          <p:cNvSpPr txBox="1"/>
          <p:nvPr/>
        </p:nvSpPr>
        <p:spPr>
          <a:xfrm>
            <a:off x="2876650" y="9918822"/>
            <a:ext cx="3680461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45.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08" name="Google Shape;96;p14"/>
          <p:cNvSpPr txBox="1"/>
          <p:nvPr/>
        </p:nvSpPr>
        <p:spPr>
          <a:xfrm>
            <a:off x="2442134" y="1827452"/>
            <a:ext cx="16009505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Практичні приклади</a:t>
            </a:r>
          </a:p>
        </p:txBody>
      </p:sp>
      <p:pic>
        <p:nvPicPr>
          <p:cNvPr id="209" name="30.png" descr="30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412537" y="6325191"/>
            <a:ext cx="4946319" cy="494631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5" name="Групувати"/>
          <p:cNvGrpSpPr/>
          <p:nvPr/>
        </p:nvGrpSpPr>
        <p:grpSpPr>
          <a:xfrm>
            <a:off x="12119204" y="-1658796"/>
            <a:ext cx="6310147" cy="1270023"/>
            <a:chOff x="-1" y="-2"/>
            <a:chExt cx="6310146" cy="1270021"/>
          </a:xfrm>
        </p:grpSpPr>
        <p:grpSp>
          <p:nvGrpSpPr>
            <p:cNvPr id="213" name="Групувати"/>
            <p:cNvGrpSpPr/>
            <p:nvPr/>
          </p:nvGrpSpPr>
          <p:grpSpPr>
            <a:xfrm>
              <a:off x="-2" y="-3"/>
              <a:ext cx="4587568" cy="1270023"/>
              <a:chOff x="-1" y="0"/>
              <a:chExt cx="4587567" cy="1270021"/>
            </a:xfrm>
          </p:grpSpPr>
          <p:sp>
            <p:nvSpPr>
              <p:cNvPr id="210" name="Коло"/>
              <p:cNvSpPr/>
              <p:nvPr/>
            </p:nvSpPr>
            <p:spPr>
              <a:xfrm>
                <a:off x="-2" y="-1"/>
                <a:ext cx="1270010" cy="12700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1" name="Коло"/>
              <p:cNvSpPr/>
              <p:nvPr/>
            </p:nvSpPr>
            <p:spPr>
              <a:xfrm>
                <a:off x="1658776" y="-1"/>
                <a:ext cx="1270011" cy="12700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2" name="Коло"/>
              <p:cNvSpPr/>
              <p:nvPr/>
            </p:nvSpPr>
            <p:spPr>
              <a:xfrm>
                <a:off x="3317556" y="-1"/>
                <a:ext cx="1270011" cy="12700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14" name="Коло"/>
            <p:cNvSpPr/>
            <p:nvPr/>
          </p:nvSpPr>
          <p:spPr>
            <a:xfrm>
              <a:off x="5040134" y="-1"/>
              <a:ext cx="1270011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sp>
        <p:nvSpPr>
          <p:cNvPr id="216" name="Попрактикуємося в додаванні:…"/>
          <p:cNvSpPr txBox="1"/>
          <p:nvPr/>
        </p:nvSpPr>
        <p:spPr>
          <a:xfrm>
            <a:off x="2235758" y="3594100"/>
            <a:ext cx="13838683" cy="419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Попрактикуємося в додаванні: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58 + 24 ≈ ____ + ____ = ____ (коригуємо: ____)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93 + 17 ≈ ____ + ____ = ____ (коригуємо: ____)</a:t>
            </a:r>
          </a:p>
          <a:p>
            <a: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Попрактикуємося у відніманні: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85 - 37 ≈ ____ - ____ = ____ (коригуємо: ____)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AutoNum type="arabicPeriod" startAt="1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64 - 28 ≈ ____ - ____ = ____ (коригуємо: ____)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9" name="Google Shape;96;p14"/>
          <p:cNvSpPr txBox="1"/>
          <p:nvPr/>
        </p:nvSpPr>
        <p:spPr>
          <a:xfrm>
            <a:off x="2442135" y="1827452"/>
            <a:ext cx="913229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25" name="Групувати"/>
          <p:cNvGrpSpPr/>
          <p:nvPr/>
        </p:nvGrpSpPr>
        <p:grpSpPr>
          <a:xfrm>
            <a:off x="12483080" y="-2262203"/>
            <a:ext cx="6310147" cy="1270023"/>
            <a:chOff x="-1" y="-2"/>
            <a:chExt cx="6310146" cy="1270021"/>
          </a:xfrm>
        </p:grpSpPr>
        <p:grpSp>
          <p:nvGrpSpPr>
            <p:cNvPr id="223" name="Групувати"/>
            <p:cNvGrpSpPr/>
            <p:nvPr/>
          </p:nvGrpSpPr>
          <p:grpSpPr>
            <a:xfrm>
              <a:off x="-2" y="-3"/>
              <a:ext cx="4587568" cy="1270023"/>
              <a:chOff x="-1" y="0"/>
              <a:chExt cx="4587567" cy="1270021"/>
            </a:xfrm>
          </p:grpSpPr>
          <p:sp>
            <p:nvSpPr>
              <p:cNvPr id="220" name="Коло"/>
              <p:cNvSpPr/>
              <p:nvPr/>
            </p:nvSpPr>
            <p:spPr>
              <a:xfrm>
                <a:off x="-2" y="-1"/>
                <a:ext cx="1270010" cy="12700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1" name="Коло"/>
              <p:cNvSpPr/>
              <p:nvPr/>
            </p:nvSpPr>
            <p:spPr>
              <a:xfrm>
                <a:off x="1658776" y="-1"/>
                <a:ext cx="1270011" cy="12700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2" name="Коло"/>
              <p:cNvSpPr/>
              <p:nvPr/>
            </p:nvSpPr>
            <p:spPr>
              <a:xfrm>
                <a:off x="3317556" y="-1"/>
                <a:ext cx="1270011" cy="12700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4" name="Коло"/>
            <p:cNvSpPr/>
            <p:nvPr/>
          </p:nvSpPr>
          <p:spPr>
            <a:xfrm>
              <a:off x="5040134" y="-1"/>
              <a:ext cx="1270011" cy="1270019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226" name="36.png" descr="36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435243" y="5429867"/>
            <a:ext cx="5994532" cy="5994531"/>
          </a:xfrm>
          <a:prstGeom prst="rect">
            <a:avLst/>
          </a:prstGeom>
          <a:ln w="12700">
            <a:miter lim="400000"/>
          </a:ln>
        </p:spPr>
      </p:pic>
      <p:sp>
        <p:nvSpPr>
          <p:cNvPr id="227" name="Групувати"/>
          <p:cNvSpPr/>
          <p:nvPr/>
        </p:nvSpPr>
        <p:spPr>
          <a:xfrm>
            <a:off x="2714228" y="4972873"/>
            <a:ext cx="6474345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28" name="125 : 4 = ?"/>
          <p:cNvSpPr txBox="1"/>
          <p:nvPr/>
        </p:nvSpPr>
        <p:spPr>
          <a:xfrm>
            <a:off x="2954134" y="5099966"/>
            <a:ext cx="599453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1) 58 + 24 ≈ 60 + 20 = 80</a:t>
            </a:r>
          </a:p>
        </p:txBody>
      </p:sp>
      <p:sp>
        <p:nvSpPr>
          <p:cNvPr id="229" name="Групувати"/>
          <p:cNvSpPr/>
          <p:nvPr/>
        </p:nvSpPr>
        <p:spPr>
          <a:xfrm>
            <a:off x="2714228" y="6090473"/>
            <a:ext cx="6474345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0" name="125 : 4 = ?"/>
          <p:cNvSpPr txBox="1"/>
          <p:nvPr/>
        </p:nvSpPr>
        <p:spPr>
          <a:xfrm>
            <a:off x="2954134" y="6217566"/>
            <a:ext cx="599453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2) 93 + 17 ≈ 90 + 20 = 110</a:t>
            </a:r>
          </a:p>
        </p:txBody>
      </p:sp>
      <p:sp>
        <p:nvSpPr>
          <p:cNvPr id="231" name="коригуємо: 82"/>
          <p:cNvSpPr txBox="1"/>
          <p:nvPr/>
        </p:nvSpPr>
        <p:spPr>
          <a:xfrm>
            <a:off x="9582530" y="5143500"/>
            <a:ext cx="3561081" cy="1397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82</a:t>
            </a:r>
          </a:p>
        </p:txBody>
      </p:sp>
      <p:sp>
        <p:nvSpPr>
          <p:cNvPr id="232" name="коригуємо: 110"/>
          <p:cNvSpPr txBox="1"/>
          <p:nvPr/>
        </p:nvSpPr>
        <p:spPr>
          <a:xfrm>
            <a:off x="9590658" y="6217566"/>
            <a:ext cx="369722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110</a:t>
            </a:r>
          </a:p>
        </p:txBody>
      </p:sp>
      <p:sp>
        <p:nvSpPr>
          <p:cNvPr id="233" name="Попрактикуємося у відніманні:"/>
          <p:cNvSpPr txBox="1"/>
          <p:nvPr/>
        </p:nvSpPr>
        <p:spPr>
          <a:xfrm>
            <a:off x="2737357" y="7718883"/>
            <a:ext cx="7682485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Попрактикуємося у відніманні:</a:t>
            </a:r>
          </a:p>
        </p:txBody>
      </p:sp>
      <p:sp>
        <p:nvSpPr>
          <p:cNvPr id="234" name="Попрактикуємося в додаванні:"/>
          <p:cNvSpPr txBox="1"/>
          <p:nvPr/>
        </p:nvSpPr>
        <p:spPr>
          <a:xfrm>
            <a:off x="2721102" y="3821909"/>
            <a:ext cx="7664196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Попрактикуємося в додаванні:</a:t>
            </a:r>
          </a:p>
        </p:txBody>
      </p:sp>
      <p:sp>
        <p:nvSpPr>
          <p:cNvPr id="235" name="Групувати"/>
          <p:cNvSpPr/>
          <p:nvPr/>
        </p:nvSpPr>
        <p:spPr>
          <a:xfrm>
            <a:off x="2739628" y="8884473"/>
            <a:ext cx="6474345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6" name="125 : 4 = ?"/>
          <p:cNvSpPr txBox="1"/>
          <p:nvPr/>
        </p:nvSpPr>
        <p:spPr>
          <a:xfrm>
            <a:off x="2979534" y="9011566"/>
            <a:ext cx="599453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1) 85 - 37 ≈ 90 - 40 = 50</a:t>
            </a:r>
          </a:p>
        </p:txBody>
      </p:sp>
      <p:sp>
        <p:nvSpPr>
          <p:cNvPr id="237" name="Групувати"/>
          <p:cNvSpPr/>
          <p:nvPr/>
        </p:nvSpPr>
        <p:spPr>
          <a:xfrm>
            <a:off x="2739628" y="10002073"/>
            <a:ext cx="6474345" cy="952688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8" name="125 : 4 = ?"/>
          <p:cNvSpPr txBox="1"/>
          <p:nvPr/>
        </p:nvSpPr>
        <p:spPr>
          <a:xfrm>
            <a:off x="2979534" y="10129166"/>
            <a:ext cx="5994532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2) 64 - 28 ≈ 60 - 30 = 30</a:t>
            </a:r>
          </a:p>
        </p:txBody>
      </p:sp>
      <p:sp>
        <p:nvSpPr>
          <p:cNvPr id="239" name="коригуємо: 48"/>
          <p:cNvSpPr txBox="1"/>
          <p:nvPr/>
        </p:nvSpPr>
        <p:spPr>
          <a:xfrm>
            <a:off x="9607930" y="9029699"/>
            <a:ext cx="3578353" cy="139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48</a:t>
            </a:r>
          </a:p>
        </p:txBody>
      </p:sp>
      <p:sp>
        <p:nvSpPr>
          <p:cNvPr id="240" name="коригуємо: 36"/>
          <p:cNvSpPr txBox="1"/>
          <p:nvPr/>
        </p:nvSpPr>
        <p:spPr>
          <a:xfrm>
            <a:off x="9641458" y="10129166"/>
            <a:ext cx="355142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коригуємо: 36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6" name="Групувати"/>
          <p:cNvGrpSpPr/>
          <p:nvPr/>
        </p:nvGrpSpPr>
        <p:grpSpPr>
          <a:xfrm>
            <a:off x="15482433" y="-2666486"/>
            <a:ext cx="4587566" cy="1270015"/>
            <a:chOff x="0" y="-1"/>
            <a:chExt cx="4587564" cy="1270014"/>
          </a:xfrm>
        </p:grpSpPr>
        <p:sp>
          <p:nvSpPr>
            <p:cNvPr id="243" name="Коло"/>
            <p:cNvSpPr/>
            <p:nvPr/>
          </p:nvSpPr>
          <p:spPr>
            <a:xfrm>
              <a:off x="-1" y="-2"/>
              <a:ext cx="1270007" cy="1270015"/>
            </a:xfrm>
            <a:prstGeom prst="ellipse">
              <a:avLst/>
            </a:prstGeom>
            <a:solidFill>
              <a:srgbClr val="6536D6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44" name="Коло"/>
            <p:cNvSpPr/>
            <p:nvPr/>
          </p:nvSpPr>
          <p:spPr>
            <a:xfrm>
              <a:off x="1658774" y="-2"/>
              <a:ext cx="1270011" cy="1270015"/>
            </a:xfrm>
            <a:prstGeom prst="ellipse">
              <a:avLst/>
            </a:prstGeom>
            <a:solidFill>
              <a:srgbClr val="FFCA6A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245" name="Коло"/>
            <p:cNvSpPr/>
            <p:nvPr/>
          </p:nvSpPr>
          <p:spPr>
            <a:xfrm>
              <a:off x="3317553" y="-2"/>
              <a:ext cx="1270011" cy="1270015"/>
            </a:xfrm>
            <a:prstGeom prst="ellipse">
              <a:avLst/>
            </a:prstGeom>
            <a:solidFill>
              <a:srgbClr val="0070F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825500">
                <a:defRPr sz="3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</p:grpSp>
      <p:sp>
        <p:nvSpPr>
          <p:cNvPr id="247" name="Google Shape;96;p14"/>
          <p:cNvSpPr txBox="1"/>
          <p:nvPr/>
        </p:nvSpPr>
        <p:spPr>
          <a:xfrm>
            <a:off x="2442133" y="1827452"/>
            <a:ext cx="11835886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Підсумок</a:t>
            </a:r>
          </a:p>
        </p:txBody>
      </p:sp>
      <p:pic>
        <p:nvPicPr>
          <p:cNvPr id="248" name="image8.png" descr="image8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 rot="21404171">
            <a:off x="16366587" y="3715438"/>
            <a:ext cx="5314806" cy="5314807"/>
          </a:xfrm>
          <a:prstGeom prst="rect">
            <a:avLst/>
          </a:prstGeom>
          <a:ln w="12700">
            <a:miter lim="400000"/>
          </a:ln>
        </p:spPr>
      </p:pic>
      <p:sp>
        <p:nvSpPr>
          <p:cNvPr id="249" name="Округлення допомагає спрощувати додавання і віднімання чисел.…"/>
          <p:cNvSpPr txBox="1"/>
          <p:nvPr/>
        </p:nvSpPr>
        <p:spPr>
          <a:xfrm>
            <a:off x="2443210" y="4552949"/>
            <a:ext cx="12593375" cy="588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Округлення допомагає спрощувати додавання і віднімання чисел.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Це особливо корисно для швидких обчислень у повсякденному житті.</a:t>
            </a:r>
          </a:p>
          <a:p>
            <a:pPr marL="933450" indent="-793750" algn="l" defTabSz="457200">
              <a:spcBef>
                <a:spcPts val="800"/>
              </a:spcBef>
              <a:buClr>
                <a:srgbClr val="000000"/>
              </a:buClr>
              <a:buSzPct val="100000"/>
              <a:buFont typeface="Helvetica Neue"/>
              <a:buChar char="•"/>
              <a:defRPr sz="4000">
                <a:latin typeface="+mn-lt"/>
                <a:ea typeface="+mn-ea"/>
                <a:cs typeface="+mn-cs"/>
                <a:sym typeface="Rubik Light Regular"/>
              </a:defRPr>
            </a:pPr>
            <a:r>
              <a:t>З практикою ви зможете легко використовувати цей метод для більш складних задач.</a:t>
            </a:r>
          </a:p>
          <a:p>
            <a: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52" name="Google Shape;96;p14"/>
          <p:cNvSpPr txBox="1"/>
          <p:nvPr/>
        </p:nvSpPr>
        <p:spPr>
          <a:xfrm>
            <a:off x="2442135" y="1827452"/>
            <a:ext cx="1814768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253" name="Домашнє завдання:"/>
          <p:cNvSpPr txBox="1"/>
          <p:nvPr/>
        </p:nvSpPr>
        <p:spPr>
          <a:xfrm>
            <a:off x="2482088" y="3276435"/>
            <a:ext cx="4943349" cy="698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>
              <a:spcBef>
                <a:spcPts val="800"/>
              </a:spcBef>
              <a:defRPr sz="40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Домашнє завдання:</a:t>
            </a:r>
          </a:p>
        </p:txBody>
      </p:sp>
      <p:sp>
        <p:nvSpPr>
          <p:cNvPr id="254" name="Підручник Математика 4 клас (Заїка):…"/>
          <p:cNvSpPr txBox="1"/>
          <p:nvPr/>
        </p:nvSpPr>
        <p:spPr>
          <a:xfrm>
            <a:off x="2493104" y="4867641"/>
            <a:ext cx="9505971" cy="1892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4000">
                <a:solidFill>
                  <a:srgbClr val="B89230"/>
                </a:solidFill>
                <a:latin typeface="+mn-lt"/>
                <a:ea typeface="+mn-ea"/>
                <a:cs typeface="+mn-cs"/>
                <a:sym typeface="Rubik Light Regular"/>
              </a:defRPr>
            </a:pPr>
            <a:r>
              <a:t>Підручник Математика 4 клас (Заїка):</a:t>
            </a:r>
            <a:endParaRPr>
              <a:solidFill>
                <a:srgbClr val="F6CC79"/>
              </a:solidFill>
            </a:endParaRPr>
          </a:p>
          <a:p>
            <a:pPr algn="l">
              <a:defRPr sz="4000">
                <a:solidFill>
                  <a:srgbClr val="5E38CE"/>
                </a:solidFill>
                <a:latin typeface="+mn-lt"/>
                <a:ea typeface="+mn-ea"/>
                <a:cs typeface="+mn-cs"/>
                <a:sym typeface="Rubik Light Regular"/>
              </a:defRPr>
            </a:pPr>
            <a:r>
              <a:t>Завдання 75</a:t>
            </a:r>
          </a:p>
          <a:p>
            <a:pPr algn="l">
              <a:defRPr sz="4000">
                <a:solidFill>
                  <a:srgbClr val="5E38CE"/>
                </a:solidFill>
                <a:latin typeface="+mn-lt"/>
                <a:ea typeface="+mn-ea"/>
                <a:cs typeface="+mn-cs"/>
                <a:sym typeface="Rubik Light Regular"/>
              </a:defRPr>
            </a:pPr>
            <a:r>
              <a:t>Завдання 76</a:t>
            </a:r>
          </a:p>
        </p:txBody>
      </p:sp>
      <p:grpSp>
        <p:nvGrpSpPr>
          <p:cNvPr id="260" name="Групувати"/>
          <p:cNvGrpSpPr/>
          <p:nvPr/>
        </p:nvGrpSpPr>
        <p:grpSpPr>
          <a:xfrm>
            <a:off x="14645245" y="-3462478"/>
            <a:ext cx="6310147" cy="1270025"/>
            <a:chOff x="-1" y="-2"/>
            <a:chExt cx="6310146" cy="1270024"/>
          </a:xfrm>
        </p:grpSpPr>
        <p:grpSp>
          <p:nvGrpSpPr>
            <p:cNvPr id="258" name="Групувати"/>
            <p:cNvGrpSpPr/>
            <p:nvPr/>
          </p:nvGrpSpPr>
          <p:grpSpPr>
            <a:xfrm>
              <a:off x="-2" y="-3"/>
              <a:ext cx="4587568" cy="1270025"/>
              <a:chOff x="-1" y="-1"/>
              <a:chExt cx="4587567" cy="1270024"/>
            </a:xfrm>
          </p:grpSpPr>
          <p:sp>
            <p:nvSpPr>
              <p:cNvPr id="255" name="Коло"/>
              <p:cNvSpPr/>
              <p:nvPr/>
            </p:nvSpPr>
            <p:spPr>
              <a:xfrm>
                <a:off x="-2" y="-2"/>
                <a:ext cx="1270010" cy="1270025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6" name="Коло"/>
              <p:cNvSpPr/>
              <p:nvPr/>
            </p:nvSpPr>
            <p:spPr>
              <a:xfrm>
                <a:off x="1658776" y="-2"/>
                <a:ext cx="1270011" cy="1270025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57" name="Коло"/>
              <p:cNvSpPr/>
              <p:nvPr/>
            </p:nvSpPr>
            <p:spPr>
              <a:xfrm>
                <a:off x="3317556" y="-2"/>
                <a:ext cx="1270011" cy="1270025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59" name="Коло"/>
            <p:cNvSpPr/>
            <p:nvPr/>
          </p:nvSpPr>
          <p:spPr>
            <a:xfrm>
              <a:off x="5040134" y="2"/>
              <a:ext cx="1270011" cy="1270016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/>
              </a:pPr>
            </a:p>
          </p:txBody>
        </p:sp>
      </p:grpSp>
      <p:pic>
        <p:nvPicPr>
          <p:cNvPr id="261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2557953" y="3404198"/>
            <a:ext cx="9173894" cy="917389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"/>
            <a:ea typeface="Helvetica"/>
            <a:cs typeface="Helvetica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