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y="10287000" cx="18288000"/>
  <p:notesSz cx="10287000" cy="18288000"/>
  <p:embeddedFontLst>
    <p:embeddedFont>
      <p:font typeface="Rubik Medium"/>
      <p:regular r:id="rId20"/>
      <p:bold r:id="rId21"/>
      <p:italic r:id="rId22"/>
      <p:boldItalic r:id="rId23"/>
    </p:embeddedFont>
    <p:embeddedFont>
      <p:font typeface="Rubik"/>
      <p:bold r:id="rId24"/>
      <p:boldItalic r:id="rId25"/>
    </p:embeddedFont>
    <p:embeddedFont>
      <p:font typeface="Rubik SemiBold"/>
      <p:regular r:id="rId26"/>
      <p:bold r:id="rId27"/>
      <p:italic r:id="rId28"/>
      <p:boldItalic r:id="rId2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30" roundtripDataSignature="AMtx7mgpHcK5Y4dQ4xiSStFjstgzCc8ZY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ubikMedium-regular.fntdata"/><Relationship Id="rId22" Type="http://schemas.openxmlformats.org/officeDocument/2006/relationships/font" Target="fonts/RubikMedium-italic.fntdata"/><Relationship Id="rId21" Type="http://schemas.openxmlformats.org/officeDocument/2006/relationships/font" Target="fonts/RubikMedium-bold.fntdata"/><Relationship Id="rId24" Type="http://schemas.openxmlformats.org/officeDocument/2006/relationships/font" Target="fonts/Rubik-bold.fntdata"/><Relationship Id="rId23" Type="http://schemas.openxmlformats.org/officeDocument/2006/relationships/font" Target="fonts/RubikMedium-bold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RubikSemiBold-regular.fntdata"/><Relationship Id="rId25" Type="http://schemas.openxmlformats.org/officeDocument/2006/relationships/font" Target="fonts/Rubik-boldItalic.fntdata"/><Relationship Id="rId28" Type="http://schemas.openxmlformats.org/officeDocument/2006/relationships/font" Target="fonts/RubikSemiBold-italic.fntdata"/><Relationship Id="rId27" Type="http://schemas.openxmlformats.org/officeDocument/2006/relationships/font" Target="fonts/RubikSemiBold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font" Target="fonts/RubikSemiBold-bold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0" Type="http://customschemas.google.com/relationships/presentationmetadata" Target="meta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0" name="Google Shape;230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7" name="Google Shape;247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3" name="Google Shape;263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4" name="Google Shape;304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1" name="Google Shape;321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" name="Google Shape;322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9" name="Google Shape;329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" name="Google Shape;22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6" name="Google Shape;36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" name="Google Shape;96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7" name="Google Shape;117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5" name="Google Shape;165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4" name="Google Shape;184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9" name="Google Shape;209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7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jpg"/><Relationship Id="rId4" Type="http://schemas.openxmlformats.org/officeDocument/2006/relationships/image" Target="../media/image48.png"/><Relationship Id="rId5" Type="http://schemas.openxmlformats.org/officeDocument/2006/relationships/image" Target="../media/image50.png"/><Relationship Id="rId6" Type="http://schemas.openxmlformats.org/officeDocument/2006/relationships/image" Target="../media/image5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jpg"/><Relationship Id="rId4" Type="http://schemas.openxmlformats.org/officeDocument/2006/relationships/image" Target="../media/image119.png"/><Relationship Id="rId5" Type="http://schemas.openxmlformats.org/officeDocument/2006/relationships/image" Target="../media/image108.png"/></Relationships>
</file>

<file path=ppt/slides/_rels/slide12.xml.rels><?xml version="1.0" encoding="UTF-8" standalone="yes"?><Relationships xmlns="http://schemas.openxmlformats.org/package/2006/relationships"><Relationship Id="rId11" Type="http://schemas.openxmlformats.org/officeDocument/2006/relationships/image" Target="../media/image121.png"/><Relationship Id="rId10" Type="http://schemas.openxmlformats.org/officeDocument/2006/relationships/image" Target="../media/image101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jpg"/><Relationship Id="rId4" Type="http://schemas.openxmlformats.org/officeDocument/2006/relationships/image" Target="../media/image91.png"/><Relationship Id="rId9" Type="http://schemas.openxmlformats.org/officeDocument/2006/relationships/image" Target="../media/image104.png"/><Relationship Id="rId5" Type="http://schemas.openxmlformats.org/officeDocument/2006/relationships/image" Target="../media/image93.png"/><Relationship Id="rId6" Type="http://schemas.openxmlformats.org/officeDocument/2006/relationships/image" Target="../media/image115.png"/><Relationship Id="rId7" Type="http://schemas.openxmlformats.org/officeDocument/2006/relationships/image" Target="../media/image100.png"/><Relationship Id="rId8" Type="http://schemas.openxmlformats.org/officeDocument/2006/relationships/image" Target="../media/image12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jpg"/><Relationship Id="rId4" Type="http://schemas.openxmlformats.org/officeDocument/2006/relationships/image" Target="../media/image48.png"/><Relationship Id="rId5" Type="http://schemas.openxmlformats.org/officeDocument/2006/relationships/image" Target="../media/image50.png"/><Relationship Id="rId6" Type="http://schemas.openxmlformats.org/officeDocument/2006/relationships/image" Target="../media/image5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jpg"/><Relationship Id="rId4" Type="http://schemas.openxmlformats.org/officeDocument/2006/relationships/image" Target="../media/image12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4.jpg"/><Relationship Id="rId4" Type="http://schemas.openxmlformats.org/officeDocument/2006/relationships/image" Target="../media/image12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Relationship Id="rId4" Type="http://schemas.openxmlformats.org/officeDocument/2006/relationships/image" Target="../media/image10.png"/><Relationship Id="rId5" Type="http://schemas.openxmlformats.org/officeDocument/2006/relationships/image" Target="../media/image1.png"/><Relationship Id="rId6" Type="http://schemas.openxmlformats.org/officeDocument/2006/relationships/image" Target="../media/image6.png"/><Relationship Id="rId7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1" Type="http://schemas.openxmlformats.org/officeDocument/2006/relationships/image" Target="../media/image37.png"/><Relationship Id="rId10" Type="http://schemas.openxmlformats.org/officeDocument/2006/relationships/image" Target="../media/image38.png"/><Relationship Id="rId13" Type="http://schemas.openxmlformats.org/officeDocument/2006/relationships/image" Target="../media/image45.png"/><Relationship Id="rId12" Type="http://schemas.openxmlformats.org/officeDocument/2006/relationships/image" Target="../media/image60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Relationship Id="rId4" Type="http://schemas.openxmlformats.org/officeDocument/2006/relationships/image" Target="../media/image9.png"/><Relationship Id="rId9" Type="http://schemas.openxmlformats.org/officeDocument/2006/relationships/image" Target="../media/image40.png"/><Relationship Id="rId15" Type="http://schemas.openxmlformats.org/officeDocument/2006/relationships/image" Target="../media/image54.png"/><Relationship Id="rId14" Type="http://schemas.openxmlformats.org/officeDocument/2006/relationships/image" Target="../media/image39.png"/><Relationship Id="rId17" Type="http://schemas.openxmlformats.org/officeDocument/2006/relationships/image" Target="../media/image43.png"/><Relationship Id="rId16" Type="http://schemas.openxmlformats.org/officeDocument/2006/relationships/image" Target="../media/image58.png"/><Relationship Id="rId5" Type="http://schemas.openxmlformats.org/officeDocument/2006/relationships/image" Target="../media/image12.png"/><Relationship Id="rId6" Type="http://schemas.openxmlformats.org/officeDocument/2006/relationships/image" Target="../media/image25.png"/><Relationship Id="rId7" Type="http://schemas.openxmlformats.org/officeDocument/2006/relationships/image" Target="../media/image29.png"/><Relationship Id="rId8" Type="http://schemas.openxmlformats.org/officeDocument/2006/relationships/image" Target="../media/image3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Relationship Id="rId4" Type="http://schemas.openxmlformats.org/officeDocument/2006/relationships/image" Target="../media/image5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Relationship Id="rId4" Type="http://schemas.openxmlformats.org/officeDocument/2006/relationships/image" Target="../media/image48.png"/><Relationship Id="rId5" Type="http://schemas.openxmlformats.org/officeDocument/2006/relationships/image" Target="../media/image50.png"/><Relationship Id="rId6" Type="http://schemas.openxmlformats.org/officeDocument/2006/relationships/image" Target="../media/image51.png"/><Relationship Id="rId7" Type="http://schemas.openxmlformats.org/officeDocument/2006/relationships/image" Target="../media/image56.png"/></Relationships>
</file>

<file path=ppt/slides/_rels/slide6.xml.rels><?xml version="1.0" encoding="UTF-8" standalone="yes"?><Relationships xmlns="http://schemas.openxmlformats.org/package/2006/relationships"><Relationship Id="rId11" Type="http://schemas.openxmlformats.org/officeDocument/2006/relationships/image" Target="../media/image68.png"/><Relationship Id="rId10" Type="http://schemas.openxmlformats.org/officeDocument/2006/relationships/image" Target="../media/image72.png"/><Relationship Id="rId13" Type="http://schemas.openxmlformats.org/officeDocument/2006/relationships/image" Target="../media/image78.png"/><Relationship Id="rId12" Type="http://schemas.openxmlformats.org/officeDocument/2006/relationships/image" Target="../media/image10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jpg"/><Relationship Id="rId4" Type="http://schemas.openxmlformats.org/officeDocument/2006/relationships/image" Target="../media/image57.png"/><Relationship Id="rId9" Type="http://schemas.openxmlformats.org/officeDocument/2006/relationships/image" Target="../media/image61.png"/><Relationship Id="rId14" Type="http://schemas.openxmlformats.org/officeDocument/2006/relationships/image" Target="../media/image65.png"/><Relationship Id="rId5" Type="http://schemas.openxmlformats.org/officeDocument/2006/relationships/image" Target="../media/image70.png"/><Relationship Id="rId6" Type="http://schemas.openxmlformats.org/officeDocument/2006/relationships/image" Target="../media/image64.png"/><Relationship Id="rId7" Type="http://schemas.openxmlformats.org/officeDocument/2006/relationships/image" Target="../media/image98.png"/><Relationship Id="rId8" Type="http://schemas.openxmlformats.org/officeDocument/2006/relationships/image" Target="../media/image6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jpg"/><Relationship Id="rId4" Type="http://schemas.openxmlformats.org/officeDocument/2006/relationships/image" Target="../media/image79.png"/><Relationship Id="rId5" Type="http://schemas.openxmlformats.org/officeDocument/2006/relationships/image" Target="../media/image97.png"/><Relationship Id="rId6" Type="http://schemas.openxmlformats.org/officeDocument/2006/relationships/image" Target="../media/image9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jpg"/><Relationship Id="rId4" Type="http://schemas.openxmlformats.org/officeDocument/2006/relationships/image" Target="../media/image71.png"/><Relationship Id="rId5" Type="http://schemas.openxmlformats.org/officeDocument/2006/relationships/image" Target="../media/image83.png"/><Relationship Id="rId6" Type="http://schemas.openxmlformats.org/officeDocument/2006/relationships/image" Target="../media/image73.png"/><Relationship Id="rId7" Type="http://schemas.openxmlformats.org/officeDocument/2006/relationships/image" Target="../media/image8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jpg"/><Relationship Id="rId4" Type="http://schemas.openxmlformats.org/officeDocument/2006/relationships/image" Target="../media/image106.png"/><Relationship Id="rId5" Type="http://schemas.openxmlformats.org/officeDocument/2006/relationships/image" Target="../media/image118.png"/><Relationship Id="rId6" Type="http://schemas.openxmlformats.org/officeDocument/2006/relationships/image" Target="../media/image71.png"/><Relationship Id="rId7" Type="http://schemas.openxmlformats.org/officeDocument/2006/relationships/image" Target="../media/image7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16" name="Google Shape;1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7" name="Google Shape;1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352425"/>
            <a:ext cx="5781676" cy="9141109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1"/>
          <p:cNvSpPr/>
          <p:nvPr/>
        </p:nvSpPr>
        <p:spPr>
          <a:xfrm>
            <a:off x="4495800" y="3429000"/>
            <a:ext cx="10934700" cy="2038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888"/>
              </a:lnSpc>
              <a:spcBef>
                <a:spcPts val="0"/>
              </a:spcBef>
              <a:spcAft>
                <a:spcPts val="0"/>
              </a:spcAft>
              <a:buClr>
                <a:srgbClr val="6536D6"/>
              </a:buClr>
              <a:buSzPts val="6750"/>
              <a:buFont typeface="Rubik"/>
              <a:buNone/>
            </a:pPr>
            <a:r>
              <a:rPr b="1" i="0" lang="en-US" sz="6750" u="none" cap="none" strike="noStrike">
                <a:solidFill>
                  <a:srgbClr val="6536D6"/>
                </a:solidFill>
                <a:latin typeface="Rubik"/>
                <a:ea typeface="Rubik"/>
                <a:cs typeface="Rubik"/>
                <a:sym typeface="Rubik"/>
              </a:rPr>
              <a:t>Властивості додавання і віднімання</a:t>
            </a:r>
            <a:endParaRPr b="0" i="0" sz="6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/>
          <p:nvPr/>
        </p:nvSpPr>
        <p:spPr>
          <a:xfrm>
            <a:off x="8372550" y="5786675"/>
            <a:ext cx="3181200" cy="4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944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Rubik"/>
              <a:buNone/>
            </a:pPr>
            <a:r>
              <a:rPr b="0" i="0" lang="en-US" sz="27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Математика 2 клас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233" name="Google Shape;233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34" name="Google Shape;234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800725" y="4876800"/>
            <a:ext cx="2000250" cy="6381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35" name="Google Shape;235;p1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721138" y="5207719"/>
            <a:ext cx="2102843" cy="11457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36" name="Google Shape;236;p1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676672" y="3816651"/>
            <a:ext cx="2574612" cy="1335966"/>
          </a:xfrm>
          <a:prstGeom prst="rect">
            <a:avLst/>
          </a:prstGeom>
          <a:noFill/>
          <a:ln>
            <a:noFill/>
          </a:ln>
        </p:spPr>
      </p:pic>
      <p:sp>
        <p:nvSpPr>
          <p:cNvPr id="237" name="Google Shape;237;p10"/>
          <p:cNvSpPr/>
          <p:nvPr/>
        </p:nvSpPr>
        <p:spPr>
          <a:xfrm>
            <a:off x="5181600" y="1209675"/>
            <a:ext cx="79248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6536D6"/>
              </a:buClr>
              <a:buSzPts val="4500"/>
              <a:buFont typeface="Rubik"/>
              <a:buNone/>
            </a:pPr>
            <a:r>
              <a:rPr b="1" i="0" lang="en-US" sz="4500" u="none" cap="none" strike="noStrike">
                <a:solidFill>
                  <a:srgbClr val="6536D6"/>
                </a:solidFill>
                <a:latin typeface="Rubik"/>
                <a:ea typeface="Rubik"/>
                <a:cs typeface="Rubik"/>
                <a:sym typeface="Rubik"/>
              </a:rPr>
              <a:t>Віднімання числа від суми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10"/>
          <p:cNvSpPr/>
          <p:nvPr/>
        </p:nvSpPr>
        <p:spPr>
          <a:xfrm>
            <a:off x="2333625" y="4905375"/>
            <a:ext cx="3219450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4500"/>
              <a:buFont typeface="Rubik"/>
              <a:buNone/>
            </a:pPr>
            <a:r>
              <a:rPr b="0" i="0" lang="en-US" sz="45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(24 + 16) - 4 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10"/>
          <p:cNvSpPr/>
          <p:nvPr/>
        </p:nvSpPr>
        <p:spPr>
          <a:xfrm>
            <a:off x="7820025" y="3819525"/>
            <a:ext cx="1838325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4500"/>
              <a:buFont typeface="Rubik"/>
              <a:buNone/>
            </a:pPr>
            <a:r>
              <a:rPr b="0" i="0" lang="en-US" sz="45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= 40-4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10"/>
          <p:cNvSpPr/>
          <p:nvPr/>
        </p:nvSpPr>
        <p:spPr>
          <a:xfrm>
            <a:off x="8010525" y="4781550"/>
            <a:ext cx="3686175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4500"/>
              <a:buFont typeface="Rubik"/>
              <a:buNone/>
            </a:pPr>
            <a:r>
              <a:rPr b="0" i="0" lang="en-US" sz="45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= 24 + (16 - 4)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10"/>
          <p:cNvSpPr/>
          <p:nvPr/>
        </p:nvSpPr>
        <p:spPr>
          <a:xfrm>
            <a:off x="7800975" y="5676900"/>
            <a:ext cx="36957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4500"/>
              <a:buFont typeface="Rubik"/>
              <a:buNone/>
            </a:pPr>
            <a:r>
              <a:rPr b="0" i="0" lang="en-US" sz="45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= (24 - 4) + 16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10"/>
          <p:cNvSpPr/>
          <p:nvPr/>
        </p:nvSpPr>
        <p:spPr>
          <a:xfrm>
            <a:off x="13420725" y="3886200"/>
            <a:ext cx="1676400" cy="5429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600"/>
              <a:buFont typeface="Rubik"/>
              <a:buNone/>
            </a:pPr>
            <a:r>
              <a:rPr b="0" i="0" lang="en-US" sz="36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І спосіб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10"/>
          <p:cNvSpPr/>
          <p:nvPr/>
        </p:nvSpPr>
        <p:spPr>
          <a:xfrm>
            <a:off x="13420725" y="4848225"/>
            <a:ext cx="1800225" cy="5429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600"/>
              <a:buFont typeface="Rubik"/>
              <a:buNone/>
            </a:pPr>
            <a:r>
              <a:rPr b="0" i="0" lang="en-US" sz="36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ІІ спосіб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10"/>
          <p:cNvSpPr/>
          <p:nvPr/>
        </p:nvSpPr>
        <p:spPr>
          <a:xfrm>
            <a:off x="13420725" y="5743575"/>
            <a:ext cx="1924050" cy="5429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600"/>
              <a:buFont typeface="Rubik"/>
              <a:buNone/>
            </a:pPr>
            <a:r>
              <a:rPr b="0" i="0" lang="en-US" sz="36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ІІІ спосіб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250" name="Google Shape;250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51" name="Google Shape;251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143999" y="790575"/>
            <a:ext cx="19050" cy="77533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52" name="Google Shape;252;p1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782425" y="4833649"/>
            <a:ext cx="5084111" cy="4482554"/>
          </a:xfrm>
          <a:prstGeom prst="rect">
            <a:avLst/>
          </a:prstGeom>
          <a:noFill/>
          <a:ln>
            <a:noFill/>
          </a:ln>
        </p:spPr>
      </p:pic>
      <p:sp>
        <p:nvSpPr>
          <p:cNvPr id="253" name="Google Shape;253;p11"/>
          <p:cNvSpPr/>
          <p:nvPr/>
        </p:nvSpPr>
        <p:spPr>
          <a:xfrm>
            <a:off x="3257550" y="2209800"/>
            <a:ext cx="2647950" cy="5429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600"/>
              <a:buFont typeface="Rubik"/>
              <a:buNone/>
            </a:pPr>
            <a:r>
              <a:rPr b="0" i="0" lang="en-US" sz="36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(45 + 20) - 5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11"/>
          <p:cNvSpPr/>
          <p:nvPr/>
        </p:nvSpPr>
        <p:spPr>
          <a:xfrm>
            <a:off x="1876425" y="1143000"/>
            <a:ext cx="6200775" cy="5429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600"/>
              <a:buFont typeface="Rubik"/>
              <a:buNone/>
            </a:pPr>
            <a:r>
              <a:rPr b="0" i="0" lang="en-US" sz="36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Обчисли зручним способом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11"/>
          <p:cNvSpPr/>
          <p:nvPr/>
        </p:nvSpPr>
        <p:spPr>
          <a:xfrm>
            <a:off x="10106025" y="1143000"/>
            <a:ext cx="6715125" cy="32575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Rubik"/>
              <a:buNone/>
            </a:pPr>
            <a:r>
              <a:rPr b="0" i="0" lang="en-US" sz="36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Аліна заплатила за покупку 88 грн, а Назар сказав, що він заплатив за свою покупку більше, ніж Аліна, але менше ніж 100 грн. Скільки могла коштувати покупка Назара? 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11"/>
          <p:cNvSpPr/>
          <p:nvPr/>
        </p:nvSpPr>
        <p:spPr>
          <a:xfrm>
            <a:off x="3257550" y="4248150"/>
            <a:ext cx="2705100" cy="5429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600"/>
              <a:buFont typeface="Rubik"/>
              <a:buNone/>
            </a:pPr>
            <a:r>
              <a:rPr b="0" i="0" lang="en-US" sz="36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(30 + 38) - 8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11"/>
          <p:cNvSpPr/>
          <p:nvPr/>
        </p:nvSpPr>
        <p:spPr>
          <a:xfrm>
            <a:off x="3257550" y="3133725"/>
            <a:ext cx="2705100" cy="5429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600"/>
              <a:buFont typeface="Rubik"/>
              <a:buNone/>
            </a:pPr>
            <a:r>
              <a:rPr b="0" i="0" lang="en-US" sz="36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(21 + 40) - 11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11"/>
          <p:cNvSpPr/>
          <p:nvPr/>
        </p:nvSpPr>
        <p:spPr>
          <a:xfrm>
            <a:off x="3257550" y="5172075"/>
            <a:ext cx="2667000" cy="5429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600"/>
              <a:buFont typeface="Rubik"/>
              <a:buNone/>
            </a:pPr>
            <a:r>
              <a:rPr b="0" i="0" lang="en-US" sz="36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(50 + 25) - 5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11"/>
          <p:cNvSpPr/>
          <p:nvPr/>
        </p:nvSpPr>
        <p:spPr>
          <a:xfrm>
            <a:off x="3257550" y="6286500"/>
            <a:ext cx="2266950" cy="5429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600"/>
              <a:buFont typeface="Rubik"/>
              <a:buNone/>
            </a:pPr>
            <a:r>
              <a:rPr b="0" i="0" lang="en-US" sz="36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(14 + 3) - 7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11"/>
          <p:cNvSpPr/>
          <p:nvPr/>
        </p:nvSpPr>
        <p:spPr>
          <a:xfrm>
            <a:off x="3257550" y="7210425"/>
            <a:ext cx="2581275" cy="5429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600"/>
              <a:buFont typeface="Rubik"/>
              <a:buNone/>
            </a:pPr>
            <a:r>
              <a:rPr b="0" i="0" lang="en-US" sz="36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(65 + 13) - 8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266" name="Google Shape;266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67" name="Google Shape;267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05150" y="2933700"/>
            <a:ext cx="323850" cy="581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68" name="Google Shape;268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096750" y="2952750"/>
            <a:ext cx="323850" cy="581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69" name="Google Shape;269;p1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372100" y="2352675"/>
            <a:ext cx="571500" cy="571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70" name="Google Shape;270;p1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4373225" y="2352675"/>
            <a:ext cx="571500" cy="571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71" name="Google Shape;271;p1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207255" y="2928882"/>
            <a:ext cx="296510" cy="45249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72" name="Google Shape;272;p1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1198855" y="2947932"/>
            <a:ext cx="296509" cy="45249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73" name="Google Shape;273;p1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724764" y="2939858"/>
            <a:ext cx="215646" cy="44151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74" name="Google Shape;274;p1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1716364" y="2958908"/>
            <a:ext cx="215646" cy="44151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75" name="Google Shape;275;p1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905000" y="7410450"/>
            <a:ext cx="9525" cy="1343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76" name="Google Shape;276;p1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3810000" y="7419975"/>
            <a:ext cx="9525" cy="1333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77" name="Google Shape;277;p1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667500" y="7419975"/>
            <a:ext cx="9525" cy="1333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78" name="Google Shape;278;p1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9620250" y="7419975"/>
            <a:ext cx="9525" cy="1333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79" name="Google Shape;279;p1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914525" y="7410450"/>
            <a:ext cx="7705725" cy="1828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80" name="Google Shape;280;p1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914525" y="7915275"/>
            <a:ext cx="7705725" cy="1828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81" name="Google Shape;281;p1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914525" y="8743950"/>
            <a:ext cx="7705725" cy="1828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82" name="Google Shape;282;p12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4449425" y="4638675"/>
            <a:ext cx="2315501" cy="4908233"/>
          </a:xfrm>
          <a:prstGeom prst="rect">
            <a:avLst/>
          </a:prstGeom>
          <a:noFill/>
          <a:ln>
            <a:noFill/>
          </a:ln>
        </p:spPr>
      </p:pic>
      <p:sp>
        <p:nvSpPr>
          <p:cNvPr id="283" name="Google Shape;283;p12"/>
          <p:cNvSpPr/>
          <p:nvPr/>
        </p:nvSpPr>
        <p:spPr>
          <a:xfrm>
            <a:off x="6505575" y="1143000"/>
            <a:ext cx="5286375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6536D6"/>
              </a:buClr>
              <a:buSzPts val="4500"/>
              <a:buFont typeface="Rubik"/>
              <a:buNone/>
            </a:pPr>
            <a:r>
              <a:rPr b="1" i="0" lang="en-US" sz="4500" u="none" cap="none" strike="noStrike">
                <a:solidFill>
                  <a:srgbClr val="6536D6"/>
                </a:solidFill>
                <a:latin typeface="Rubik"/>
                <a:ea typeface="Rubik"/>
                <a:cs typeface="Rubik"/>
                <a:sym typeface="Rubik"/>
              </a:rPr>
              <a:t>Віднімання чисел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12"/>
          <p:cNvSpPr/>
          <p:nvPr/>
        </p:nvSpPr>
        <p:spPr>
          <a:xfrm>
            <a:off x="2371725" y="2476500"/>
            <a:ext cx="292417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50 - 7 = 40 + 3 =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12"/>
          <p:cNvSpPr/>
          <p:nvPr/>
        </p:nvSpPr>
        <p:spPr>
          <a:xfrm>
            <a:off x="1924050" y="3381375"/>
            <a:ext cx="51435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40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12"/>
          <p:cNvSpPr/>
          <p:nvPr/>
        </p:nvSpPr>
        <p:spPr>
          <a:xfrm>
            <a:off x="10925175" y="3400425"/>
            <a:ext cx="49530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20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12"/>
          <p:cNvSpPr/>
          <p:nvPr/>
        </p:nvSpPr>
        <p:spPr>
          <a:xfrm>
            <a:off x="2686050" y="3381375"/>
            <a:ext cx="43815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10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12"/>
          <p:cNvSpPr/>
          <p:nvPr/>
        </p:nvSpPr>
        <p:spPr>
          <a:xfrm>
            <a:off x="11677650" y="3400425"/>
            <a:ext cx="43815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10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12"/>
          <p:cNvSpPr/>
          <p:nvPr/>
        </p:nvSpPr>
        <p:spPr>
          <a:xfrm>
            <a:off x="11344275" y="2476500"/>
            <a:ext cx="295275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30 - 2 = 20 + 8 =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12"/>
          <p:cNvSpPr/>
          <p:nvPr/>
        </p:nvSpPr>
        <p:spPr>
          <a:xfrm>
            <a:off x="1885950" y="4210050"/>
            <a:ext cx="3124200" cy="44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Обчисли різниці.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12"/>
          <p:cNvSpPr/>
          <p:nvPr/>
        </p:nvSpPr>
        <p:spPr>
          <a:xfrm>
            <a:off x="1885950" y="5848275"/>
            <a:ext cx="11896800" cy="13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Склади  за таблицею задачу й розв’яжи її різними способами. Продемонструй розв’язання задачі різними способами на схематичному малюнку.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12"/>
          <p:cNvSpPr/>
          <p:nvPr/>
        </p:nvSpPr>
        <p:spPr>
          <a:xfrm>
            <a:off x="1885950" y="4953000"/>
            <a:ext cx="1095300" cy="44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40 - 5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12"/>
          <p:cNvSpPr/>
          <p:nvPr/>
        </p:nvSpPr>
        <p:spPr>
          <a:xfrm>
            <a:off x="4867275" y="4953000"/>
            <a:ext cx="1028700" cy="44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70 - 7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12"/>
          <p:cNvSpPr/>
          <p:nvPr/>
        </p:nvSpPr>
        <p:spPr>
          <a:xfrm>
            <a:off x="7781925" y="4953000"/>
            <a:ext cx="1323900" cy="44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54 - 50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12"/>
          <p:cNvSpPr/>
          <p:nvPr/>
        </p:nvSpPr>
        <p:spPr>
          <a:xfrm>
            <a:off x="10991850" y="4953000"/>
            <a:ext cx="1266900" cy="44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100 - 3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12"/>
          <p:cNvSpPr/>
          <p:nvPr/>
        </p:nvSpPr>
        <p:spPr>
          <a:xfrm>
            <a:off x="2419350" y="7429500"/>
            <a:ext cx="91440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Було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12"/>
          <p:cNvSpPr/>
          <p:nvPr/>
        </p:nvSpPr>
        <p:spPr>
          <a:xfrm>
            <a:off x="2295525" y="8115300"/>
            <a:ext cx="109537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15 і 10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12"/>
          <p:cNvSpPr/>
          <p:nvPr/>
        </p:nvSpPr>
        <p:spPr>
          <a:xfrm>
            <a:off x="4238625" y="7429500"/>
            <a:ext cx="214312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Змалювали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12"/>
          <p:cNvSpPr/>
          <p:nvPr/>
        </p:nvSpPr>
        <p:spPr>
          <a:xfrm>
            <a:off x="7038975" y="7429500"/>
            <a:ext cx="232410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Залишилося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12"/>
          <p:cNvSpPr/>
          <p:nvPr/>
        </p:nvSpPr>
        <p:spPr>
          <a:xfrm>
            <a:off x="5067300" y="8115300"/>
            <a:ext cx="25717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5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12"/>
          <p:cNvSpPr/>
          <p:nvPr/>
        </p:nvSpPr>
        <p:spPr>
          <a:xfrm>
            <a:off x="7991475" y="8115300"/>
            <a:ext cx="23812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?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307" name="Google Shape;307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308" name="Google Shape;308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819775" y="4810125"/>
            <a:ext cx="2000250" cy="6381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309" name="Google Shape;309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740188" y="5141044"/>
            <a:ext cx="2102843" cy="11457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310" name="Google Shape;310;p1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695722" y="3749976"/>
            <a:ext cx="2574612" cy="1335966"/>
          </a:xfrm>
          <a:prstGeom prst="rect">
            <a:avLst/>
          </a:prstGeom>
          <a:noFill/>
          <a:ln>
            <a:noFill/>
          </a:ln>
        </p:spPr>
      </p:pic>
      <p:sp>
        <p:nvSpPr>
          <p:cNvPr id="311" name="Google Shape;311;p13"/>
          <p:cNvSpPr/>
          <p:nvPr/>
        </p:nvSpPr>
        <p:spPr>
          <a:xfrm>
            <a:off x="5181600" y="1143000"/>
            <a:ext cx="79248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6536D6"/>
              </a:buClr>
              <a:buSzPts val="4500"/>
              <a:buFont typeface="Rubik"/>
              <a:buNone/>
            </a:pPr>
            <a:r>
              <a:rPr b="1" i="0" lang="en-US" sz="4500" u="none" cap="none" strike="noStrike">
                <a:solidFill>
                  <a:srgbClr val="6536D6"/>
                </a:solidFill>
                <a:latin typeface="Rubik"/>
                <a:ea typeface="Rubik"/>
                <a:cs typeface="Rubik"/>
                <a:sym typeface="Rubik"/>
              </a:rPr>
              <a:t>Віднімання суми від числа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13"/>
          <p:cNvSpPr/>
          <p:nvPr/>
        </p:nvSpPr>
        <p:spPr>
          <a:xfrm>
            <a:off x="2476500" y="4838700"/>
            <a:ext cx="2981325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4500"/>
              <a:buFont typeface="Rubik"/>
              <a:buNone/>
            </a:pPr>
            <a:r>
              <a:rPr b="0" i="0" lang="en-US" sz="45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28 - (4 + 2) 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13"/>
          <p:cNvSpPr/>
          <p:nvPr/>
        </p:nvSpPr>
        <p:spPr>
          <a:xfrm>
            <a:off x="7839075" y="3752850"/>
            <a:ext cx="20955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4500"/>
              <a:buFont typeface="Rubik"/>
              <a:buNone/>
            </a:pPr>
            <a:r>
              <a:rPr b="0" i="0" lang="en-US" sz="45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= 28 - 6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p13"/>
          <p:cNvSpPr/>
          <p:nvPr/>
        </p:nvSpPr>
        <p:spPr>
          <a:xfrm>
            <a:off x="8029575" y="4714875"/>
            <a:ext cx="30099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4500"/>
              <a:buFont typeface="Rubik"/>
              <a:buNone/>
            </a:pPr>
            <a:r>
              <a:rPr b="0" i="0" lang="en-US" sz="45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= 28 - 4 - 2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p13"/>
          <p:cNvSpPr/>
          <p:nvPr/>
        </p:nvSpPr>
        <p:spPr>
          <a:xfrm>
            <a:off x="7820025" y="5610225"/>
            <a:ext cx="30099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4500"/>
              <a:buFont typeface="Rubik"/>
              <a:buNone/>
            </a:pPr>
            <a:r>
              <a:rPr b="0" i="0" lang="en-US" sz="45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= 28 - 2 - 4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13"/>
          <p:cNvSpPr/>
          <p:nvPr/>
        </p:nvSpPr>
        <p:spPr>
          <a:xfrm>
            <a:off x="13439775" y="3819525"/>
            <a:ext cx="1676400" cy="5429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600"/>
              <a:buFont typeface="Rubik"/>
              <a:buNone/>
            </a:pPr>
            <a:r>
              <a:rPr b="0" i="0" lang="en-US" sz="36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І спосіб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Google Shape;317;p13"/>
          <p:cNvSpPr/>
          <p:nvPr/>
        </p:nvSpPr>
        <p:spPr>
          <a:xfrm>
            <a:off x="13439775" y="4781550"/>
            <a:ext cx="1800225" cy="5429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600"/>
              <a:buFont typeface="Rubik"/>
              <a:buNone/>
            </a:pPr>
            <a:r>
              <a:rPr b="0" i="0" lang="en-US" sz="36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ІІ спосіб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13"/>
          <p:cNvSpPr/>
          <p:nvPr/>
        </p:nvSpPr>
        <p:spPr>
          <a:xfrm>
            <a:off x="13439775" y="5676900"/>
            <a:ext cx="1924050" cy="5429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600"/>
              <a:buFont typeface="Rubik"/>
              <a:buNone/>
            </a:pPr>
            <a:r>
              <a:rPr b="0" i="0" lang="en-US" sz="36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ІІІ спосіб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324" name="Google Shape;32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325" name="Google Shape;325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610475" y="3274898"/>
            <a:ext cx="3057525" cy="5428571"/>
          </a:xfrm>
          <a:prstGeom prst="rect">
            <a:avLst/>
          </a:prstGeom>
          <a:noFill/>
          <a:ln>
            <a:noFill/>
          </a:ln>
        </p:spPr>
      </p:pic>
      <p:sp>
        <p:nvSpPr>
          <p:cNvPr id="326" name="Google Shape;326;p14"/>
          <p:cNvSpPr/>
          <p:nvPr/>
        </p:nvSpPr>
        <p:spPr>
          <a:xfrm>
            <a:off x="1447800" y="2305050"/>
            <a:ext cx="15735300" cy="90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6536D6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6536D6"/>
                </a:solidFill>
                <a:latin typeface="Rubik"/>
                <a:ea typeface="Rubik"/>
                <a:cs typeface="Rubik"/>
                <a:sym typeface="Rubik"/>
              </a:rPr>
              <a:t>Молодці, ви успішно засвоїли матеріал!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332" name="Google Shape;332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333" name="Google Shape;333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19275" y="3852658"/>
            <a:ext cx="3695700" cy="5401874"/>
          </a:xfrm>
          <a:prstGeom prst="rect">
            <a:avLst/>
          </a:prstGeom>
          <a:noFill/>
          <a:ln>
            <a:noFill/>
          </a:ln>
        </p:spPr>
      </p:pic>
      <p:sp>
        <p:nvSpPr>
          <p:cNvPr id="334" name="Google Shape;334;p15"/>
          <p:cNvSpPr/>
          <p:nvPr/>
        </p:nvSpPr>
        <p:spPr>
          <a:xfrm>
            <a:off x="3362325" y="2190750"/>
            <a:ext cx="11687175" cy="5429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6536D6"/>
              </a:buClr>
              <a:buSzPts val="3600"/>
              <a:buFont typeface="Rubik SemiBold"/>
              <a:buNone/>
            </a:pPr>
            <a:r>
              <a:rPr b="0" i="0" lang="en-US" sz="3600" u="none" cap="none" strike="noStrike">
                <a:solidFill>
                  <a:srgbClr val="6536D6"/>
                </a:solidFill>
                <a:latin typeface="Rubik SemiBold"/>
                <a:ea typeface="Rubik SemiBold"/>
                <a:cs typeface="Rubik SemiBold"/>
                <a:sym typeface="Rubik SemiBold"/>
              </a:rPr>
              <a:t>Презентація створена спеціалістами Mathema.me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15"/>
          <p:cNvSpPr/>
          <p:nvPr/>
        </p:nvSpPr>
        <p:spPr>
          <a:xfrm>
            <a:off x="7658100" y="5038725"/>
            <a:ext cx="8915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У </a:t>
            </a:r>
            <a:r>
              <a:rPr b="0" i="0" lang="en-US" sz="3000" u="none" cap="none" strike="noStrike">
                <a:solidFill>
                  <a:srgbClr val="000000"/>
                </a:solidFill>
                <a:latin typeface="Rubik Medium"/>
                <a:ea typeface="Rubik Medium"/>
                <a:cs typeface="Rubik Medium"/>
                <a:sym typeface="Rubik Medium"/>
              </a:rPr>
              <a:t>Mathema</a:t>
            </a: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ти можеш: </a:t>
            </a:r>
            <a:b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</a:b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готуватися до контрольних та іспитів</a:t>
            </a:r>
            <a:b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</a:b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проходити онлайн-тести</a:t>
            </a:r>
            <a:b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</a:b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дізнаватись останні новини про освіту в Україні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15"/>
          <p:cNvSpPr/>
          <p:nvPr/>
        </p:nvSpPr>
        <p:spPr>
          <a:xfrm>
            <a:off x="4181475" y="3286125"/>
            <a:ext cx="9925050" cy="895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 Medium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 Medium"/>
                <a:ea typeface="Rubik Medium"/>
                <a:cs typeface="Rubik Medium"/>
                <a:sym typeface="Rubik Medium"/>
              </a:rPr>
              <a:t>Mathema</a:t>
            </a: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- це найбільша платформа для вивчення математики у Східній Європі, родом з України.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25" name="Google Shape;2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6" name="Google Shape;26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037582" y="5101051"/>
            <a:ext cx="738615" cy="123558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7" name="Google Shape;27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771899" y="5107398"/>
            <a:ext cx="772313" cy="121590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8" name="Google Shape;28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053866" y="3766348"/>
            <a:ext cx="1722319" cy="111600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9" name="Google Shape;29;p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3220700" y="5429250"/>
            <a:ext cx="3340659" cy="402972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2"/>
          <p:cNvSpPr/>
          <p:nvPr/>
        </p:nvSpPr>
        <p:spPr>
          <a:xfrm>
            <a:off x="5086350" y="1143000"/>
            <a:ext cx="7724775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6536D6"/>
              </a:buClr>
              <a:buSzPts val="4500"/>
              <a:buFont typeface="Rubik"/>
              <a:buNone/>
            </a:pPr>
            <a:r>
              <a:rPr b="1" i="0" lang="en-US" sz="4500" u="none" cap="none" strike="noStrike">
                <a:solidFill>
                  <a:srgbClr val="6536D6"/>
                </a:solidFill>
                <a:latin typeface="Rubik"/>
                <a:ea typeface="Rubik"/>
                <a:cs typeface="Rubik"/>
                <a:sym typeface="Rubik"/>
              </a:rPr>
              <a:t>Додавання суми до числа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2"/>
          <p:cNvSpPr/>
          <p:nvPr/>
        </p:nvSpPr>
        <p:spPr>
          <a:xfrm>
            <a:off x="2000250" y="4524375"/>
            <a:ext cx="14287500" cy="72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4800"/>
              <a:buFont typeface="Rubik"/>
              <a:buNone/>
            </a:pPr>
            <a:r>
              <a:rPr b="0" i="0" lang="en-US" sz="48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50 + 12 = 50 + (10 + 2) = (50 + 10) + 2 = 60 + 2 = 62</a:t>
            </a:r>
            <a:endParaRPr b="0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2"/>
          <p:cNvSpPr/>
          <p:nvPr/>
        </p:nvSpPr>
        <p:spPr>
          <a:xfrm>
            <a:off x="2752725" y="6267450"/>
            <a:ext cx="676275" cy="72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4800"/>
              <a:buFont typeface="Rubik"/>
              <a:buNone/>
            </a:pPr>
            <a:r>
              <a:rPr b="0" i="0" lang="en-US" sz="48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10</a:t>
            </a:r>
            <a:endParaRPr b="0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2"/>
          <p:cNvSpPr/>
          <p:nvPr/>
        </p:nvSpPr>
        <p:spPr>
          <a:xfrm>
            <a:off x="4171950" y="6267450"/>
            <a:ext cx="390525" cy="72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4800"/>
              <a:buFont typeface="Rubik"/>
              <a:buNone/>
            </a:pPr>
            <a:r>
              <a:rPr b="0" i="0" lang="en-US" sz="48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2</a:t>
            </a:r>
            <a:endParaRPr b="0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39" name="Google Shape;39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40" name="Google Shape;40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952625" y="3562350"/>
            <a:ext cx="9267825" cy="190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41" name="Google Shape;41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952625" y="5686425"/>
            <a:ext cx="9267825" cy="190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42" name="Google Shape;42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952625" y="8010525"/>
            <a:ext cx="9267825" cy="190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43" name="Google Shape;43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076450" y="2638425"/>
            <a:ext cx="1047750" cy="10763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44" name="Google Shape;44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076450" y="4762500"/>
            <a:ext cx="1047750" cy="10763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45" name="Google Shape;45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076450" y="7086600"/>
            <a:ext cx="1047750" cy="10763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46" name="Google Shape;46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124200" y="2638425"/>
            <a:ext cx="1047750" cy="10763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47" name="Google Shape;47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124200" y="4762500"/>
            <a:ext cx="1047750" cy="10763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48" name="Google Shape;48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124200" y="7086600"/>
            <a:ext cx="1047750" cy="10763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49" name="Google Shape;49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171950" y="2638425"/>
            <a:ext cx="1047750" cy="10763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50" name="Google Shape;50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171950" y="4762500"/>
            <a:ext cx="1047750" cy="10763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51" name="Google Shape;51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171950" y="7086600"/>
            <a:ext cx="1047750" cy="10763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52" name="Google Shape;52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219700" y="2638425"/>
            <a:ext cx="1047750" cy="10763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53" name="Google Shape;53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219700" y="4762500"/>
            <a:ext cx="1047750" cy="10763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54" name="Google Shape;54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219700" y="7086600"/>
            <a:ext cx="1047750" cy="10763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55" name="Google Shape;55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267450" y="2638425"/>
            <a:ext cx="1047750" cy="10763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56" name="Google Shape;56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267450" y="4762500"/>
            <a:ext cx="1047750" cy="10763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57" name="Google Shape;57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267450" y="7086600"/>
            <a:ext cx="1047750" cy="10763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58" name="Google Shape;58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382000" y="2638425"/>
            <a:ext cx="762000" cy="762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59" name="Google Shape;59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210425" y="4762500"/>
            <a:ext cx="762000" cy="762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60" name="Google Shape;60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9420225" y="7086600"/>
            <a:ext cx="762000" cy="762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61" name="Google Shape;61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9334500" y="2638425"/>
            <a:ext cx="762000" cy="762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62" name="Google Shape;62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162925" y="4762500"/>
            <a:ext cx="762000" cy="762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63" name="Google Shape;63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372725" y="7086600"/>
            <a:ext cx="762000" cy="762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64" name="Google Shape;64;p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287000" y="2638425"/>
            <a:ext cx="762000" cy="762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65" name="Google Shape;65;p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287000" y="4762500"/>
            <a:ext cx="762000" cy="762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66" name="Google Shape;66;p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410450" y="7086600"/>
            <a:ext cx="762000" cy="762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67" name="Google Shape;67;p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285594" y="2170544"/>
            <a:ext cx="220231" cy="22023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68" name="Google Shape;68;p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380094" y="4456544"/>
            <a:ext cx="220231" cy="22023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69" name="Google Shape;69;p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380094" y="6780644"/>
            <a:ext cx="220231" cy="22023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70" name="Google Shape;70;p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8486775" y="2171700"/>
            <a:ext cx="1200150" cy="285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71" name="Google Shape;71;p3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2581275" y="4457700"/>
            <a:ext cx="2857500" cy="285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72" name="Google Shape;72;p3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2581275" y="6781800"/>
            <a:ext cx="2609850" cy="285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73" name="Google Shape;73;p3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9839325" y="2171700"/>
            <a:ext cx="1133475" cy="285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74" name="Google Shape;74;p3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5600700" y="4457700"/>
            <a:ext cx="3086100" cy="285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75" name="Google Shape;75;p3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5353050" y="6781800"/>
            <a:ext cx="2847975" cy="285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76" name="Google Shape;76;p3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10953750" y="2170544"/>
            <a:ext cx="191656" cy="1916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77" name="Google Shape;77;p3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8667750" y="4456544"/>
            <a:ext cx="191656" cy="1916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78" name="Google Shape;78;p3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8181975" y="6780644"/>
            <a:ext cx="191656" cy="1916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79" name="Google Shape;79;p3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9666719" y="2084819"/>
            <a:ext cx="115456" cy="1154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80" name="Google Shape;80;p3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5418570" y="4370819"/>
            <a:ext cx="115455" cy="1154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81" name="Google Shape;81;p3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5170920" y="6694919"/>
            <a:ext cx="115455" cy="1154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82" name="Google Shape;82;p3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9742919" y="2076450"/>
            <a:ext cx="124981" cy="12498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83" name="Google Shape;83;p3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5494770" y="4362450"/>
            <a:ext cx="124980" cy="12498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84" name="Google Shape;84;p3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5247120" y="6686550"/>
            <a:ext cx="124980" cy="124981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3"/>
          <p:cNvSpPr/>
          <p:nvPr/>
        </p:nvSpPr>
        <p:spPr>
          <a:xfrm>
            <a:off x="11668125" y="2952750"/>
            <a:ext cx="173355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5 + (2 + 1)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3"/>
          <p:cNvSpPr/>
          <p:nvPr/>
        </p:nvSpPr>
        <p:spPr>
          <a:xfrm>
            <a:off x="11668125" y="5076825"/>
            <a:ext cx="173355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(5 + 2) + 1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3"/>
          <p:cNvSpPr/>
          <p:nvPr/>
        </p:nvSpPr>
        <p:spPr>
          <a:xfrm>
            <a:off x="11668125" y="7400925"/>
            <a:ext cx="173355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(5 + 1) + 2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3"/>
          <p:cNvSpPr/>
          <p:nvPr/>
        </p:nvSpPr>
        <p:spPr>
          <a:xfrm>
            <a:off x="1847850" y="1143000"/>
            <a:ext cx="1074420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Поясни, чому результат додавання однаковий. Прочитай.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3"/>
          <p:cNvSpPr/>
          <p:nvPr/>
        </p:nvSpPr>
        <p:spPr>
          <a:xfrm>
            <a:off x="14430375" y="2952750"/>
            <a:ext cx="140017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І спосіб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3"/>
          <p:cNvSpPr/>
          <p:nvPr/>
        </p:nvSpPr>
        <p:spPr>
          <a:xfrm>
            <a:off x="14373225" y="5076825"/>
            <a:ext cx="150495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ІІ спосіб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3"/>
          <p:cNvSpPr/>
          <p:nvPr/>
        </p:nvSpPr>
        <p:spPr>
          <a:xfrm>
            <a:off x="14325600" y="7400925"/>
            <a:ext cx="160972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ІІІ спосіб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3"/>
          <p:cNvSpPr/>
          <p:nvPr/>
        </p:nvSpPr>
        <p:spPr>
          <a:xfrm>
            <a:off x="5400675" y="3914775"/>
            <a:ext cx="23812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?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3"/>
          <p:cNvSpPr/>
          <p:nvPr/>
        </p:nvSpPr>
        <p:spPr>
          <a:xfrm>
            <a:off x="5153025" y="6238875"/>
            <a:ext cx="23812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?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99" name="Google Shape;9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00" name="Google Shape;100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792075" y="3212174"/>
            <a:ext cx="4404943" cy="6283493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4"/>
          <p:cNvSpPr/>
          <p:nvPr/>
        </p:nvSpPr>
        <p:spPr>
          <a:xfrm>
            <a:off x="1895475" y="4095750"/>
            <a:ext cx="115252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50 + 4 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4"/>
          <p:cNvSpPr/>
          <p:nvPr/>
        </p:nvSpPr>
        <p:spPr>
          <a:xfrm>
            <a:off x="6400800" y="1143000"/>
            <a:ext cx="5476875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6536D6"/>
              </a:buClr>
              <a:buSzPts val="4500"/>
              <a:buFont typeface="Rubik"/>
              <a:buNone/>
            </a:pPr>
            <a:r>
              <a:rPr b="1" i="0" lang="en-US" sz="4500" u="none" cap="none" strike="noStrike">
                <a:solidFill>
                  <a:srgbClr val="6536D6"/>
                </a:solidFill>
                <a:latin typeface="Rubik"/>
                <a:ea typeface="Rubik"/>
                <a:cs typeface="Rubik"/>
                <a:sym typeface="Rubik"/>
              </a:rPr>
              <a:t>Вирази зі змінною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4"/>
          <p:cNvSpPr/>
          <p:nvPr/>
        </p:nvSpPr>
        <p:spPr>
          <a:xfrm>
            <a:off x="3524250" y="2105025"/>
            <a:ext cx="1123950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 Medium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 Medium"/>
                <a:ea typeface="Rubik Medium"/>
                <a:cs typeface="Rubik Medium"/>
                <a:sym typeface="Rubik Medium"/>
              </a:rPr>
              <a:t>Вирази, які </a:t>
            </a:r>
            <a:r>
              <a:rPr b="0" i="0" lang="en-US" sz="3000" u="none" cap="none" strike="noStrike">
                <a:solidFill>
                  <a:srgbClr val="0070F0"/>
                </a:solidFill>
                <a:latin typeface="Rubik Medium"/>
                <a:ea typeface="Rubik Medium"/>
                <a:cs typeface="Rubik Medium"/>
                <a:sym typeface="Rubik Medium"/>
              </a:rPr>
              <a:t>містять букву</a:t>
            </a:r>
            <a:r>
              <a:rPr b="0" i="0" lang="en-US" sz="3000" u="none" cap="none" strike="noStrike">
                <a:solidFill>
                  <a:srgbClr val="2E2E2E"/>
                </a:solidFill>
                <a:latin typeface="Rubik Medium"/>
                <a:ea typeface="Rubik Medium"/>
                <a:cs typeface="Rubik Medium"/>
                <a:sym typeface="Rubik Medium"/>
              </a:rPr>
              <a:t>, називають виразами зі змінною. 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4"/>
          <p:cNvSpPr/>
          <p:nvPr/>
        </p:nvSpPr>
        <p:spPr>
          <a:xfrm>
            <a:off x="1857375" y="3181350"/>
            <a:ext cx="920115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Прочитай і випиши вирази зі змінною. Скільки їх?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4"/>
          <p:cNvSpPr/>
          <p:nvPr/>
        </p:nvSpPr>
        <p:spPr>
          <a:xfrm>
            <a:off x="1905000" y="6115050"/>
            <a:ext cx="1072515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Розглянь зразок обчислення значення виразу зі змінною.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4"/>
          <p:cNvSpPr/>
          <p:nvPr/>
        </p:nvSpPr>
        <p:spPr>
          <a:xfrm>
            <a:off x="1895475" y="4924425"/>
            <a:ext cx="80962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а - 7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4"/>
          <p:cNvSpPr/>
          <p:nvPr/>
        </p:nvSpPr>
        <p:spPr>
          <a:xfrm>
            <a:off x="4552950" y="4095750"/>
            <a:ext cx="112395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50 + с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4"/>
          <p:cNvSpPr/>
          <p:nvPr/>
        </p:nvSpPr>
        <p:spPr>
          <a:xfrm>
            <a:off x="4552950" y="4924425"/>
            <a:ext cx="126682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20 - 10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4"/>
          <p:cNvSpPr/>
          <p:nvPr/>
        </p:nvSpPr>
        <p:spPr>
          <a:xfrm>
            <a:off x="7181850" y="4095750"/>
            <a:ext cx="112395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а + 50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4"/>
          <p:cNvSpPr/>
          <p:nvPr/>
        </p:nvSpPr>
        <p:spPr>
          <a:xfrm>
            <a:off x="7181850" y="4924425"/>
            <a:ext cx="132397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20 - 20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4"/>
          <p:cNvSpPr/>
          <p:nvPr/>
        </p:nvSpPr>
        <p:spPr>
          <a:xfrm>
            <a:off x="9810750" y="4095750"/>
            <a:ext cx="102870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72 - а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4"/>
          <p:cNvSpPr/>
          <p:nvPr/>
        </p:nvSpPr>
        <p:spPr>
          <a:xfrm>
            <a:off x="9810750" y="4924425"/>
            <a:ext cx="109537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b - 30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4"/>
          <p:cNvSpPr/>
          <p:nvPr/>
        </p:nvSpPr>
        <p:spPr>
          <a:xfrm>
            <a:off x="1905000" y="6762750"/>
            <a:ext cx="600075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Якщо а = 1, то 25 + а = 25 + 1 = 26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4"/>
          <p:cNvSpPr/>
          <p:nvPr/>
        </p:nvSpPr>
        <p:spPr>
          <a:xfrm>
            <a:off x="1905000" y="7553325"/>
            <a:ext cx="942975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Знайди значення виразу а + 25, якщо а = 13; 30; 41. 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120" name="Google Shape;12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21" name="Google Shape;121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91200" y="4810125"/>
            <a:ext cx="2000250" cy="6381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22" name="Google Shape;122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711613" y="5141044"/>
            <a:ext cx="2102843" cy="11457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23" name="Google Shape;123;p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667147" y="3749976"/>
            <a:ext cx="2574612" cy="133596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24" name="Google Shape;124;p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57275" y="5842797"/>
            <a:ext cx="3362325" cy="3681383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5"/>
          <p:cNvSpPr/>
          <p:nvPr/>
        </p:nvSpPr>
        <p:spPr>
          <a:xfrm>
            <a:off x="5276850" y="1143000"/>
            <a:ext cx="7724775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6536D6"/>
              </a:buClr>
              <a:buSzPts val="4500"/>
              <a:buFont typeface="Rubik"/>
              <a:buNone/>
            </a:pPr>
            <a:r>
              <a:rPr b="1" i="0" lang="en-US" sz="4500" u="none" cap="none" strike="noStrike">
                <a:solidFill>
                  <a:srgbClr val="6536D6"/>
                </a:solidFill>
                <a:latin typeface="Rubik"/>
                <a:ea typeface="Rubik"/>
                <a:cs typeface="Rubik"/>
                <a:sym typeface="Rubik"/>
              </a:rPr>
              <a:t>Додавання числа до суми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5"/>
          <p:cNvSpPr/>
          <p:nvPr/>
        </p:nvSpPr>
        <p:spPr>
          <a:xfrm>
            <a:off x="2390775" y="4810125"/>
            <a:ext cx="2847975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4500"/>
              <a:buFont typeface="Rubik"/>
              <a:buNone/>
            </a:pPr>
            <a:r>
              <a:rPr b="0" i="0" lang="en-US" sz="45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(16 + 3) + 1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5"/>
          <p:cNvSpPr/>
          <p:nvPr/>
        </p:nvSpPr>
        <p:spPr>
          <a:xfrm>
            <a:off x="7772400" y="3752850"/>
            <a:ext cx="32766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4500"/>
              <a:buFont typeface="Rubik"/>
              <a:buNone/>
            </a:pPr>
            <a:r>
              <a:rPr b="0" i="0" lang="en-US" sz="45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= 19 + 1 = 20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5"/>
          <p:cNvSpPr/>
          <p:nvPr/>
        </p:nvSpPr>
        <p:spPr>
          <a:xfrm>
            <a:off x="7924800" y="4714875"/>
            <a:ext cx="6791325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4500"/>
              <a:buFont typeface="Rubik"/>
              <a:buNone/>
            </a:pPr>
            <a:r>
              <a:rPr b="0" i="0" lang="en-US" sz="45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= (16 + 1) + 3 = 17 + 3 = 20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5"/>
          <p:cNvSpPr/>
          <p:nvPr/>
        </p:nvSpPr>
        <p:spPr>
          <a:xfrm>
            <a:off x="7715250" y="5610225"/>
            <a:ext cx="6867525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4500"/>
              <a:buFont typeface="Rubik"/>
              <a:buNone/>
            </a:pPr>
            <a:r>
              <a:rPr b="0" i="0" lang="en-US" sz="45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= 16 + (3 + 1) = 16 + 4 = 20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5"/>
          <p:cNvSpPr/>
          <p:nvPr/>
        </p:nvSpPr>
        <p:spPr>
          <a:xfrm>
            <a:off x="15420975" y="3819525"/>
            <a:ext cx="1676400" cy="5429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600"/>
              <a:buFont typeface="Rubik"/>
              <a:buNone/>
            </a:pPr>
            <a:r>
              <a:rPr b="0" i="0" lang="en-US" sz="36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І спосіб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5"/>
          <p:cNvSpPr/>
          <p:nvPr/>
        </p:nvSpPr>
        <p:spPr>
          <a:xfrm>
            <a:off x="15420975" y="4781550"/>
            <a:ext cx="1800225" cy="5429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600"/>
              <a:buFont typeface="Rubik"/>
              <a:buNone/>
            </a:pPr>
            <a:r>
              <a:rPr b="0" i="0" lang="en-US" sz="36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ІІ спосіб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5"/>
          <p:cNvSpPr/>
          <p:nvPr/>
        </p:nvSpPr>
        <p:spPr>
          <a:xfrm>
            <a:off x="15420975" y="5676900"/>
            <a:ext cx="1924050" cy="5429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600"/>
              <a:buFont typeface="Rubik"/>
              <a:buNone/>
            </a:pPr>
            <a:r>
              <a:rPr b="0" i="0" lang="en-US" sz="36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ІІІ спосіб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138" name="Google Shape;138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39" name="Google Shape;139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09314" y="2393984"/>
            <a:ext cx="317117" cy="34921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40" name="Google Shape;140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182673" y="2423829"/>
            <a:ext cx="227381" cy="31937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41" name="Google Shape;141;p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3504445" y="4705350"/>
            <a:ext cx="3626874" cy="488478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42" name="Google Shape;142;p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743450" y="6105525"/>
            <a:ext cx="452916" cy="64651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43" name="Google Shape;143;p6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4124325" y="6705600"/>
            <a:ext cx="452916" cy="64651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44" name="Google Shape;144;p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772025" y="7353300"/>
            <a:ext cx="452916" cy="64651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45" name="Google Shape;145;p6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648450" y="6457950"/>
            <a:ext cx="371475" cy="190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46" name="Google Shape;146;p6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7000875" y="6467475"/>
            <a:ext cx="19050" cy="6286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47" name="Google Shape;147;p6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4629150" y="7016460"/>
            <a:ext cx="2371725" cy="14028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48" name="Google Shape;148;p6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6705600" y="7705725"/>
            <a:ext cx="971550" cy="190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49" name="Google Shape;149;p6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7658100" y="6457950"/>
            <a:ext cx="19050" cy="1266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50" name="Google Shape;150;p6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7277100" y="6397335"/>
            <a:ext cx="390525" cy="14028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6"/>
          <p:cNvSpPr/>
          <p:nvPr/>
        </p:nvSpPr>
        <p:spPr>
          <a:xfrm>
            <a:off x="1905000" y="1143000"/>
            <a:ext cx="172402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Розв’яжи 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6"/>
          <p:cNvSpPr/>
          <p:nvPr/>
        </p:nvSpPr>
        <p:spPr>
          <a:xfrm>
            <a:off x="1905000" y="5276850"/>
            <a:ext cx="317182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Розв’яжи задачу. 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6"/>
          <p:cNvSpPr/>
          <p:nvPr/>
        </p:nvSpPr>
        <p:spPr>
          <a:xfrm>
            <a:off x="2028825" y="6219825"/>
            <a:ext cx="451485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Орися - ?, на 3      більше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6"/>
          <p:cNvSpPr/>
          <p:nvPr/>
        </p:nvSpPr>
        <p:spPr>
          <a:xfrm>
            <a:off x="2028825" y="6838950"/>
            <a:ext cx="212407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Павлусь - 7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6"/>
          <p:cNvSpPr/>
          <p:nvPr/>
        </p:nvSpPr>
        <p:spPr>
          <a:xfrm>
            <a:off x="1905000" y="3990975"/>
            <a:ext cx="1380172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Знайди усно значення виразу 29-а, якщо а = 1; 2; 3; 4; 5; 6; 7; 8; 9; 10; 11; 12.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6"/>
          <p:cNvSpPr/>
          <p:nvPr/>
        </p:nvSpPr>
        <p:spPr>
          <a:xfrm>
            <a:off x="1905000" y="1895475"/>
            <a:ext cx="167640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53 + 20 =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6"/>
          <p:cNvSpPr/>
          <p:nvPr/>
        </p:nvSpPr>
        <p:spPr>
          <a:xfrm>
            <a:off x="1485900" y="2733675"/>
            <a:ext cx="50482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50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6"/>
          <p:cNvSpPr/>
          <p:nvPr/>
        </p:nvSpPr>
        <p:spPr>
          <a:xfrm>
            <a:off x="2362200" y="2733675"/>
            <a:ext cx="26670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3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6"/>
          <p:cNvSpPr/>
          <p:nvPr/>
        </p:nvSpPr>
        <p:spPr>
          <a:xfrm>
            <a:off x="5705475" y="1895475"/>
            <a:ext cx="113347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45 + 5 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6"/>
          <p:cNvSpPr/>
          <p:nvPr/>
        </p:nvSpPr>
        <p:spPr>
          <a:xfrm>
            <a:off x="8963025" y="1895475"/>
            <a:ext cx="109537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23 + 7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6"/>
          <p:cNvSpPr/>
          <p:nvPr/>
        </p:nvSpPr>
        <p:spPr>
          <a:xfrm>
            <a:off x="12182475" y="1895475"/>
            <a:ext cx="114300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68 + 2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6"/>
          <p:cNvSpPr/>
          <p:nvPr/>
        </p:nvSpPr>
        <p:spPr>
          <a:xfrm>
            <a:off x="2028825" y="7458075"/>
            <a:ext cx="452437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Івасик - ?, на 2      менше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168" name="Google Shape;168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69" name="Google Shape;169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905000" y="4076700"/>
            <a:ext cx="2143125" cy="7524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70" name="Google Shape;170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90800" y="4397085"/>
            <a:ext cx="704850" cy="14028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71" name="Google Shape;171;p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3173075" y="4947391"/>
            <a:ext cx="4213453" cy="4535700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Google Shape;172;p7"/>
          <p:cNvSpPr/>
          <p:nvPr/>
        </p:nvSpPr>
        <p:spPr>
          <a:xfrm>
            <a:off x="4914900" y="1143000"/>
            <a:ext cx="84582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6536D6"/>
              </a:buClr>
              <a:buSzPts val="4500"/>
              <a:buFont typeface="Rubik"/>
              <a:buNone/>
            </a:pPr>
            <a:r>
              <a:rPr b="1" i="0" lang="en-US" sz="4500" u="none" cap="none" strike="noStrike">
                <a:solidFill>
                  <a:srgbClr val="6536D6"/>
                </a:solidFill>
                <a:latin typeface="Rubik"/>
                <a:ea typeface="Rubik"/>
                <a:cs typeface="Rubik"/>
                <a:sym typeface="Rubik"/>
              </a:rPr>
              <a:t>Розрядні числа. Округлення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7"/>
          <p:cNvSpPr/>
          <p:nvPr/>
        </p:nvSpPr>
        <p:spPr>
          <a:xfrm>
            <a:off x="3143250" y="2105025"/>
            <a:ext cx="1201102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 Medium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 Medium"/>
                <a:ea typeface="Rubik Medium"/>
                <a:cs typeface="Rubik Medium"/>
                <a:sym typeface="Rubik Medium"/>
              </a:rPr>
              <a:t>Округлення — це наближення числа до найближчого круглого.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7"/>
          <p:cNvSpPr/>
          <p:nvPr/>
        </p:nvSpPr>
        <p:spPr>
          <a:xfrm>
            <a:off x="1905000" y="2838450"/>
            <a:ext cx="11858625" cy="895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Числа 10, 20 , 30 ... 90, 100 - круглі. Поясни чому. Заміни число найближчим до нього круглим числом.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7"/>
          <p:cNvSpPr/>
          <p:nvPr/>
        </p:nvSpPr>
        <p:spPr>
          <a:xfrm>
            <a:off x="2095500" y="4229100"/>
            <a:ext cx="178117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17          20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7"/>
          <p:cNvSpPr/>
          <p:nvPr/>
        </p:nvSpPr>
        <p:spPr>
          <a:xfrm>
            <a:off x="5572125" y="4229100"/>
            <a:ext cx="41910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31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7"/>
          <p:cNvSpPr/>
          <p:nvPr/>
        </p:nvSpPr>
        <p:spPr>
          <a:xfrm>
            <a:off x="7677150" y="4229100"/>
            <a:ext cx="51435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48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7"/>
          <p:cNvSpPr/>
          <p:nvPr/>
        </p:nvSpPr>
        <p:spPr>
          <a:xfrm>
            <a:off x="9877425" y="4229100"/>
            <a:ext cx="49530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54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7"/>
          <p:cNvSpPr/>
          <p:nvPr/>
        </p:nvSpPr>
        <p:spPr>
          <a:xfrm>
            <a:off x="12058650" y="4229100"/>
            <a:ext cx="48577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69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7"/>
          <p:cNvSpPr/>
          <p:nvPr/>
        </p:nvSpPr>
        <p:spPr>
          <a:xfrm>
            <a:off x="1905000" y="5486400"/>
            <a:ext cx="414337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Як пов’язані ці задачі?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7"/>
          <p:cNvSpPr/>
          <p:nvPr/>
        </p:nvSpPr>
        <p:spPr>
          <a:xfrm>
            <a:off x="2105025" y="6276975"/>
            <a:ext cx="10563225" cy="17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У маршрутному таксі було 14 пасажирів. На зупинці   зайшло 3 пасажири. Скільки пасажирів стало в таксі?</a:t>
            </a:r>
            <a:b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</a:b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У маршрутному таксі було 17 пасажирів. На зупинці вийшло троє. Скільки пасажирів залишилося в таксі?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187" name="Google Shape;187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88" name="Google Shape;188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143375" y="1952625"/>
            <a:ext cx="10001250" cy="13144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89" name="Google Shape;189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905000" y="3590925"/>
            <a:ext cx="5572125" cy="6381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90" name="Google Shape;190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143375" y="6496050"/>
            <a:ext cx="285750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91" name="Google Shape;191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38700" y="6496050"/>
            <a:ext cx="285750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92" name="Google Shape;192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820025" y="6505575"/>
            <a:ext cx="285750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93" name="Google Shape;193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1687175" y="5591175"/>
            <a:ext cx="285750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94" name="Google Shape;194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1687175" y="6496050"/>
            <a:ext cx="285750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95" name="Google Shape;195;p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3201650" y="4200702"/>
            <a:ext cx="3924873" cy="5379737"/>
          </a:xfrm>
          <a:prstGeom prst="rect">
            <a:avLst/>
          </a:prstGeom>
          <a:noFill/>
          <a:ln>
            <a:noFill/>
          </a:ln>
        </p:spPr>
      </p:pic>
      <p:sp>
        <p:nvSpPr>
          <p:cNvPr id="196" name="Google Shape;196;p8"/>
          <p:cNvSpPr/>
          <p:nvPr/>
        </p:nvSpPr>
        <p:spPr>
          <a:xfrm>
            <a:off x="1857375" y="4686300"/>
            <a:ext cx="986790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Виконай обчислення за результатом попередньої дії.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8"/>
          <p:cNvSpPr/>
          <p:nvPr/>
        </p:nvSpPr>
        <p:spPr>
          <a:xfrm>
            <a:off x="4743450" y="1143000"/>
            <a:ext cx="88011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6536D6"/>
              </a:buClr>
              <a:buSzPts val="4500"/>
              <a:buFont typeface="Rubik"/>
              <a:buNone/>
            </a:pPr>
            <a:r>
              <a:rPr b="1" i="0" lang="en-US" sz="4500" u="none" cap="none" strike="noStrike">
                <a:solidFill>
                  <a:srgbClr val="6536D6"/>
                </a:solidFill>
                <a:latin typeface="Rubik"/>
                <a:ea typeface="Rubik"/>
                <a:cs typeface="Rubik"/>
                <a:sym typeface="Rubik"/>
              </a:rPr>
              <a:t>Зміна суми від зміни доданка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8"/>
          <p:cNvSpPr/>
          <p:nvPr/>
        </p:nvSpPr>
        <p:spPr>
          <a:xfrm>
            <a:off x="4343400" y="2162175"/>
            <a:ext cx="9601200" cy="895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Якщо один з доданків збільшити на кілька одиниць, то й сума збільшиться на стільки ж одиниць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8"/>
          <p:cNvSpPr/>
          <p:nvPr/>
        </p:nvSpPr>
        <p:spPr>
          <a:xfrm>
            <a:off x="2066925" y="3686175"/>
            <a:ext cx="92392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6 + 4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8"/>
          <p:cNvSpPr/>
          <p:nvPr/>
        </p:nvSpPr>
        <p:spPr>
          <a:xfrm>
            <a:off x="3448050" y="3686175"/>
            <a:ext cx="388620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6 + (4 + 1) = (6 + 4) + 1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8"/>
          <p:cNvSpPr/>
          <p:nvPr/>
        </p:nvSpPr>
        <p:spPr>
          <a:xfrm>
            <a:off x="1895475" y="5514975"/>
            <a:ext cx="187642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13 + 5 = 18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8"/>
          <p:cNvSpPr/>
          <p:nvPr/>
        </p:nvSpPr>
        <p:spPr>
          <a:xfrm>
            <a:off x="1895475" y="6419850"/>
            <a:ext cx="286702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13 + 7 = 18 +     =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8"/>
          <p:cNvSpPr/>
          <p:nvPr/>
        </p:nvSpPr>
        <p:spPr>
          <a:xfrm>
            <a:off x="6362700" y="5514975"/>
            <a:ext cx="190500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73 + 4 = 77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8"/>
          <p:cNvSpPr/>
          <p:nvPr/>
        </p:nvSpPr>
        <p:spPr>
          <a:xfrm>
            <a:off x="6362700" y="6419850"/>
            <a:ext cx="141922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75 + 4 =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8"/>
          <p:cNvSpPr/>
          <p:nvPr/>
        </p:nvSpPr>
        <p:spPr>
          <a:xfrm>
            <a:off x="10020300" y="5514975"/>
            <a:ext cx="163830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40 + 10 =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8"/>
          <p:cNvSpPr/>
          <p:nvPr/>
        </p:nvSpPr>
        <p:spPr>
          <a:xfrm>
            <a:off x="10020300" y="6419850"/>
            <a:ext cx="162877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40 + 15 =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212" name="Google Shape;212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13" name="Google Shape;213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00275" y="3448050"/>
            <a:ext cx="575514" cy="72976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14" name="Google Shape;214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552950" y="3448050"/>
            <a:ext cx="575514" cy="72976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15" name="Google Shape;215;p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143375" y="1143000"/>
            <a:ext cx="10001250" cy="13144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16" name="Google Shape;216;p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257675" y="3971925"/>
            <a:ext cx="285750" cy="285750"/>
          </a:xfrm>
          <a:prstGeom prst="rect">
            <a:avLst/>
          </a:prstGeom>
          <a:noFill/>
          <a:ln>
            <a:noFill/>
          </a:ln>
        </p:spPr>
      </p:pic>
      <p:sp>
        <p:nvSpPr>
          <p:cNvPr id="217" name="Google Shape;217;p9"/>
          <p:cNvSpPr/>
          <p:nvPr/>
        </p:nvSpPr>
        <p:spPr>
          <a:xfrm>
            <a:off x="4343400" y="1352550"/>
            <a:ext cx="9601200" cy="895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Якщо один з доданків зменшити на кілька одиниць, то й сума зменшиться на стільки ж одиниць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9"/>
          <p:cNvSpPr/>
          <p:nvPr/>
        </p:nvSpPr>
        <p:spPr>
          <a:xfrm>
            <a:off x="2628900" y="3228975"/>
            <a:ext cx="203835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40 + 3 = 43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9"/>
          <p:cNvSpPr/>
          <p:nvPr/>
        </p:nvSpPr>
        <p:spPr>
          <a:xfrm>
            <a:off x="2628900" y="3905250"/>
            <a:ext cx="143827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39 + 3 =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9"/>
          <p:cNvSpPr/>
          <p:nvPr/>
        </p:nvSpPr>
        <p:spPr>
          <a:xfrm>
            <a:off x="1905000" y="3571875"/>
            <a:ext cx="333375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944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Rubik"/>
              <a:buNone/>
            </a:pPr>
            <a:r>
              <a:rPr b="0" i="0" lang="en-US" sz="27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-1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9"/>
          <p:cNvSpPr/>
          <p:nvPr/>
        </p:nvSpPr>
        <p:spPr>
          <a:xfrm>
            <a:off x="5067300" y="3571875"/>
            <a:ext cx="333375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944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Rubik"/>
              <a:buNone/>
            </a:pPr>
            <a:r>
              <a:rPr b="0" i="0" lang="en-US" sz="27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-1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9"/>
          <p:cNvSpPr/>
          <p:nvPr/>
        </p:nvSpPr>
        <p:spPr>
          <a:xfrm>
            <a:off x="7734300" y="3228975"/>
            <a:ext cx="115252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50 + 4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9"/>
          <p:cNvSpPr/>
          <p:nvPr/>
        </p:nvSpPr>
        <p:spPr>
          <a:xfrm>
            <a:off x="11477625" y="3228975"/>
            <a:ext cx="113347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45 + 5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9"/>
          <p:cNvSpPr/>
          <p:nvPr/>
        </p:nvSpPr>
        <p:spPr>
          <a:xfrm>
            <a:off x="7734300" y="3905250"/>
            <a:ext cx="114300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49 + 4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9"/>
          <p:cNvSpPr/>
          <p:nvPr/>
        </p:nvSpPr>
        <p:spPr>
          <a:xfrm>
            <a:off x="11477625" y="3905250"/>
            <a:ext cx="114300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45 + 4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9"/>
          <p:cNvSpPr/>
          <p:nvPr/>
        </p:nvSpPr>
        <p:spPr>
          <a:xfrm>
            <a:off x="1905000" y="5924550"/>
            <a:ext cx="13077825" cy="1343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На клумбі розцвіло 15 нарцисів і 12 тюльпанів. Для букета зірвали 5 квіток. Скільки квіток залишилось на клумбі? Розглянь різні випадки комбінації квіток у букеті.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9"/>
          <p:cNvSpPr/>
          <p:nvPr/>
        </p:nvSpPr>
        <p:spPr>
          <a:xfrm>
            <a:off x="1905000" y="5143500"/>
            <a:ext cx="317182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Розв’яжи задачу.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2024-04-25T18:24:10Z</dcterms:created>
  <dc:creator>PptxGenJS</dc:creator>
</cp:coreProperties>
</file>