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hN1cbkytBpZt6f3BtybcI6DC9D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9"/>
            <a:ext cx="1219194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>
            <p:ph type="ctrTitle"/>
          </p:nvPr>
        </p:nvSpPr>
        <p:spPr>
          <a:xfrm>
            <a:off x="1940859" y="11068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uk-UA" sz="4800">
                <a:latin typeface="Calibri"/>
                <a:ea typeface="Calibri"/>
                <a:cs typeface="Calibri"/>
                <a:sym typeface="Calibri"/>
              </a:rPr>
              <a:t>Що таке відсоток?</a:t>
            </a:r>
            <a:endParaRPr/>
          </a:p>
        </p:txBody>
      </p:sp>
      <p:sp>
        <p:nvSpPr>
          <p:cNvPr id="86" name="Google Shape;86;p1"/>
          <p:cNvSpPr txBox="1"/>
          <p:nvPr>
            <p:ph idx="1" type="subTitle"/>
          </p:nvPr>
        </p:nvSpPr>
        <p:spPr>
          <a:xfrm>
            <a:off x="5284694" y="3494462"/>
            <a:ext cx="1954306" cy="6077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600"/>
              <a:buNone/>
            </a:pPr>
            <a:r>
              <a:rPr b="1" lang="uk-UA" sz="3600">
                <a:solidFill>
                  <a:srgbClr val="7700EE"/>
                </a:solidFill>
              </a:rPr>
              <a:t>5 клас</a:t>
            </a:r>
            <a:endParaRPr sz="3600">
              <a:solidFill>
                <a:srgbClr val="7700EE"/>
              </a:solidFill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8187" y="2902137"/>
            <a:ext cx="3460377" cy="34603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>
            <p:ph type="title"/>
          </p:nvPr>
        </p:nvSpPr>
        <p:spPr>
          <a:xfrm>
            <a:off x="2265750" y="705075"/>
            <a:ext cx="76605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690C3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5690C3"/>
                </a:solidFill>
                <a:latin typeface="Calibri"/>
                <a:ea typeface="Calibri"/>
                <a:cs typeface="Calibri"/>
                <a:sym typeface="Calibri"/>
              </a:rPr>
              <a:t>Поняття</a:t>
            </a:r>
            <a:r>
              <a:rPr b="1" lang="uk-UA" sz="36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uk-UA" sz="3600">
                <a:solidFill>
                  <a:srgbClr val="5690C3"/>
                </a:solidFill>
                <a:latin typeface="Calibri"/>
                <a:ea typeface="Calibri"/>
                <a:cs typeface="Calibri"/>
                <a:sym typeface="Calibri"/>
              </a:rPr>
              <a:t>про відсоток</a:t>
            </a:r>
            <a:endParaRPr/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838200" y="1398494"/>
            <a:ext cx="10515600" cy="47784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i="1" lang="uk-UA" sz="2400"/>
              <a:t>Уявімо, що ви маєте 300 грам цукерок. І ви хочете дізнатись, яку частину від усіх цукерок складатиме 90 грам. В такому разі користуються поняттям «відсоток». 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u="sng"/>
              <a:t>Відсоток (%) </a:t>
            </a:r>
            <a:r>
              <a:rPr lang="uk-UA" sz="2400" u="sng"/>
              <a:t>– це сота частина від якогось числа. </a:t>
            </a:r>
            <a:r>
              <a:rPr lang="uk-UA" sz="2400"/>
              <a:t>Тобто, для того, щоб знайти 1% від 300 грам, необхідно 300 поділити на 100, і отримуємо 3. Отже, 1% від 300 грам складатиме 3 грами. 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 sz="2400"/>
              <a:t>В умові ми маємо знайти, який відсоток від 300 складає 90 грам цукерок. Якщо 3 грами це 1%, то 90 грам – Х. Користуючись пропорцією, ми 90 ділимо на 3 і отримуємо 30%. Отже, 90 грам цукерок становлять 30% від усієї маси цукерок.</a:t>
            </a:r>
            <a:endParaRPr/>
          </a:p>
        </p:txBody>
      </p:sp>
      <p:pic>
        <p:nvPicPr>
          <p:cNvPr id="95" name="Google Shape;9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46976" y="4705104"/>
            <a:ext cx="2813954" cy="18123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3"/>
          <p:cNvSpPr txBox="1"/>
          <p:nvPr>
            <p:ph type="title"/>
          </p:nvPr>
        </p:nvSpPr>
        <p:spPr>
          <a:xfrm>
            <a:off x="2881825" y="721375"/>
            <a:ext cx="70038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690C3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5690C3"/>
                </a:solidFill>
                <a:latin typeface="Calibri"/>
                <a:ea typeface="Calibri"/>
                <a:cs typeface="Calibri"/>
                <a:sym typeface="Calibri"/>
              </a:rPr>
              <a:t>Приклади завдань</a:t>
            </a:r>
            <a:endParaRPr/>
          </a:p>
        </p:txBody>
      </p:sp>
      <p:sp>
        <p:nvSpPr>
          <p:cNvPr id="102" name="Google Shape;102;p3"/>
          <p:cNvSpPr txBox="1"/>
          <p:nvPr>
            <p:ph idx="1" type="body"/>
          </p:nvPr>
        </p:nvSpPr>
        <p:spPr>
          <a:xfrm>
            <a:off x="838198" y="1667436"/>
            <a:ext cx="10739719" cy="4617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800"/>
              <a:buChar char="•"/>
            </a:pPr>
            <a:r>
              <a:rPr b="1" lang="uk-UA">
                <a:solidFill>
                  <a:srgbClr val="7700EE"/>
                </a:solidFill>
              </a:rPr>
              <a:t>Знайдіть 1% від: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1)Числа 200                               3) Числа 455                    5) Числа 74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2)Числа 650                               4) Числа 83                      6) Числа 1120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800"/>
              <a:buNone/>
            </a:pPr>
            <a:r>
              <a:rPr b="1" lang="uk-UA">
                <a:solidFill>
                  <a:srgbClr val="BF9000"/>
                </a:solidFill>
              </a:rPr>
              <a:t>Розв’язання: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200 : 100 = 2                    3) 455 : 100 = 4,55          5) 74 : 100 = 0,74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650 : 100 = 6,5                 4) 83 : 100 = 0,83            6) 1120 : 100 = 11,2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 txBox="1"/>
          <p:nvPr>
            <p:ph type="title"/>
          </p:nvPr>
        </p:nvSpPr>
        <p:spPr>
          <a:xfrm>
            <a:off x="152400" y="324784"/>
            <a:ext cx="45719" cy="315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uk-UA"/>
              <a:t>.</a:t>
            </a:r>
            <a:endParaRPr/>
          </a:p>
        </p:txBody>
      </p:sp>
      <p:sp>
        <p:nvSpPr>
          <p:cNvPr id="109" name="Google Shape;109;p4"/>
          <p:cNvSpPr txBox="1"/>
          <p:nvPr>
            <p:ph idx="1" type="body"/>
          </p:nvPr>
        </p:nvSpPr>
        <p:spPr>
          <a:xfrm>
            <a:off x="838200" y="835534"/>
            <a:ext cx="10515600" cy="55362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800"/>
              <a:buChar char="•"/>
            </a:pPr>
            <a:r>
              <a:rPr b="1" lang="uk-UA">
                <a:solidFill>
                  <a:srgbClr val="7700EE"/>
                </a:solidFill>
              </a:rPr>
              <a:t>Запишіть у вигляді десяткового дробу відсотки: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5%                     3) 49%                 5) 8,7%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17%                   4) 99%                 6) 31,5%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800"/>
              <a:buNone/>
            </a:pPr>
            <a:r>
              <a:rPr b="1" lang="uk-UA">
                <a:solidFill>
                  <a:srgbClr val="BF9000"/>
                </a:solidFill>
              </a:rPr>
              <a:t>Розв’язання: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 sz="2400"/>
              <a:t>Оскільки 1% це сота частина, то кожен відсоток ділимо на 100.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  <p:sp>
        <p:nvSpPr>
          <p:cNvPr id="110" name="Google Shape;110;p4"/>
          <p:cNvSpPr txBox="1"/>
          <p:nvPr/>
        </p:nvSpPr>
        <p:spPr>
          <a:xfrm>
            <a:off x="1479503" y="3603668"/>
            <a:ext cx="36740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uk-UA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11" name="Google Shape;111;p4"/>
          <p:cNvSpPr txBox="1"/>
          <p:nvPr/>
        </p:nvSpPr>
        <p:spPr>
          <a:xfrm>
            <a:off x="1296760" y="4028004"/>
            <a:ext cx="7328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</a:t>
            </a:r>
            <a:endParaRPr/>
          </a:p>
        </p:txBody>
      </p:sp>
      <p:cxnSp>
        <p:nvCxnSpPr>
          <p:cNvPr id="112" name="Google Shape;112;p4"/>
          <p:cNvCxnSpPr/>
          <p:nvPr/>
        </p:nvCxnSpPr>
        <p:spPr>
          <a:xfrm>
            <a:off x="1353923" y="4099994"/>
            <a:ext cx="618565" cy="0"/>
          </a:xfrm>
          <a:prstGeom prst="straightConnector1">
            <a:avLst/>
          </a:prstGeom>
          <a:noFill/>
          <a:ln cap="flat" cmpd="sng" w="412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3" name="Google Shape;113;p4"/>
          <p:cNvSpPr txBox="1"/>
          <p:nvPr/>
        </p:nvSpPr>
        <p:spPr>
          <a:xfrm>
            <a:off x="2125156" y="3807606"/>
            <a:ext cx="38985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endParaRPr/>
          </a:p>
        </p:txBody>
      </p:sp>
      <p:sp>
        <p:nvSpPr>
          <p:cNvPr id="114" name="Google Shape;114;p4"/>
          <p:cNvSpPr txBox="1"/>
          <p:nvPr/>
        </p:nvSpPr>
        <p:spPr>
          <a:xfrm>
            <a:off x="2515006" y="3838383"/>
            <a:ext cx="82266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0,05</a:t>
            </a:r>
            <a:endParaRPr/>
          </a:p>
        </p:txBody>
      </p:sp>
      <p:sp>
        <p:nvSpPr>
          <p:cNvPr id="115" name="Google Shape;115;p4"/>
          <p:cNvSpPr txBox="1"/>
          <p:nvPr/>
        </p:nvSpPr>
        <p:spPr>
          <a:xfrm>
            <a:off x="820346" y="3766394"/>
            <a:ext cx="47641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</a:t>
            </a:r>
            <a:endParaRPr/>
          </a:p>
        </p:txBody>
      </p:sp>
      <p:cxnSp>
        <p:nvCxnSpPr>
          <p:cNvPr id="116" name="Google Shape;116;p4"/>
          <p:cNvCxnSpPr/>
          <p:nvPr/>
        </p:nvCxnSpPr>
        <p:spPr>
          <a:xfrm>
            <a:off x="1350546" y="5072665"/>
            <a:ext cx="618565" cy="0"/>
          </a:xfrm>
          <a:prstGeom prst="straightConnector1">
            <a:avLst/>
          </a:prstGeom>
          <a:noFill/>
          <a:ln cap="flat" cmpd="sng" w="412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7" name="Google Shape;117;p4"/>
          <p:cNvSpPr/>
          <p:nvPr/>
        </p:nvSpPr>
        <p:spPr>
          <a:xfrm>
            <a:off x="1306830" y="5032324"/>
            <a:ext cx="7328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</a:t>
            </a:r>
            <a:endParaRPr/>
          </a:p>
        </p:txBody>
      </p:sp>
      <p:sp>
        <p:nvSpPr>
          <p:cNvPr id="118" name="Google Shape;118;p4"/>
          <p:cNvSpPr txBox="1"/>
          <p:nvPr/>
        </p:nvSpPr>
        <p:spPr>
          <a:xfrm>
            <a:off x="1384753" y="4588715"/>
            <a:ext cx="55015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r>
            <a:endParaRPr/>
          </a:p>
        </p:txBody>
      </p:sp>
      <p:sp>
        <p:nvSpPr>
          <p:cNvPr id="119" name="Google Shape;119;p4"/>
          <p:cNvSpPr txBox="1"/>
          <p:nvPr/>
        </p:nvSpPr>
        <p:spPr>
          <a:xfrm>
            <a:off x="2060481" y="4753383"/>
            <a:ext cx="38985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endParaRPr/>
          </a:p>
        </p:txBody>
      </p:sp>
      <p:sp>
        <p:nvSpPr>
          <p:cNvPr id="120" name="Google Shape;120;p4"/>
          <p:cNvSpPr txBox="1"/>
          <p:nvPr/>
        </p:nvSpPr>
        <p:spPr>
          <a:xfrm>
            <a:off x="2467683" y="4770714"/>
            <a:ext cx="82266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0,17</a:t>
            </a:r>
            <a:endParaRPr/>
          </a:p>
        </p:txBody>
      </p:sp>
      <p:sp>
        <p:nvSpPr>
          <p:cNvPr id="121" name="Google Shape;121;p4"/>
          <p:cNvSpPr txBox="1"/>
          <p:nvPr/>
        </p:nvSpPr>
        <p:spPr>
          <a:xfrm>
            <a:off x="822007" y="4753383"/>
            <a:ext cx="47641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</a:t>
            </a:r>
            <a:endParaRPr/>
          </a:p>
        </p:txBody>
      </p:sp>
      <p:sp>
        <p:nvSpPr>
          <p:cNvPr id="122" name="Google Shape;122;p4"/>
          <p:cNvSpPr txBox="1"/>
          <p:nvPr/>
        </p:nvSpPr>
        <p:spPr>
          <a:xfrm>
            <a:off x="4597093" y="3869161"/>
            <a:ext cx="47641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3)</a:t>
            </a:r>
            <a:endParaRPr/>
          </a:p>
        </p:txBody>
      </p:sp>
      <p:cxnSp>
        <p:nvCxnSpPr>
          <p:cNvPr id="123" name="Google Shape;123;p4"/>
          <p:cNvCxnSpPr/>
          <p:nvPr/>
        </p:nvCxnSpPr>
        <p:spPr>
          <a:xfrm>
            <a:off x="5177370" y="4140335"/>
            <a:ext cx="618565" cy="0"/>
          </a:xfrm>
          <a:prstGeom prst="straightConnector1">
            <a:avLst/>
          </a:prstGeom>
          <a:noFill/>
          <a:ln cap="flat" cmpd="sng" w="412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4" name="Google Shape;124;p4"/>
          <p:cNvSpPr txBox="1"/>
          <p:nvPr/>
        </p:nvSpPr>
        <p:spPr>
          <a:xfrm>
            <a:off x="5231863" y="3657456"/>
            <a:ext cx="55015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49</a:t>
            </a:r>
            <a:endParaRPr/>
          </a:p>
        </p:txBody>
      </p:sp>
      <p:sp>
        <p:nvSpPr>
          <p:cNvPr id="125" name="Google Shape;125;p4"/>
          <p:cNvSpPr/>
          <p:nvPr/>
        </p:nvSpPr>
        <p:spPr>
          <a:xfrm>
            <a:off x="5120205" y="4105348"/>
            <a:ext cx="7328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</a:t>
            </a:r>
            <a:endParaRPr/>
          </a:p>
        </p:txBody>
      </p:sp>
      <p:sp>
        <p:nvSpPr>
          <p:cNvPr id="126" name="Google Shape;126;p4"/>
          <p:cNvSpPr/>
          <p:nvPr/>
        </p:nvSpPr>
        <p:spPr>
          <a:xfrm>
            <a:off x="5935321" y="3847947"/>
            <a:ext cx="38985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endParaRPr/>
          </a:p>
        </p:txBody>
      </p:sp>
      <p:sp>
        <p:nvSpPr>
          <p:cNvPr id="127" name="Google Shape;127;p4"/>
          <p:cNvSpPr txBox="1"/>
          <p:nvPr/>
        </p:nvSpPr>
        <p:spPr>
          <a:xfrm>
            <a:off x="6333932" y="3878399"/>
            <a:ext cx="82266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0,49</a:t>
            </a:r>
            <a:endParaRPr/>
          </a:p>
        </p:txBody>
      </p:sp>
      <p:sp>
        <p:nvSpPr>
          <p:cNvPr id="128" name="Google Shape;128;p4"/>
          <p:cNvSpPr txBox="1"/>
          <p:nvPr/>
        </p:nvSpPr>
        <p:spPr>
          <a:xfrm>
            <a:off x="4582524" y="4753383"/>
            <a:ext cx="47641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4)</a:t>
            </a:r>
            <a:endParaRPr/>
          </a:p>
        </p:txBody>
      </p:sp>
      <p:cxnSp>
        <p:nvCxnSpPr>
          <p:cNvPr id="129" name="Google Shape;129;p4"/>
          <p:cNvCxnSpPr/>
          <p:nvPr/>
        </p:nvCxnSpPr>
        <p:spPr>
          <a:xfrm>
            <a:off x="5177370" y="5072665"/>
            <a:ext cx="618565" cy="0"/>
          </a:xfrm>
          <a:prstGeom prst="straightConnector1">
            <a:avLst/>
          </a:prstGeom>
          <a:noFill/>
          <a:ln cap="flat" cmpd="sng" w="412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0" name="Google Shape;130;p4"/>
          <p:cNvSpPr/>
          <p:nvPr/>
        </p:nvSpPr>
        <p:spPr>
          <a:xfrm>
            <a:off x="5125290" y="5045770"/>
            <a:ext cx="7328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</a:t>
            </a:r>
            <a:endParaRPr/>
          </a:p>
        </p:txBody>
      </p:sp>
      <p:sp>
        <p:nvSpPr>
          <p:cNvPr id="131" name="Google Shape;131;p4"/>
          <p:cNvSpPr txBox="1"/>
          <p:nvPr/>
        </p:nvSpPr>
        <p:spPr>
          <a:xfrm>
            <a:off x="5219813" y="4611074"/>
            <a:ext cx="55015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99</a:t>
            </a:r>
            <a:endParaRPr/>
          </a:p>
        </p:txBody>
      </p:sp>
      <p:sp>
        <p:nvSpPr>
          <p:cNvPr id="132" name="Google Shape;132;p4"/>
          <p:cNvSpPr/>
          <p:nvPr/>
        </p:nvSpPr>
        <p:spPr>
          <a:xfrm>
            <a:off x="5901075" y="4797607"/>
            <a:ext cx="38985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endParaRPr/>
          </a:p>
        </p:txBody>
      </p:sp>
      <p:sp>
        <p:nvSpPr>
          <p:cNvPr id="133" name="Google Shape;133;p4"/>
          <p:cNvSpPr/>
          <p:nvPr/>
        </p:nvSpPr>
        <p:spPr>
          <a:xfrm>
            <a:off x="6313039" y="4811055"/>
            <a:ext cx="82266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0,99</a:t>
            </a:r>
            <a:endParaRPr/>
          </a:p>
        </p:txBody>
      </p:sp>
      <p:sp>
        <p:nvSpPr>
          <p:cNvPr id="134" name="Google Shape;134;p4"/>
          <p:cNvSpPr txBox="1"/>
          <p:nvPr/>
        </p:nvSpPr>
        <p:spPr>
          <a:xfrm>
            <a:off x="8220091" y="3919066"/>
            <a:ext cx="47641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5)</a:t>
            </a:r>
            <a:endParaRPr/>
          </a:p>
        </p:txBody>
      </p:sp>
      <p:sp>
        <p:nvSpPr>
          <p:cNvPr id="135" name="Google Shape;135;p4"/>
          <p:cNvSpPr txBox="1"/>
          <p:nvPr/>
        </p:nvSpPr>
        <p:spPr>
          <a:xfrm>
            <a:off x="8220091" y="4823584"/>
            <a:ext cx="476412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6)</a:t>
            </a:r>
            <a:endParaRPr/>
          </a:p>
        </p:txBody>
      </p:sp>
      <p:cxnSp>
        <p:nvCxnSpPr>
          <p:cNvPr id="136" name="Google Shape;136;p4"/>
          <p:cNvCxnSpPr/>
          <p:nvPr/>
        </p:nvCxnSpPr>
        <p:spPr>
          <a:xfrm>
            <a:off x="8696503" y="4180676"/>
            <a:ext cx="1052942" cy="0"/>
          </a:xfrm>
          <a:prstGeom prst="straightConnector1">
            <a:avLst/>
          </a:prstGeom>
          <a:noFill/>
          <a:ln cap="flat" cmpd="sng" w="412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7" name="Google Shape;137;p4"/>
          <p:cNvCxnSpPr/>
          <p:nvPr/>
        </p:nvCxnSpPr>
        <p:spPr>
          <a:xfrm>
            <a:off x="8709950" y="5072665"/>
            <a:ext cx="1039495" cy="12529"/>
          </a:xfrm>
          <a:prstGeom prst="straightConnector1">
            <a:avLst/>
          </a:prstGeom>
          <a:noFill/>
          <a:ln cap="flat" cmpd="sng" w="412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8" name="Google Shape;138;p4"/>
          <p:cNvSpPr txBox="1"/>
          <p:nvPr/>
        </p:nvSpPr>
        <p:spPr>
          <a:xfrm>
            <a:off x="8962974" y="3657456"/>
            <a:ext cx="55015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87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4"/>
          <p:cNvSpPr/>
          <p:nvPr/>
        </p:nvSpPr>
        <p:spPr>
          <a:xfrm>
            <a:off x="8655350" y="4140009"/>
            <a:ext cx="127791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10*100</a:t>
            </a:r>
            <a:endParaRPr/>
          </a:p>
        </p:txBody>
      </p:sp>
      <p:sp>
        <p:nvSpPr>
          <p:cNvPr id="140" name="Google Shape;140;p4"/>
          <p:cNvSpPr/>
          <p:nvPr/>
        </p:nvSpPr>
        <p:spPr>
          <a:xfrm>
            <a:off x="9926404" y="3888288"/>
            <a:ext cx="38985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endParaRPr/>
          </a:p>
        </p:txBody>
      </p:sp>
      <p:sp>
        <p:nvSpPr>
          <p:cNvPr id="141" name="Google Shape;141;p4"/>
          <p:cNvSpPr txBox="1"/>
          <p:nvPr/>
        </p:nvSpPr>
        <p:spPr>
          <a:xfrm>
            <a:off x="10314103" y="3911554"/>
            <a:ext cx="100540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0,087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4"/>
          <p:cNvSpPr txBox="1"/>
          <p:nvPr/>
        </p:nvSpPr>
        <p:spPr>
          <a:xfrm>
            <a:off x="8856527" y="4622562"/>
            <a:ext cx="7328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315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/>
          <p:nvPr/>
        </p:nvSpPr>
        <p:spPr>
          <a:xfrm>
            <a:off x="8590740" y="5105114"/>
            <a:ext cx="127791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10*100</a:t>
            </a:r>
            <a:endParaRPr/>
          </a:p>
        </p:txBody>
      </p:sp>
      <p:sp>
        <p:nvSpPr>
          <p:cNvPr id="144" name="Google Shape;144;p4"/>
          <p:cNvSpPr/>
          <p:nvPr/>
        </p:nvSpPr>
        <p:spPr>
          <a:xfrm>
            <a:off x="9924253" y="4797607"/>
            <a:ext cx="38985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endParaRPr/>
          </a:p>
        </p:txBody>
      </p:sp>
      <p:sp>
        <p:nvSpPr>
          <p:cNvPr id="145" name="Google Shape;145;p4"/>
          <p:cNvSpPr txBox="1"/>
          <p:nvPr/>
        </p:nvSpPr>
        <p:spPr>
          <a:xfrm>
            <a:off x="10283596" y="4823584"/>
            <a:ext cx="100540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0,315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5"/>
          <p:cNvSpPr txBox="1"/>
          <p:nvPr>
            <p:ph type="title"/>
          </p:nvPr>
        </p:nvSpPr>
        <p:spPr>
          <a:xfrm>
            <a:off x="2147100" y="545550"/>
            <a:ext cx="78978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690C3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5690C3"/>
                </a:solidFill>
                <a:latin typeface="Calibri"/>
                <a:ea typeface="Calibri"/>
                <a:cs typeface="Calibri"/>
                <a:sym typeface="Calibri"/>
              </a:rPr>
              <a:t>Самостійна робота</a:t>
            </a:r>
            <a:endParaRPr/>
          </a:p>
        </p:txBody>
      </p:sp>
      <p:sp>
        <p:nvSpPr>
          <p:cNvPr id="152" name="Google Shape;152;p5"/>
          <p:cNvSpPr txBox="1"/>
          <p:nvPr>
            <p:ph idx="1" type="body"/>
          </p:nvPr>
        </p:nvSpPr>
        <p:spPr>
          <a:xfrm>
            <a:off x="838200" y="2133600"/>
            <a:ext cx="10515600" cy="4043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2800"/>
              <a:buNone/>
            </a:pPr>
            <a:r>
              <a:rPr b="1" lang="uk-UA" u="sng">
                <a:solidFill>
                  <a:srgbClr val="BF9000"/>
                </a:solidFill>
              </a:rPr>
              <a:t>Вправа 1. Знайдіть: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3% від числа 600                         3) 1% від числа 68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10% від числа 850                       4) 5% від числа 210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800"/>
              <a:buNone/>
            </a:pPr>
            <a:r>
              <a:rPr b="1" lang="uk-UA" u="sng">
                <a:solidFill>
                  <a:srgbClr val="BF9000"/>
                </a:solidFill>
              </a:rPr>
              <a:t>Вправа 2. Скільки % від 1 метра становить: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10 см                                             3) 72 см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17,5 см                                          4) 60 см</a:t>
            </a:r>
            <a:endParaRPr/>
          </a:p>
        </p:txBody>
      </p:sp>
      <p:sp>
        <p:nvSpPr>
          <p:cNvPr id="153" name="Google Shape;153;p5"/>
          <p:cNvSpPr txBox="1"/>
          <p:nvPr/>
        </p:nvSpPr>
        <p:spPr>
          <a:xfrm>
            <a:off x="672353" y="1186177"/>
            <a:ext cx="10847294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 того, щоб зрозуміти, наскільки ви добре засвоїли теоретичний матеріал, виконайте подані нижче завдання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6"/>
          <p:cNvSpPr txBox="1"/>
          <p:nvPr>
            <p:ph type="title"/>
          </p:nvPr>
        </p:nvSpPr>
        <p:spPr>
          <a:xfrm>
            <a:off x="4356775" y="512025"/>
            <a:ext cx="5474400" cy="77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690C3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5690C3"/>
                </a:solidFill>
                <a:latin typeface="Calibri"/>
                <a:ea typeface="Calibri"/>
                <a:cs typeface="Calibri"/>
                <a:sym typeface="Calibri"/>
              </a:rPr>
              <a:t>Самоперевірка</a:t>
            </a:r>
            <a:endParaRPr/>
          </a:p>
        </p:txBody>
      </p:sp>
      <p:sp>
        <p:nvSpPr>
          <p:cNvPr id="160" name="Google Shape;160;p6"/>
          <p:cNvSpPr txBox="1"/>
          <p:nvPr>
            <p:ph idx="1" type="body"/>
          </p:nvPr>
        </p:nvSpPr>
        <p:spPr>
          <a:xfrm>
            <a:off x="838200" y="1137209"/>
            <a:ext cx="10515600" cy="48870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2800"/>
              <a:buNone/>
            </a:pPr>
            <a:r>
              <a:rPr b="1" lang="uk-UA">
                <a:solidFill>
                  <a:srgbClr val="7700EE"/>
                </a:solidFill>
              </a:rPr>
              <a:t>Вправа 1: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600 : 100 = 6 (1%)                         3) 68 : 100 = </a:t>
            </a:r>
            <a:r>
              <a:rPr b="1" lang="uk-UA">
                <a:solidFill>
                  <a:srgbClr val="548135"/>
                </a:solidFill>
              </a:rPr>
              <a:t>0,68</a:t>
            </a:r>
            <a:r>
              <a:rPr lang="uk-UA"/>
              <a:t> (1%)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       6 * 3% = </a:t>
            </a:r>
            <a:r>
              <a:rPr b="1" lang="uk-UA">
                <a:solidFill>
                  <a:srgbClr val="548135"/>
                </a:solidFill>
              </a:rPr>
              <a:t>18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 startAt="2"/>
            </a:pPr>
            <a:r>
              <a:rPr lang="uk-UA"/>
              <a:t>850 : 100 = 8,5 (1%)                     4) 210 : 100 = 2,1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      8,5 * 10% = </a:t>
            </a:r>
            <a:r>
              <a:rPr b="1" lang="uk-UA">
                <a:solidFill>
                  <a:srgbClr val="548135"/>
                </a:solidFill>
              </a:rPr>
              <a:t>85</a:t>
            </a:r>
            <a:r>
              <a:rPr lang="uk-UA"/>
              <a:t>                                   2,1 * 5% = </a:t>
            </a:r>
            <a:r>
              <a:rPr b="1" lang="uk-UA">
                <a:solidFill>
                  <a:srgbClr val="548135"/>
                </a:solidFill>
              </a:rPr>
              <a:t>10,5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700EE"/>
              </a:buClr>
              <a:buSzPts val="2800"/>
              <a:buNone/>
            </a:pPr>
            <a:r>
              <a:rPr b="1" lang="uk-UA">
                <a:solidFill>
                  <a:srgbClr val="7700EE"/>
                </a:solidFill>
              </a:rPr>
              <a:t>Вправа 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uk-UA" u="sng"/>
              <a:t>1 м = 100 см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10 см : 100 = </a:t>
            </a:r>
            <a:r>
              <a:rPr b="1" lang="uk-UA">
                <a:solidFill>
                  <a:srgbClr val="548135"/>
                </a:solidFill>
              </a:rPr>
              <a:t>10%</a:t>
            </a:r>
            <a:r>
              <a:rPr lang="uk-UA"/>
              <a:t>                        3) 72 см : 100 = </a:t>
            </a:r>
            <a:r>
              <a:rPr b="1" lang="uk-UA">
                <a:solidFill>
                  <a:srgbClr val="548135"/>
                </a:solidFill>
              </a:rPr>
              <a:t>72 %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17 см : 100 = </a:t>
            </a:r>
            <a:r>
              <a:rPr b="1" lang="uk-UA">
                <a:solidFill>
                  <a:srgbClr val="548135"/>
                </a:solidFill>
              </a:rPr>
              <a:t>17,5%</a:t>
            </a:r>
            <a:r>
              <a:rPr lang="uk-UA"/>
              <a:t>                     4) 60 см : 100 = </a:t>
            </a:r>
            <a:r>
              <a:rPr b="1" lang="uk-UA">
                <a:solidFill>
                  <a:srgbClr val="548135"/>
                </a:solidFill>
              </a:rPr>
              <a:t>60 %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7"/>
          <p:cNvSpPr txBox="1"/>
          <p:nvPr>
            <p:ph type="title"/>
          </p:nvPr>
        </p:nvSpPr>
        <p:spPr>
          <a:xfrm>
            <a:off x="1167325" y="681025"/>
            <a:ext cx="103965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Молодець, </a:t>
            </a:r>
            <a:r>
              <a:rPr b="1" lang="uk-UA" sz="3600">
                <a:solidFill>
                  <a:srgbClr val="7700EE"/>
                </a:solidFill>
              </a:rPr>
              <a:t>ви</a:t>
            </a:r>
            <a:r>
              <a:rPr b="1" lang="uk-UA" sz="36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 опанува</a:t>
            </a:r>
            <a:r>
              <a:rPr b="1" lang="uk-UA" sz="3600">
                <a:solidFill>
                  <a:srgbClr val="7700EE"/>
                </a:solidFill>
              </a:rPr>
              <a:t>ли</a:t>
            </a:r>
            <a:r>
              <a:rPr b="1" lang="uk-UA" sz="3600">
                <a:solidFill>
                  <a:srgbClr val="7700EE"/>
                </a:solidFill>
                <a:latin typeface="Calibri"/>
                <a:ea typeface="Calibri"/>
                <a:cs typeface="Calibri"/>
                <a:sym typeface="Calibri"/>
              </a:rPr>
              <a:t> даний матеріал!</a:t>
            </a:r>
            <a:endParaRPr/>
          </a:p>
        </p:txBody>
      </p:sp>
      <p:sp>
        <p:nvSpPr>
          <p:cNvPr id="167" name="Google Shape;16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800"/>
              <a:buNone/>
            </a:pPr>
            <a:r>
              <a:rPr b="1" lang="uk-UA" u="sng">
                <a:solidFill>
                  <a:srgbClr val="548135"/>
                </a:solidFill>
              </a:rPr>
              <a:t>Щоб закріпити отримані знання, необхідно: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Опрацювати матеріал у вашому підручнику з математики за 5 клас з теми «Відсотки»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Виконати вправи з даної теми письмово у зошиті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Знати що таке відсоток та як його знаходити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2024-04-14T11:19:17Z</dcterms:created>
  <dc:creator>Marina Martseniyk</dc:creator>
</cp:coreProperties>
</file>