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3" roundtripDataSignature="AMtx7mhiqLeIfpdE6rIs9b5IPAo7Myn6b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customschemas.google.com/relationships/presentationmetadata" Target="metadata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ий слайд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0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0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і вертикальний текст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9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ий заголовок і текст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0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0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Назва та вміст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Назва розділу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2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2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’єкти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3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3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орівняння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4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4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4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4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4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Лише заголовок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ий слайд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міст і підпис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7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7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7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і підпис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8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8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8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9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0.png"/><Relationship Id="rId4" Type="http://schemas.openxmlformats.org/officeDocument/2006/relationships/image" Target="../media/image7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Relationship Id="rId4" Type="http://schemas.openxmlformats.org/officeDocument/2006/relationships/image" Target="../media/image1.png"/><Relationship Id="rId5" Type="http://schemas.openxmlformats.org/officeDocument/2006/relationships/image" Target="../media/image9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Relationship Id="rId4" Type="http://schemas.openxmlformats.org/officeDocument/2006/relationships/image" Target="../media/image6.png"/><Relationship Id="rId5" Type="http://schemas.openxmlformats.org/officeDocument/2006/relationships/image" Target="../media/image5.png"/><Relationship Id="rId6" Type="http://schemas.openxmlformats.org/officeDocument/2006/relationships/image" Target="../media/image8.png"/><Relationship Id="rId7" Type="http://schemas.openxmlformats.org/officeDocument/2006/relationships/image" Target="../media/image4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"/>
          <p:cNvSpPr txBox="1"/>
          <p:nvPr>
            <p:ph type="ctrTitle"/>
          </p:nvPr>
        </p:nvSpPr>
        <p:spPr>
          <a:xfrm>
            <a:off x="2270312" y="1160650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uk-UA" sz="4400">
                <a:latin typeface="Calibri"/>
                <a:ea typeface="Calibri"/>
                <a:cs typeface="Calibri"/>
                <a:sym typeface="Calibri"/>
              </a:rPr>
              <a:t>Середнє арифметичне. Середнє значення величин</a:t>
            </a:r>
            <a:endParaRPr sz="44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1"/>
          <p:cNvSpPr txBox="1"/>
          <p:nvPr>
            <p:ph idx="1" type="subTitle"/>
          </p:nvPr>
        </p:nvSpPr>
        <p:spPr>
          <a:xfrm>
            <a:off x="2301688" y="3718999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700EE"/>
              </a:buClr>
              <a:buSzPts val="3200"/>
              <a:buNone/>
            </a:pPr>
            <a:r>
              <a:rPr b="1" lang="uk-UA" sz="3200">
                <a:solidFill>
                  <a:srgbClr val="7700EE"/>
                </a:solidFill>
              </a:rPr>
              <a:t>5 клас</a:t>
            </a:r>
            <a:endParaRPr sz="3200">
              <a:solidFill>
                <a:srgbClr val="8A32CC"/>
              </a:solidFill>
            </a:endParaRPr>
          </a:p>
        </p:txBody>
      </p:sp>
      <p:pic>
        <p:nvPicPr>
          <p:cNvPr id="87" name="Google Shape;87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156236" y="2958352"/>
            <a:ext cx="3447139" cy="344713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" name="Google Shape;92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2"/>
          <p:cNvSpPr/>
          <p:nvPr/>
        </p:nvSpPr>
        <p:spPr>
          <a:xfrm>
            <a:off x="793376" y="3899648"/>
            <a:ext cx="10582836" cy="847164"/>
          </a:xfrm>
          <a:prstGeom prst="roundRect">
            <a:avLst>
              <a:gd fmla="val 16667" name="adj"/>
            </a:avLst>
          </a:prstGeom>
          <a:solidFill>
            <a:srgbClr val="C4E0B2"/>
          </a:solidFill>
          <a:ln cap="flat" cmpd="sng" w="12700">
            <a:solidFill>
              <a:srgbClr val="C4E0B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2"/>
          <p:cNvSpPr txBox="1"/>
          <p:nvPr>
            <p:ph type="title"/>
          </p:nvPr>
        </p:nvSpPr>
        <p:spPr>
          <a:xfrm>
            <a:off x="2718175" y="681125"/>
            <a:ext cx="8590800" cy="59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99CC9"/>
              </a:buClr>
              <a:buSzPts val="3600"/>
              <a:buFont typeface="Calibri"/>
              <a:buNone/>
            </a:pPr>
            <a:r>
              <a:rPr b="1" lang="uk-UA" sz="3600">
                <a:solidFill>
                  <a:srgbClr val="699CC9"/>
                </a:solidFill>
                <a:latin typeface="Calibri"/>
                <a:ea typeface="Calibri"/>
                <a:cs typeface="Calibri"/>
                <a:sym typeface="Calibri"/>
              </a:rPr>
              <a:t>Що таке середнє арифметичне?</a:t>
            </a:r>
            <a:endParaRPr/>
          </a:p>
        </p:txBody>
      </p:sp>
      <p:sp>
        <p:nvSpPr>
          <p:cNvPr id="95" name="Google Shape;95;p2"/>
          <p:cNvSpPr txBox="1"/>
          <p:nvPr>
            <p:ph idx="1" type="body"/>
          </p:nvPr>
        </p:nvSpPr>
        <p:spPr>
          <a:xfrm>
            <a:off x="793376" y="1351336"/>
            <a:ext cx="10515600" cy="464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None/>
            </a:pPr>
            <a:r>
              <a:rPr lang="uk-UA" sz="2600"/>
              <a:t>Уявімо, що у школі вас попросили розповісти про ваше оточення, а саме про середній вік усіх ваших друзів. </a:t>
            </a:r>
            <a:endParaRPr/>
          </a:p>
          <a:p>
            <a:pPr indent="0" lvl="0" marL="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600"/>
              <a:buNone/>
            </a:pPr>
            <a:r>
              <a:rPr lang="uk-UA" sz="2600"/>
              <a:t>Ви маєте 4 подруги по 9 років та 6 подруг по 10 років. </a:t>
            </a:r>
            <a:r>
              <a:rPr lang="uk-UA" sz="2600" u="sng"/>
              <a:t>Середнім віком всіх друзів вважатиметься сума років, поділена на кількість друзів, а саме число 9,6 років. </a:t>
            </a:r>
            <a:r>
              <a:rPr lang="uk-UA" sz="2600"/>
              <a:t>Чи значить це, що кожному з ваших друзів по 9,6 років? Авжеж ні, це лише середнє число серед усіх значень.</a:t>
            </a:r>
            <a:endParaRPr/>
          </a:p>
          <a:p>
            <a:pPr indent="0" lvl="0" marL="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600"/>
              <a:buNone/>
            </a:pPr>
            <a:r>
              <a:t/>
            </a:r>
            <a:endParaRPr sz="2600"/>
          </a:p>
          <a:p>
            <a:pPr indent="0" lvl="0" marL="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600"/>
              <a:buNone/>
            </a:pPr>
            <a:r>
              <a:rPr lang="uk-UA" sz="2600"/>
              <a:t>Отже, </a:t>
            </a:r>
            <a:r>
              <a:rPr b="1" i="1" lang="uk-UA" sz="2600"/>
              <a:t>середнє арифметичне – це частка від ділення суми усіх чисел на кількість доданків.</a:t>
            </a:r>
            <a:endParaRPr/>
          </a:p>
          <a:p>
            <a:pPr indent="0" lvl="0" marL="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600"/>
              <a:buNone/>
            </a:pPr>
            <a:r>
              <a:t/>
            </a:r>
            <a:endParaRPr b="1" i="1" sz="2600"/>
          </a:p>
          <a:p>
            <a:pPr indent="0" lvl="0" marL="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600"/>
              <a:buNone/>
            </a:pPr>
            <a:r>
              <a:rPr lang="uk-UA" sz="2600"/>
              <a:t>Тобто, щоб знайти середнє арифметичне, вам необхідно отримати суму усіх значень, і поділити на кількість цих значень.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Google Shape;100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3"/>
          <p:cNvSpPr/>
          <p:nvPr/>
        </p:nvSpPr>
        <p:spPr>
          <a:xfrm>
            <a:off x="838200" y="4020670"/>
            <a:ext cx="10659035" cy="1250577"/>
          </a:xfrm>
          <a:prstGeom prst="roundRect">
            <a:avLst>
              <a:gd fmla="val 16667" name="adj"/>
            </a:avLst>
          </a:prstGeom>
          <a:solidFill>
            <a:srgbClr val="C4E0B2"/>
          </a:solidFill>
          <a:ln cap="flat" cmpd="sng" w="12700">
            <a:solidFill>
              <a:srgbClr val="C4E0B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3"/>
          <p:cNvSpPr txBox="1"/>
          <p:nvPr>
            <p:ph type="title"/>
          </p:nvPr>
        </p:nvSpPr>
        <p:spPr>
          <a:xfrm>
            <a:off x="3427952" y="754000"/>
            <a:ext cx="7369800" cy="59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99CC9"/>
              </a:buClr>
              <a:buSzPts val="3600"/>
              <a:buFont typeface="Calibri"/>
              <a:buNone/>
            </a:pPr>
            <a:r>
              <a:rPr b="1" lang="uk-UA" sz="3600">
                <a:solidFill>
                  <a:srgbClr val="699CC9"/>
                </a:solidFill>
                <a:latin typeface="Calibri"/>
                <a:ea typeface="Calibri"/>
                <a:cs typeface="Calibri"/>
                <a:sym typeface="Calibri"/>
              </a:rPr>
              <a:t>Середнє значення величин</a:t>
            </a:r>
            <a:endParaRPr/>
          </a:p>
        </p:txBody>
      </p:sp>
      <p:sp>
        <p:nvSpPr>
          <p:cNvPr id="103" name="Google Shape;103;p3"/>
          <p:cNvSpPr txBox="1"/>
          <p:nvPr>
            <p:ph idx="1" type="body"/>
          </p:nvPr>
        </p:nvSpPr>
        <p:spPr>
          <a:xfrm>
            <a:off x="838200" y="1586753"/>
            <a:ext cx="10515600" cy="45902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None/>
            </a:pPr>
            <a:r>
              <a:rPr lang="uk-UA" sz="2600"/>
              <a:t>Якщо мова йде про середнє значення, то це число, що характеризує середнє значення певної величини, про яку йдеться в задачі. </a:t>
            </a:r>
            <a:endParaRPr/>
          </a:p>
          <a:p>
            <a:pPr indent="0" lvl="0" marL="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600"/>
              <a:buNone/>
            </a:pPr>
            <a:r>
              <a:rPr lang="uk-UA" sz="2600"/>
              <a:t>Наприклад, з пункту А до пункту В автомобіль має проїхати 200 км за 4 години. </a:t>
            </a:r>
            <a:r>
              <a:rPr i="1" lang="uk-UA" sz="2600"/>
              <a:t>Якщо ми поділимо відстань на час мандрівки, то отримаємо 50 км/год – це середнє значення швидкості для даного авто.</a:t>
            </a:r>
            <a:endParaRPr/>
          </a:p>
          <a:p>
            <a:pPr indent="0" lvl="0" marL="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600"/>
              <a:buNone/>
            </a:pPr>
            <a:r>
              <a:t/>
            </a:r>
            <a:endParaRPr i="1" sz="2600"/>
          </a:p>
          <a:p>
            <a:pPr indent="0" lvl="0" marL="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600"/>
              <a:buNone/>
            </a:pPr>
            <a:r>
              <a:rPr b="1" i="1" lang="uk-UA" sz="2600"/>
              <a:t>Тобто, основним об’єктом для середнього значення величин є міра чогось, що ми використовуємо в повсякденному житті(г, кг, км, см, дм..).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8" name="Google Shape;108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9" name="Google Shape;109;p4"/>
          <p:cNvSpPr txBox="1"/>
          <p:nvPr>
            <p:ph type="title"/>
          </p:nvPr>
        </p:nvSpPr>
        <p:spPr>
          <a:xfrm>
            <a:off x="4303046" y="580275"/>
            <a:ext cx="5290800" cy="59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99CC9"/>
              </a:buClr>
              <a:buSzPts val="3600"/>
              <a:buFont typeface="Calibri"/>
              <a:buNone/>
            </a:pPr>
            <a:r>
              <a:rPr b="1" lang="uk-UA" sz="3600">
                <a:solidFill>
                  <a:srgbClr val="699CC9"/>
                </a:solidFill>
                <a:latin typeface="Calibri"/>
                <a:ea typeface="Calibri"/>
                <a:cs typeface="Calibri"/>
                <a:sym typeface="Calibri"/>
              </a:rPr>
              <a:t>Приклади задач</a:t>
            </a:r>
            <a:endParaRPr/>
          </a:p>
        </p:txBody>
      </p:sp>
      <p:sp>
        <p:nvSpPr>
          <p:cNvPr id="110" name="Google Shape;110;p4"/>
          <p:cNvSpPr txBox="1"/>
          <p:nvPr>
            <p:ph idx="1" type="body"/>
          </p:nvPr>
        </p:nvSpPr>
        <p:spPr>
          <a:xfrm>
            <a:off x="838200" y="1224008"/>
            <a:ext cx="10515600" cy="47381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700EE"/>
              </a:buClr>
              <a:buSzPts val="2400"/>
              <a:buNone/>
            </a:pPr>
            <a:r>
              <a:rPr b="1" lang="uk-UA" sz="2400">
                <a:solidFill>
                  <a:srgbClr val="7700EE"/>
                </a:solidFill>
              </a:rPr>
              <a:t>Задача 1.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i="1" lang="uk-UA" sz="2400"/>
              <a:t>За контрольну з математики 6 учнів в класі отримали 10 балів, 3 учні 12 балів, 7 учнів отримали 9 балів, а 4 учні отримали всього 7 балів. Який середній бал за контрольну з математики серед учнів цього класу?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BF9000"/>
              </a:buClr>
              <a:buSzPts val="2400"/>
              <a:buNone/>
            </a:pPr>
            <a:r>
              <a:rPr b="1" lang="uk-UA" sz="2400">
                <a:solidFill>
                  <a:srgbClr val="BF9000"/>
                </a:solidFill>
              </a:rPr>
              <a:t>Розв’язання: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uk-UA" sz="2400"/>
              <a:t>Для того, щоб знайти середнє арифметичне, нам необхідно отримати загальну кількість учнів та суму всіх балів.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uk-UA" sz="2400"/>
              <a:t>Тепер нам необхідно кількість всіх балів поділити на кількість всіх учнів в класі. Отримуємо число 9,35. </a:t>
            </a:r>
            <a:r>
              <a:rPr i="1" lang="uk-UA" sz="2400"/>
              <a:t>Отже, середній бал за контрольну з математики серед учнів класу становить 9,35 балів.</a:t>
            </a:r>
            <a:endParaRPr/>
          </a:p>
        </p:txBody>
      </p:sp>
      <p:pic>
        <p:nvPicPr>
          <p:cNvPr id="111" name="Google Shape;111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03337" y="3760643"/>
            <a:ext cx="3929775" cy="736257"/>
          </a:xfrm>
          <a:prstGeom prst="rect">
            <a:avLst/>
          </a:prstGeom>
          <a:noFill/>
          <a:ln>
            <a:noFill/>
          </a:ln>
        </p:spPr>
      </p:pic>
      <p:pic>
        <p:nvPicPr>
          <p:cNvPr id="112" name="Google Shape;112;p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903337" y="5571846"/>
            <a:ext cx="1903493" cy="73625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7" name="Google Shape;117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8" name="Google Shape;118;p5"/>
          <p:cNvSpPr txBox="1"/>
          <p:nvPr>
            <p:ph type="title"/>
          </p:nvPr>
        </p:nvSpPr>
        <p:spPr>
          <a:xfrm>
            <a:off x="282388" y="-156814"/>
            <a:ext cx="163606" cy="31362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b="1" lang="uk-UA" sz="3200">
                <a:latin typeface="Calibri"/>
                <a:ea typeface="Calibri"/>
                <a:cs typeface="Calibri"/>
                <a:sym typeface="Calibri"/>
              </a:rPr>
              <a:t>.</a:t>
            </a:r>
            <a:endParaRPr/>
          </a:p>
        </p:txBody>
      </p:sp>
      <p:sp>
        <p:nvSpPr>
          <p:cNvPr id="119" name="Google Shape;119;p5"/>
          <p:cNvSpPr txBox="1"/>
          <p:nvPr>
            <p:ph idx="1" type="body"/>
          </p:nvPr>
        </p:nvSpPr>
        <p:spPr>
          <a:xfrm>
            <a:off x="838200" y="484094"/>
            <a:ext cx="10515600" cy="60242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700EE"/>
              </a:buClr>
              <a:buSzPts val="2400"/>
              <a:buNone/>
            </a:pPr>
            <a:r>
              <a:rPr b="1" lang="uk-UA" sz="2400">
                <a:solidFill>
                  <a:srgbClr val="7700EE"/>
                </a:solidFill>
              </a:rPr>
              <a:t>Задача 2:</a:t>
            </a:r>
            <a:endParaRPr/>
          </a:p>
          <a:p>
            <a:pPr indent="0" lvl="0" marL="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r>
              <a:rPr i="1" lang="uk-UA" sz="2200"/>
              <a:t>Автобус першу половину шляху їхав 2 години зі швидкістю 68 км/год, а інші 2 години зі швидкістю 80 км/год. Яка середня швидкість руху автобуса?</a:t>
            </a:r>
            <a:endParaRPr/>
          </a:p>
          <a:p>
            <a:pPr indent="0" lvl="0" marL="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BF9000"/>
              </a:buClr>
              <a:buSzPts val="2200"/>
              <a:buNone/>
            </a:pPr>
            <a:r>
              <a:rPr b="1" lang="uk-UA" sz="2200">
                <a:solidFill>
                  <a:srgbClr val="BF9000"/>
                </a:solidFill>
              </a:rPr>
              <a:t>Розв’язання:</a:t>
            </a:r>
            <a:endParaRPr/>
          </a:p>
          <a:p>
            <a:pPr indent="-457200" lvl="0" marL="45720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AutoNum type="arabicParenR"/>
            </a:pPr>
            <a:r>
              <a:rPr lang="uk-UA" sz="2200"/>
              <a:t>Спочатку необхідно знайти скільки км автобус рухався першу половину шляху.</a:t>
            </a:r>
            <a:endParaRPr/>
          </a:p>
          <a:p>
            <a:pPr indent="-317500" lvl="0" marL="45720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r>
              <a:t/>
            </a:r>
            <a:endParaRPr sz="2200"/>
          </a:p>
          <a:p>
            <a:pPr indent="-457200" lvl="0" marL="45720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AutoNum type="arabicParenR"/>
            </a:pPr>
            <a:r>
              <a:rPr lang="uk-UA" sz="2200"/>
              <a:t>Далі визначаємо, скільки км автобус їхав іншу половину шляху.</a:t>
            </a:r>
            <a:endParaRPr/>
          </a:p>
          <a:p>
            <a:pPr indent="-317500" lvl="0" marL="45720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r>
              <a:t/>
            </a:r>
            <a:endParaRPr sz="2200"/>
          </a:p>
          <a:p>
            <a:pPr indent="-457200" lvl="0" marL="45720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AutoNum type="arabicParenR"/>
            </a:pPr>
            <a:r>
              <a:rPr lang="uk-UA" sz="2200"/>
              <a:t>Знаходимо довжину всього шляху.</a:t>
            </a:r>
            <a:endParaRPr/>
          </a:p>
          <a:p>
            <a:pPr indent="-317500" lvl="0" marL="45720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r>
              <a:t/>
            </a:r>
            <a:endParaRPr sz="2200"/>
          </a:p>
          <a:p>
            <a:pPr indent="-457200" lvl="0" marL="45720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AutoNum type="arabicParenR"/>
            </a:pPr>
            <a:r>
              <a:rPr lang="uk-UA" sz="2200"/>
              <a:t>Оскільки загальний час руху становить 4 години, то знаходимо середню швидкість автобуса.</a:t>
            </a:r>
            <a:endParaRPr/>
          </a:p>
          <a:p>
            <a:pPr indent="0" lvl="0" marL="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r>
              <a:rPr i="1" lang="uk-UA" sz="2200" u="sng"/>
              <a:t>Відповідь: отже, середня швидкість руху автобуса становить 74 км/год</a:t>
            </a:r>
            <a:r>
              <a:rPr i="1" lang="uk-UA" sz="2400" u="sng"/>
              <a:t>.</a:t>
            </a:r>
            <a:endParaRPr/>
          </a:p>
          <a:p>
            <a:pPr indent="-304800" lvl="0" marL="45720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/>
          </a:p>
        </p:txBody>
      </p:sp>
      <p:pic>
        <p:nvPicPr>
          <p:cNvPr id="120" name="Google Shape;120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153075" y="4105775"/>
            <a:ext cx="3681789" cy="564438"/>
          </a:xfrm>
          <a:prstGeom prst="rect">
            <a:avLst/>
          </a:prstGeom>
          <a:noFill/>
          <a:ln>
            <a:noFill/>
          </a:ln>
        </p:spPr>
      </p:pic>
      <p:pic>
        <p:nvPicPr>
          <p:cNvPr id="121" name="Google Shape;121;p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322006" y="3295324"/>
            <a:ext cx="4196591" cy="459766"/>
          </a:xfrm>
          <a:prstGeom prst="rect">
            <a:avLst/>
          </a:prstGeom>
          <a:noFill/>
          <a:ln>
            <a:noFill/>
          </a:ln>
        </p:spPr>
      </p:pic>
      <p:pic>
        <p:nvPicPr>
          <p:cNvPr id="122" name="Google Shape;122;p5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343597" y="2474845"/>
            <a:ext cx="4175000" cy="382218"/>
          </a:xfrm>
          <a:prstGeom prst="rect">
            <a:avLst/>
          </a:prstGeom>
          <a:noFill/>
          <a:ln>
            <a:noFill/>
          </a:ln>
        </p:spPr>
      </p:pic>
      <p:pic>
        <p:nvPicPr>
          <p:cNvPr id="123" name="Google Shape;123;p5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2611988" y="5020898"/>
            <a:ext cx="3681789" cy="3638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8" name="Google Shape;128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29" name="Google Shape;129;p6"/>
          <p:cNvSpPr txBox="1"/>
          <p:nvPr>
            <p:ph type="title"/>
          </p:nvPr>
        </p:nvSpPr>
        <p:spPr>
          <a:xfrm>
            <a:off x="838200" y="534400"/>
            <a:ext cx="10689000" cy="59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99CC9"/>
              </a:buClr>
              <a:buSzPts val="3600"/>
              <a:buFont typeface="Calibri"/>
              <a:buNone/>
            </a:pPr>
            <a:r>
              <a:rPr b="1" lang="uk-UA" sz="3600">
                <a:solidFill>
                  <a:srgbClr val="699CC9"/>
                </a:solidFill>
                <a:latin typeface="Calibri"/>
                <a:ea typeface="Calibri"/>
                <a:cs typeface="Calibri"/>
                <a:sym typeface="Calibri"/>
              </a:rPr>
              <a:t>Самостійна робота</a:t>
            </a:r>
            <a:endParaRPr/>
          </a:p>
        </p:txBody>
      </p:sp>
      <p:sp>
        <p:nvSpPr>
          <p:cNvPr id="130" name="Google Shape;130;p6"/>
          <p:cNvSpPr txBox="1"/>
          <p:nvPr>
            <p:ph idx="1" type="body"/>
          </p:nvPr>
        </p:nvSpPr>
        <p:spPr>
          <a:xfrm>
            <a:off x="838200" y="1506070"/>
            <a:ext cx="10515600" cy="47784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514350" lvl="0" marL="51435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AutoNum type="arabicParenR"/>
            </a:pPr>
            <a:r>
              <a:rPr lang="uk-UA" sz="2400"/>
              <a:t>Знайдіть середнє арифметичне чисел: 12; 1,5; 6,8; 24; 13,5. </a:t>
            </a:r>
            <a:endParaRPr sz="2400"/>
          </a:p>
          <a:p>
            <a:pPr indent="-514350" lvl="0" marL="51435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AutoNum type="arabicParenR"/>
            </a:pPr>
            <a:r>
              <a:rPr lang="uk-UA" sz="2400"/>
              <a:t>Автомобіль їхав з міста до села. Спочатку він рухався 4 години зі швидкістю 70 км/год, а далі 1 годину зі швидкістю 55,5 км/год. Знайдіть середню швидкість протягом шляху.</a:t>
            </a:r>
            <a:endParaRPr/>
          </a:p>
          <a:p>
            <a:pPr indent="-514350" lvl="0" marL="51435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AutoNum type="arabicParenR"/>
            </a:pPr>
            <a:r>
              <a:rPr lang="uk-UA" sz="2400"/>
              <a:t>Серед учнів школи склали анкетування. В опитуванні взяли участь 12 дітей віком 14 років, 7 дітей віком 10 років та 5 дітей віком 11 років. Який середній вік серед усіх опитаних?</a:t>
            </a:r>
            <a:endParaRPr/>
          </a:p>
          <a:p>
            <a:pPr indent="-514350" lvl="0" marL="51435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AutoNum type="arabicParenR"/>
            </a:pPr>
            <a:r>
              <a:rPr lang="uk-UA" sz="2400"/>
              <a:t>Середнє арифметичне чисел х та 6,5 дорівнює 22. Знайдіть х.</a:t>
            </a:r>
            <a:endParaRPr/>
          </a:p>
          <a:p>
            <a:pPr indent="-514350" lvl="0" marL="51435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AutoNum type="arabicParenR"/>
            </a:pPr>
            <a:r>
              <a:rPr lang="uk-UA" sz="2400"/>
              <a:t>Протягом дня Аліна вимірювала температуру тіла. Усі заміри за день становлять 36,6 °С , 37,2 °С ,36,4 °С , 38,1 °С, 37,7 °С. Яка середня температура тіла за день була у Аліни?</a:t>
            </a:r>
            <a:endParaRPr/>
          </a:p>
        </p:txBody>
      </p:sp>
      <p:sp>
        <p:nvSpPr>
          <p:cNvPr id="131" name="Google Shape;131;p6"/>
          <p:cNvSpPr txBox="1"/>
          <p:nvPr/>
        </p:nvSpPr>
        <p:spPr>
          <a:xfrm>
            <a:off x="2838526" y="1021000"/>
            <a:ext cx="65730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uk-UA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Спробуйте розв’язати дані задачі самостійно</a:t>
            </a:r>
            <a:endParaRPr i="1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6" name="Google Shape;136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7" name="Google Shape;137;p7"/>
          <p:cNvSpPr txBox="1"/>
          <p:nvPr>
            <p:ph type="title"/>
          </p:nvPr>
        </p:nvSpPr>
        <p:spPr>
          <a:xfrm>
            <a:off x="948450" y="681025"/>
            <a:ext cx="10515600" cy="59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99CC9"/>
              </a:buClr>
              <a:buSzPts val="3600"/>
              <a:buFont typeface="Calibri"/>
              <a:buNone/>
            </a:pPr>
            <a:r>
              <a:rPr b="1" lang="uk-UA" sz="3600">
                <a:solidFill>
                  <a:srgbClr val="699CC9"/>
                </a:solidFill>
                <a:latin typeface="Calibri"/>
                <a:ea typeface="Calibri"/>
                <a:cs typeface="Calibri"/>
                <a:sym typeface="Calibri"/>
              </a:rPr>
              <a:t>Самоперевірка</a:t>
            </a:r>
            <a:endParaRPr/>
          </a:p>
        </p:txBody>
      </p:sp>
      <p:sp>
        <p:nvSpPr>
          <p:cNvPr id="138" name="Google Shape;138;p7"/>
          <p:cNvSpPr txBox="1"/>
          <p:nvPr>
            <p:ph idx="1" type="body"/>
          </p:nvPr>
        </p:nvSpPr>
        <p:spPr>
          <a:xfrm>
            <a:off x="838200" y="1425388"/>
            <a:ext cx="10515600" cy="47515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700EE"/>
              </a:buClr>
              <a:buSzPts val="2600"/>
              <a:buNone/>
            </a:pPr>
            <a:r>
              <a:rPr b="1" lang="uk-UA" sz="2600">
                <a:solidFill>
                  <a:srgbClr val="7700EE"/>
                </a:solidFill>
              </a:rPr>
              <a:t>Задача 1: </a:t>
            </a:r>
            <a:r>
              <a:rPr lang="uk-UA" sz="2600"/>
              <a:t>Уся сума чисел становить 57,8, а сер.арифметичне становить 11,56.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700EE"/>
              </a:buClr>
              <a:buSzPts val="2600"/>
              <a:buNone/>
            </a:pPr>
            <a:r>
              <a:rPr b="1" lang="uk-UA" sz="2600">
                <a:solidFill>
                  <a:srgbClr val="7700EE"/>
                </a:solidFill>
              </a:rPr>
              <a:t>Задача 2: </a:t>
            </a:r>
            <a:r>
              <a:rPr lang="uk-UA" sz="2600"/>
              <a:t>Враховуючи, що увесь шлях становить 335,5 км, то за 5 годин шляху середня швидкість автомобіля становитиме 67,1 км/год.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700EE"/>
              </a:buClr>
              <a:buSzPts val="2600"/>
              <a:buNone/>
            </a:pPr>
            <a:r>
              <a:rPr b="1" lang="uk-UA" sz="2600">
                <a:solidFill>
                  <a:srgbClr val="7700EE"/>
                </a:solidFill>
              </a:rPr>
              <a:t>Задача 3: </a:t>
            </a:r>
            <a:r>
              <a:rPr lang="uk-UA" sz="2600"/>
              <a:t>Щоб знайти середній вік опитуваних, необхідно загальний вік(293) поділити на кількість опитуваних(24). Отримуємо середній вік 12,2 роки.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700EE"/>
              </a:buClr>
              <a:buSzPts val="2600"/>
              <a:buNone/>
            </a:pPr>
            <a:r>
              <a:rPr b="1" lang="uk-UA" sz="2600">
                <a:solidFill>
                  <a:srgbClr val="7700EE"/>
                </a:solidFill>
              </a:rPr>
              <a:t>Задача 4: </a:t>
            </a:r>
            <a:r>
              <a:rPr lang="uk-UA" sz="2600"/>
              <a:t>Згідно пропорції, отримуємо рівняння х+6,5=44, х= 37,5.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700EE"/>
              </a:buClr>
              <a:buSzPts val="2600"/>
              <a:buNone/>
            </a:pPr>
            <a:r>
              <a:rPr b="1" lang="uk-UA" sz="2600">
                <a:solidFill>
                  <a:srgbClr val="7700EE"/>
                </a:solidFill>
              </a:rPr>
              <a:t>Задача 5: </a:t>
            </a:r>
            <a:r>
              <a:rPr lang="uk-UA" sz="2600"/>
              <a:t>Щоб знайти середню температуру тіла, необхідно всі показники температури(186) поділити на кількість вимірів(5). Отримуємо 37,2 градуси.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" name="Google Shape;143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44" name="Google Shape;144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BF9000"/>
              </a:buClr>
              <a:buSzPts val="3600"/>
              <a:buFont typeface="Calibri"/>
              <a:buNone/>
            </a:pPr>
            <a:r>
              <a:rPr b="1" lang="uk-UA" sz="3600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rPr>
              <a:t>Скільки задач </a:t>
            </a:r>
            <a:r>
              <a:rPr b="1" lang="uk-UA" sz="3600">
                <a:solidFill>
                  <a:srgbClr val="BF9000"/>
                </a:solidFill>
              </a:rPr>
              <a:t>в</a:t>
            </a:r>
            <a:r>
              <a:rPr b="1" lang="uk-UA" sz="3600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rPr>
              <a:t>и правильно розв’яза</a:t>
            </a:r>
            <a:r>
              <a:rPr b="1" lang="uk-UA" sz="3600">
                <a:solidFill>
                  <a:srgbClr val="BF9000"/>
                </a:solidFill>
              </a:rPr>
              <a:t>ли</a:t>
            </a:r>
            <a:r>
              <a:rPr b="1" lang="uk-UA" sz="3600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  <a:endParaRPr sz="36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" name="Google Shape;145;p8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700EE"/>
              </a:buClr>
              <a:buSzPts val="3200"/>
              <a:buChar char="•"/>
            </a:pPr>
            <a:r>
              <a:rPr b="1" lang="uk-UA" sz="3200" u="sng">
                <a:solidFill>
                  <a:srgbClr val="7700EE"/>
                </a:solidFill>
              </a:rPr>
              <a:t>Оціни свій рівень знань за шкалою від 1 до 10: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u="sng"/>
          </a:p>
          <a:p>
            <a:pPr indent="-285750" lvl="0" marL="2857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uk-UA"/>
              <a:t>Усі задачі правильні ─ </a:t>
            </a:r>
            <a:r>
              <a:rPr b="1" i="1" lang="uk-UA">
                <a:solidFill>
                  <a:srgbClr val="548135"/>
                </a:solidFill>
              </a:rPr>
              <a:t>10 балів</a:t>
            </a:r>
            <a:endParaRPr/>
          </a:p>
          <a:p>
            <a:pPr indent="-285750" lvl="0" marL="2857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uk-UA"/>
              <a:t>Правильні чотири з п’яти вправ ─ </a:t>
            </a:r>
            <a:r>
              <a:rPr b="1" i="1" lang="uk-UA">
                <a:solidFill>
                  <a:srgbClr val="2E75B5"/>
                </a:solidFill>
              </a:rPr>
              <a:t>7-9 балів</a:t>
            </a:r>
            <a:endParaRPr/>
          </a:p>
          <a:p>
            <a:pPr indent="-285750" lvl="0" marL="2857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uk-UA"/>
              <a:t>Правильні дві-три задачі з п’яти ─ </a:t>
            </a:r>
            <a:r>
              <a:rPr b="1" i="1" lang="uk-UA">
                <a:solidFill>
                  <a:srgbClr val="BF9000"/>
                </a:solidFill>
              </a:rPr>
              <a:t>4-6 балів</a:t>
            </a:r>
            <a:endParaRPr/>
          </a:p>
          <a:p>
            <a:pPr indent="-285750" lvl="0" marL="2857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uk-UA"/>
              <a:t>Жодної правильної вправи ─ </a:t>
            </a:r>
            <a:r>
              <a:rPr b="1" i="1" lang="uk-UA">
                <a:solidFill>
                  <a:srgbClr val="C00000"/>
                </a:solidFill>
              </a:rPr>
              <a:t>0-3 балів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Тема Office">
  <a:themeElements>
    <a:clrScheme name="Офіс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2024-04-15T16:48:59Z</dcterms:created>
  <dc:creator>Marina Martseniyk</dc:creator>
</cp:coreProperties>
</file>