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tpsvQRryOroitqMftWL8nV0aF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A7255E-2A25-4671-841C-BAB6B234466D}">
  <a:tblStyle styleId="{7DA7255E-2A25-4671-841C-BAB6B234466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та вміс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розділу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’єкти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 підпис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і підпис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381000" y="125641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uk-UA" sz="4000">
                <a:latin typeface="Calibri"/>
                <a:ea typeface="Calibri"/>
                <a:cs typeface="Calibri"/>
                <a:sym typeface="Calibri"/>
              </a:rPr>
              <a:t> Розв'язування задач за допомогою рівнянь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381000" y="364401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00EE"/>
              </a:buClr>
              <a:buSzPts val="3200"/>
              <a:buNone/>
            </a:pPr>
            <a:r>
              <a:rPr b="1" lang="uk-UA" sz="3200">
                <a:solidFill>
                  <a:srgbClr val="7700EE"/>
                </a:solidFill>
              </a:rPr>
              <a:t>6 клас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777" y="2191870"/>
            <a:ext cx="50292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>
            <p:ph type="title"/>
          </p:nvPr>
        </p:nvSpPr>
        <p:spPr>
          <a:xfrm>
            <a:off x="838200" y="6883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80B8"/>
              </a:buClr>
              <a:buSzPts val="3600"/>
              <a:buFont typeface="Calibri"/>
              <a:buNone/>
            </a:pPr>
            <a:r>
              <a:rPr b="1" lang="uk-UA" sz="3600">
                <a:solidFill>
                  <a:srgbClr val="4280B8"/>
                </a:solidFill>
                <a:latin typeface="Calibri"/>
                <a:ea typeface="Calibri"/>
                <a:cs typeface="Calibri"/>
                <a:sym typeface="Calibri"/>
              </a:rPr>
              <a:t>Самоперевірка</a:t>
            </a:r>
            <a:endParaRPr/>
          </a:p>
        </p:txBody>
      </p:sp>
      <p:sp>
        <p:nvSpPr>
          <p:cNvPr id="173" name="Google Shape;173;p10"/>
          <p:cNvSpPr txBox="1"/>
          <p:nvPr>
            <p:ph idx="1" type="body"/>
          </p:nvPr>
        </p:nvSpPr>
        <p:spPr>
          <a:xfrm>
            <a:off x="838200" y="1825625"/>
            <a:ext cx="10515600" cy="4617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00EE"/>
              </a:buClr>
              <a:buSzPts val="2400"/>
              <a:buNone/>
            </a:pPr>
            <a:r>
              <a:rPr b="1" lang="uk-UA" sz="2400">
                <a:solidFill>
                  <a:srgbClr val="7700EE"/>
                </a:solidFill>
              </a:rPr>
              <a:t>Задача 1. </a:t>
            </a:r>
            <a:r>
              <a:rPr lang="uk-UA" sz="2400"/>
              <a:t>Якщо ми позначимо вартість груш за х, тоді рівняння матиме вигляд : </a:t>
            </a:r>
            <a:r>
              <a:rPr b="1" lang="uk-UA" sz="2400">
                <a:solidFill>
                  <a:srgbClr val="BF9000"/>
                </a:solidFill>
              </a:rPr>
              <a:t>25*2 + 4х = 130</a:t>
            </a:r>
            <a:r>
              <a:rPr lang="uk-UA" sz="2400"/>
              <a:t>. Розв’язавши рівняння, отримуємо, що </a:t>
            </a:r>
            <a:r>
              <a:rPr i="1" lang="uk-UA" sz="2400"/>
              <a:t>кілограм груш коштує 20 грн.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00EE"/>
              </a:buClr>
              <a:buSzPts val="2400"/>
              <a:buNone/>
            </a:pPr>
            <a:r>
              <a:rPr b="1" lang="uk-UA" sz="2400">
                <a:solidFill>
                  <a:srgbClr val="7700EE"/>
                </a:solidFill>
              </a:rPr>
              <a:t>Задача 2. </a:t>
            </a:r>
            <a:r>
              <a:rPr lang="uk-UA" sz="2400"/>
              <a:t>Для того, щоб знайти час, необхідно продуктивність праці позначити за х. Тоді прод.праці першого майстра становить х, другого – х+4. Знайдемо ці величини за формулою роботи: </a:t>
            </a:r>
            <a:r>
              <a:rPr b="1" lang="uk-UA" sz="2400">
                <a:solidFill>
                  <a:srgbClr val="BF9000"/>
                </a:solidFill>
              </a:rPr>
              <a:t>48 д. : 6 год. = 8 дет/год</a:t>
            </a:r>
            <a:r>
              <a:rPr lang="uk-UA" sz="2400"/>
              <a:t>.Тоді продуктивність праці другого становитиме </a:t>
            </a:r>
            <a:r>
              <a:rPr b="1" lang="uk-UA" sz="2400">
                <a:solidFill>
                  <a:srgbClr val="BF9000"/>
                </a:solidFill>
              </a:rPr>
              <a:t>8+4 = 12 дет./год</a:t>
            </a:r>
            <a:r>
              <a:rPr lang="uk-UA" sz="2400"/>
              <a:t>. Відповідно до цього, можемо знайти невідому величину за формулою – </a:t>
            </a:r>
            <a:r>
              <a:rPr b="1" lang="uk-UA" sz="2400">
                <a:solidFill>
                  <a:srgbClr val="BF9000"/>
                </a:solidFill>
              </a:rPr>
              <a:t>48 дет. : 12 дет/год = 4 години</a:t>
            </a:r>
            <a:r>
              <a:rPr lang="uk-UA" sz="2400"/>
              <a:t>. </a:t>
            </a:r>
            <a:r>
              <a:rPr i="1" lang="uk-UA" sz="2400"/>
              <a:t>Отже, другий майстер виготовить 48 деталей за 4 години.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type="title"/>
          </p:nvPr>
        </p:nvSpPr>
        <p:spPr>
          <a:xfrm>
            <a:off x="3068172" y="1764887"/>
            <a:ext cx="129988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uk-UA"/>
              <a:t>.</a:t>
            </a:r>
            <a:endParaRPr/>
          </a:p>
        </p:txBody>
      </p:sp>
      <p:sp>
        <p:nvSpPr>
          <p:cNvPr id="179" name="Google Shape;179;p11"/>
          <p:cNvSpPr txBox="1"/>
          <p:nvPr>
            <p:ph idx="1" type="body"/>
          </p:nvPr>
        </p:nvSpPr>
        <p:spPr>
          <a:xfrm>
            <a:off x="838200" y="981635"/>
            <a:ext cx="10515600" cy="5195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00EE"/>
              </a:buClr>
              <a:buSzPts val="2200"/>
              <a:buNone/>
            </a:pPr>
            <a:r>
              <a:rPr b="1" lang="uk-UA" sz="2200">
                <a:solidFill>
                  <a:srgbClr val="7700EE"/>
                </a:solidFill>
              </a:rPr>
              <a:t>Задача 3. </a:t>
            </a:r>
            <a:r>
              <a:rPr lang="uk-UA" sz="2200"/>
              <a:t>Для легшого розуміння задачі слід намалювати схематичне зображення</a:t>
            </a:r>
            <a:endParaRPr/>
          </a:p>
        </p:txBody>
      </p:sp>
      <p:cxnSp>
        <p:nvCxnSpPr>
          <p:cNvPr id="180" name="Google Shape;180;p11"/>
          <p:cNvCxnSpPr/>
          <p:nvPr/>
        </p:nvCxnSpPr>
        <p:spPr>
          <a:xfrm>
            <a:off x="3211606" y="2762975"/>
            <a:ext cx="5768788" cy="0"/>
          </a:xfrm>
          <a:prstGeom prst="straightConnector1">
            <a:avLst/>
          </a:prstGeom>
          <a:noFill/>
          <a:ln cap="flat" cmpd="sng" w="412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1"/>
          <p:cNvCxnSpPr/>
          <p:nvPr/>
        </p:nvCxnSpPr>
        <p:spPr>
          <a:xfrm>
            <a:off x="3184712" y="2025038"/>
            <a:ext cx="0" cy="737937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1"/>
          <p:cNvCxnSpPr/>
          <p:nvPr/>
        </p:nvCxnSpPr>
        <p:spPr>
          <a:xfrm>
            <a:off x="8980394" y="2319222"/>
            <a:ext cx="0" cy="443753"/>
          </a:xfrm>
          <a:prstGeom prst="straightConnector1">
            <a:avLst/>
          </a:prstGeom>
          <a:noFill/>
          <a:ln cap="flat" cmpd="sng" w="412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1"/>
          <p:cNvCxnSpPr/>
          <p:nvPr/>
        </p:nvCxnSpPr>
        <p:spPr>
          <a:xfrm>
            <a:off x="3198159" y="2413352"/>
            <a:ext cx="1633928" cy="0"/>
          </a:xfrm>
          <a:prstGeom prst="straightConnector1">
            <a:avLst/>
          </a:prstGeom>
          <a:noFill/>
          <a:ln cap="flat" cmpd="sng" w="41275">
            <a:solidFill>
              <a:srgbClr val="54813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4" name="Google Shape;184;p11"/>
          <p:cNvCxnSpPr/>
          <p:nvPr/>
        </p:nvCxnSpPr>
        <p:spPr>
          <a:xfrm>
            <a:off x="3184712" y="2025038"/>
            <a:ext cx="1414367" cy="0"/>
          </a:xfrm>
          <a:prstGeom prst="straightConnector1">
            <a:avLst/>
          </a:prstGeom>
          <a:noFill/>
          <a:ln cap="flat" cmpd="sng" w="41275">
            <a:solidFill>
              <a:srgbClr val="54813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5" name="Google Shape;185;p11"/>
          <p:cNvSpPr/>
          <p:nvPr/>
        </p:nvSpPr>
        <p:spPr>
          <a:xfrm rot="5400000">
            <a:off x="8971573" y="2092585"/>
            <a:ext cx="434494" cy="443745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3211606" y="2036833"/>
            <a:ext cx="12486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км/год</a:t>
            </a:r>
            <a:endParaRPr/>
          </a:p>
        </p:txBody>
      </p:sp>
      <p:sp>
        <p:nvSpPr>
          <p:cNvPr id="187" name="Google Shape;187;p11"/>
          <p:cNvSpPr txBox="1"/>
          <p:nvPr/>
        </p:nvSpPr>
        <p:spPr>
          <a:xfrm>
            <a:off x="5678447" y="2823179"/>
            <a:ext cx="9236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км</a:t>
            </a: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3198159" y="1630827"/>
            <a:ext cx="13449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км/год</a:t>
            </a:r>
            <a:endParaRPr/>
          </a:p>
        </p:txBody>
      </p:sp>
      <p:sp>
        <p:nvSpPr>
          <p:cNvPr id="189" name="Google Shape;189;p11"/>
          <p:cNvSpPr txBox="1"/>
          <p:nvPr/>
        </p:nvSpPr>
        <p:spPr>
          <a:xfrm>
            <a:off x="838200" y="3411440"/>
            <a:ext cx="1045059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 умови задачі ми з’ясовуємо, що другий велосипедист виїхав через 2 години, коли перший вже проїхав 20 км. Тоді для того, щоб другий велосипедист наздогнав першого, йому необхідно наздогнати в наступні 180 км. Оскільки велосипедисти їдуть в одному напрямку, то їхні швидкості додаються. Рівняння задачі матиме вигляд: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180 км : (20 км/год + 10 км/год) = 180 : 30 = 6 годин.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Отже, другий велосипедист наздожене першого через 6 годин після початку руху.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2"/>
          <p:cNvSpPr txBox="1"/>
          <p:nvPr>
            <p:ph type="title"/>
          </p:nvPr>
        </p:nvSpPr>
        <p:spPr>
          <a:xfrm>
            <a:off x="1512794" y="903009"/>
            <a:ext cx="9841006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3200"/>
              <a:buFont typeface="Calibri"/>
              <a:buNone/>
            </a:pPr>
            <a:r>
              <a:rPr b="1" lang="uk-UA" sz="32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Скільки правильних відповідей в тебе отрималось?</a:t>
            </a:r>
            <a:endParaRPr/>
          </a:p>
        </p:txBody>
      </p:sp>
      <p:sp>
        <p:nvSpPr>
          <p:cNvPr id="196" name="Google Shape;196;p12"/>
          <p:cNvSpPr txBox="1"/>
          <p:nvPr>
            <p:ph idx="1" type="body"/>
          </p:nvPr>
        </p:nvSpPr>
        <p:spPr>
          <a:xfrm>
            <a:off x="838200" y="186596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00EE"/>
              </a:buClr>
              <a:buSzPts val="3200"/>
              <a:buNone/>
            </a:pPr>
            <a:r>
              <a:rPr b="1" lang="uk-UA" sz="3200" u="sng">
                <a:solidFill>
                  <a:srgbClr val="7700EE"/>
                </a:solidFill>
              </a:rPr>
              <a:t>Оціни свій рівень знань за шкалою від 1 до 10:</a:t>
            </a:r>
            <a:endParaRPr u="sng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Усі задачі правильні ─ </a:t>
            </a:r>
            <a:r>
              <a:rPr b="1" i="1" lang="uk-UA">
                <a:solidFill>
                  <a:srgbClr val="548135"/>
                </a:solidFill>
              </a:rPr>
              <a:t>10 балів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Правильні дві з трьох вправ ─ </a:t>
            </a:r>
            <a:r>
              <a:rPr b="1" i="1" lang="uk-UA">
                <a:solidFill>
                  <a:srgbClr val="2E75B5"/>
                </a:solidFill>
              </a:rPr>
              <a:t>7-9 балів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Правильна одна задача з трьох ─ </a:t>
            </a:r>
            <a:r>
              <a:rPr b="1" i="1" lang="uk-UA">
                <a:solidFill>
                  <a:srgbClr val="BF9000"/>
                </a:solidFill>
              </a:rPr>
              <a:t>4-6 балів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Жодної правильної вправи ─ </a:t>
            </a:r>
            <a:r>
              <a:rPr b="1" i="1" lang="uk-UA">
                <a:solidFill>
                  <a:srgbClr val="C00000"/>
                </a:solidFill>
              </a:rPr>
              <a:t>0-3 балів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7" name="Google Shape;19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7914" y="1744943"/>
            <a:ext cx="4671686" cy="4671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199" y="4739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80B8"/>
              </a:buClr>
              <a:buSzPts val="3600"/>
              <a:buFont typeface="Calibri"/>
              <a:buNone/>
            </a:pPr>
            <a:r>
              <a:rPr b="1" lang="uk-UA" sz="3600">
                <a:solidFill>
                  <a:srgbClr val="4280B8"/>
                </a:solidFill>
                <a:latin typeface="Calibri"/>
                <a:ea typeface="Calibri"/>
                <a:cs typeface="Calibri"/>
                <a:sym typeface="Calibri"/>
              </a:rPr>
              <a:t>Пригадаймо, які типи задач ви вже знаєте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199" y="2482943"/>
            <a:ext cx="10515600" cy="3379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00EE"/>
              </a:buClr>
              <a:buSzPts val="2800"/>
              <a:buAutoNum type="arabicParenR"/>
            </a:pPr>
            <a:r>
              <a:rPr b="1" lang="uk-UA">
                <a:solidFill>
                  <a:srgbClr val="7700EE"/>
                </a:solidFill>
              </a:rPr>
              <a:t>Лінійні задачі з однією або двома невідомими величинами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00EE"/>
              </a:buClr>
              <a:buSzPts val="2800"/>
              <a:buAutoNum type="arabicParenR"/>
            </a:pPr>
            <a:r>
              <a:rPr b="1" lang="uk-UA">
                <a:solidFill>
                  <a:srgbClr val="7700EE"/>
                </a:solidFill>
              </a:rPr>
              <a:t>Задачі на роботу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00EE"/>
              </a:buClr>
              <a:buSzPts val="2800"/>
              <a:buAutoNum type="arabicParenR"/>
            </a:pPr>
            <a:r>
              <a:rPr b="1" lang="uk-UA">
                <a:solidFill>
                  <a:srgbClr val="7700EE"/>
                </a:solidFill>
              </a:rPr>
              <a:t>Задачі на рух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00EE"/>
              </a:buClr>
              <a:buSzPts val="2800"/>
              <a:buAutoNum type="arabicParenR"/>
            </a:pPr>
            <a:r>
              <a:rPr b="1" lang="uk-UA">
                <a:solidFill>
                  <a:srgbClr val="7700EE"/>
                </a:solidFill>
              </a:rPr>
              <a:t>Задачі на відсотки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00EE"/>
              </a:buClr>
              <a:buSzPts val="2800"/>
              <a:buAutoNum type="arabicParenR"/>
            </a:pPr>
            <a:r>
              <a:rPr b="1" lang="uk-UA">
                <a:solidFill>
                  <a:srgbClr val="7700EE"/>
                </a:solidFill>
              </a:rPr>
              <a:t>Задачі на вартість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838199" y="1384027"/>
            <a:ext cx="1051560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Кожна із задач матиме свій запис рівняння, відповідно до формул руху, роботи, відсоткового значення.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80B8"/>
              </a:buClr>
              <a:buSzPts val="3200"/>
              <a:buFont typeface="Calibri"/>
              <a:buNone/>
            </a:pPr>
            <a:r>
              <a:rPr b="1" lang="uk-UA" sz="3200">
                <a:solidFill>
                  <a:srgbClr val="4280B8"/>
                </a:solidFill>
                <a:latin typeface="Calibri"/>
                <a:ea typeface="Calibri"/>
                <a:cs typeface="Calibri"/>
                <a:sym typeface="Calibri"/>
              </a:rPr>
              <a:t>Алгоритм розв’язання задач за допомогою рівняння</a:t>
            </a:r>
            <a:endParaRPr/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838200" y="200660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uk-UA"/>
              <a:t>Позначити невідому величину через х.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uk-UA"/>
              <a:t>Виразити інші залежні величини через невідому.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uk-UA"/>
              <a:t>Записати загальний вигляд рівняння задачі.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uk-UA"/>
              <a:t>Розв’язати рівняння, знайти корінь.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uk-UA"/>
              <a:t>За потреби виконати перевірку, шляхом підстановки кореня у рівняння.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/>
          <p:nvPr/>
        </p:nvSpPr>
        <p:spPr>
          <a:xfrm>
            <a:off x="8556236" y="5081301"/>
            <a:ext cx="663964" cy="672352"/>
          </a:xfrm>
          <a:prstGeom prst="roundRect">
            <a:avLst>
              <a:gd fmla="val 16667" name="adj"/>
            </a:avLst>
          </a:prstGeom>
          <a:solidFill>
            <a:srgbClr val="C4E0B2"/>
          </a:solidFill>
          <a:ln cap="flat" cmpd="sng" w="12700">
            <a:solidFill>
              <a:srgbClr val="C4E0B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 txBox="1"/>
          <p:nvPr>
            <p:ph type="title"/>
          </p:nvPr>
        </p:nvSpPr>
        <p:spPr>
          <a:xfrm>
            <a:off x="838200" y="2830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80B8"/>
              </a:buClr>
              <a:buSzPts val="3600"/>
              <a:buFont typeface="Calibri"/>
              <a:buNone/>
            </a:pPr>
            <a:r>
              <a:rPr b="1" lang="uk-UA" sz="3600">
                <a:solidFill>
                  <a:srgbClr val="4280B8"/>
                </a:solidFill>
                <a:latin typeface="Calibri"/>
                <a:ea typeface="Calibri"/>
                <a:cs typeface="Calibri"/>
                <a:sym typeface="Calibri"/>
              </a:rPr>
              <a:t>Приклади задач</a:t>
            </a:r>
            <a:endParaRPr/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999565" y="1731031"/>
            <a:ext cx="10515600" cy="4620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i="1" lang="uk-UA" sz="2200"/>
              <a:t>До школи Марійка купила у магазині 5 пензликів по 20 грн за штуку та 10 зошитів. За всю покупку вона заплатила 180 грн. Скільки коштує 1 зошит?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9000"/>
              </a:buClr>
              <a:buSzPts val="2200"/>
              <a:buNone/>
            </a:pPr>
            <a:r>
              <a:rPr b="1" lang="uk-UA" sz="2200" u="sng">
                <a:solidFill>
                  <a:srgbClr val="BF9000"/>
                </a:solidFill>
              </a:rPr>
              <a:t>Розв’язання: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arenR"/>
            </a:pPr>
            <a:r>
              <a:rPr lang="uk-UA" sz="2200"/>
              <a:t>Визначаємо невідому величину – це ціна за 1 зошит, позначаємо її за х. 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arenR"/>
            </a:pPr>
            <a:r>
              <a:rPr lang="uk-UA" sz="2200"/>
              <a:t>Оскільки дівчинка разом купувала товари, і за все заплатила 180 грн, то це буде дія додавання ціни за пензлики та зошити. Для того щоб визначити ціну за товар, необхідно кількість товару помножити на ціну за 1 шт. 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arenR"/>
            </a:pPr>
            <a:r>
              <a:rPr lang="uk-UA" sz="2200"/>
              <a:t>Записуємо рівняння, яке отрималось: </a:t>
            </a:r>
            <a:r>
              <a:rPr b="1" lang="uk-UA" sz="2400">
                <a:solidFill>
                  <a:srgbClr val="7700EE"/>
                </a:solidFill>
              </a:rPr>
              <a:t>5*20 + 10*х = 180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arenR"/>
            </a:pPr>
            <a:r>
              <a:rPr lang="uk-UA" sz="2200"/>
              <a:t>Розв’язуємо рівність: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00EE"/>
              </a:buClr>
              <a:buSzPts val="2400"/>
              <a:buNone/>
            </a:pPr>
            <a:r>
              <a:rPr b="1" lang="uk-UA" sz="2400">
                <a:solidFill>
                  <a:srgbClr val="7700EE"/>
                </a:solidFill>
              </a:rPr>
              <a:t>100+10х = 180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4662755" y="1181959"/>
            <a:ext cx="28664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на вартість</a:t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3830748" y="5191971"/>
            <a:ext cx="19559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10х = 180-100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4"/>
          <p:cNvCxnSpPr/>
          <p:nvPr/>
        </p:nvCxnSpPr>
        <p:spPr>
          <a:xfrm>
            <a:off x="2971800" y="5422803"/>
            <a:ext cx="793376" cy="0"/>
          </a:xfrm>
          <a:prstGeom prst="straightConnector1">
            <a:avLst/>
          </a:prstGeom>
          <a:noFill/>
          <a:ln cap="flat" cmpd="sng" w="53975">
            <a:solidFill>
              <a:srgbClr val="BF9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0" name="Google Shape;110;p4"/>
          <p:cNvCxnSpPr/>
          <p:nvPr/>
        </p:nvCxnSpPr>
        <p:spPr>
          <a:xfrm>
            <a:off x="5768784" y="5422803"/>
            <a:ext cx="793376" cy="0"/>
          </a:xfrm>
          <a:prstGeom prst="straightConnector1">
            <a:avLst/>
          </a:prstGeom>
          <a:noFill/>
          <a:ln cap="flat" cmpd="sng" w="53975">
            <a:solidFill>
              <a:srgbClr val="BF9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1" name="Google Shape;111;p4"/>
          <p:cNvSpPr txBox="1"/>
          <p:nvPr/>
        </p:nvSpPr>
        <p:spPr>
          <a:xfrm>
            <a:off x="6551500" y="5191975"/>
            <a:ext cx="122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10х=80</a:t>
            </a:r>
            <a:endParaRPr/>
          </a:p>
        </p:txBody>
      </p:sp>
      <p:cxnSp>
        <p:nvCxnSpPr>
          <p:cNvPr id="112" name="Google Shape;112;p4"/>
          <p:cNvCxnSpPr/>
          <p:nvPr/>
        </p:nvCxnSpPr>
        <p:spPr>
          <a:xfrm>
            <a:off x="7641346" y="5417477"/>
            <a:ext cx="793376" cy="0"/>
          </a:xfrm>
          <a:prstGeom prst="straightConnector1">
            <a:avLst/>
          </a:prstGeom>
          <a:noFill/>
          <a:ln cap="flat" cmpd="sng" w="53975">
            <a:solidFill>
              <a:srgbClr val="BF9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3" name="Google Shape;113;p4"/>
          <p:cNvSpPr txBox="1"/>
          <p:nvPr/>
        </p:nvSpPr>
        <p:spPr>
          <a:xfrm>
            <a:off x="8556220" y="5191975"/>
            <a:ext cx="95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Х=8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80B8"/>
              </a:buClr>
              <a:buSzPts val="3600"/>
              <a:buFont typeface="Calibri"/>
              <a:buNone/>
            </a:pPr>
            <a:r>
              <a:rPr b="1" lang="uk-UA" sz="3600">
                <a:solidFill>
                  <a:srgbClr val="4280B8"/>
                </a:solidFill>
                <a:latin typeface="Calibri"/>
                <a:ea typeface="Calibri"/>
                <a:cs typeface="Calibri"/>
                <a:sym typeface="Calibri"/>
              </a:rPr>
              <a:t>Приклади задач</a:t>
            </a:r>
            <a:endParaRPr/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i="1" lang="uk-UA" sz="2200"/>
              <a:t>Для станку необхідно виготовити 54 деталі. Перший майстер виготовляє таку кількість деталей за 6 годин. Другий майстер виготовляє за годину на 4 деталі більше. Скільки часу другому майстру необхідно для виготовлення 54 деталей?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9000"/>
              </a:buClr>
              <a:buSzPts val="2200"/>
              <a:buNone/>
            </a:pPr>
            <a:r>
              <a:rPr b="1" lang="uk-UA" sz="2200" u="sng">
                <a:solidFill>
                  <a:srgbClr val="BF9000"/>
                </a:solidFill>
              </a:rPr>
              <a:t>Розв’язання: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uk-UA" sz="2200"/>
              <a:t>1) Для того, щоб знайти час, необхідно скористатись формулою </a:t>
            </a:r>
            <a:r>
              <a:rPr b="1" lang="uk-UA" sz="2200">
                <a:solidFill>
                  <a:srgbClr val="548135"/>
                </a:solidFill>
                <a:highlight>
                  <a:srgbClr val="FFFF00"/>
                </a:highlight>
              </a:rPr>
              <a:t>A=p*t</a:t>
            </a:r>
            <a:r>
              <a:rPr lang="uk-UA" sz="2200"/>
              <a:t>, де </a:t>
            </a:r>
            <a:r>
              <a:rPr lang="uk-UA" sz="2200" u="sng"/>
              <a:t>А-обсяг роботи, р-продуктивність праці, t-час</a:t>
            </a:r>
            <a:r>
              <a:rPr lang="uk-UA" sz="2200"/>
              <a:t>. Тому спочатку ми маємо знайти продуктивність праці. Позначаємо її за х. Для легшого розуміння намалюємо табличку.</a:t>
            </a:r>
            <a:endParaRPr/>
          </a:p>
        </p:txBody>
      </p:sp>
      <p:sp>
        <p:nvSpPr>
          <p:cNvPr id="120" name="Google Shape;120;p5"/>
          <p:cNvSpPr txBox="1"/>
          <p:nvPr/>
        </p:nvSpPr>
        <p:spPr>
          <a:xfrm>
            <a:off x="4840942" y="1229023"/>
            <a:ext cx="34567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Задачі на роботу</a:t>
            </a:r>
            <a:endParaRPr/>
          </a:p>
        </p:txBody>
      </p:sp>
      <p:graphicFrame>
        <p:nvGraphicFramePr>
          <p:cNvPr id="121" name="Google Shape;121;p5"/>
          <p:cNvGraphicFramePr/>
          <p:nvPr/>
        </p:nvGraphicFramePr>
        <p:xfrm>
          <a:off x="1668929" y="45164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{7DA7255E-2A25-4671-841C-BAB6B234466D}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>
                          <a:solidFill>
                            <a:srgbClr val="7700EE"/>
                          </a:solidFill>
                        </a:rPr>
                        <a:t>Продукт.праці</a:t>
                      </a:r>
                      <a:endParaRPr sz="1800">
                        <a:solidFill>
                          <a:srgbClr val="7700EE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>
                          <a:solidFill>
                            <a:srgbClr val="7700EE"/>
                          </a:solidFill>
                        </a:rPr>
                        <a:t>Час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>
                          <a:solidFill>
                            <a:srgbClr val="7700EE"/>
                          </a:solidFill>
                        </a:rPr>
                        <a:t>Обсяг роботи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9CC2E5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Перший майстер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х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6 год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54 дет.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Другий майстер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Х+4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?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54 дет.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/>
          <p:nvPr/>
        </p:nvSpPr>
        <p:spPr>
          <a:xfrm>
            <a:off x="5215183" y="1855693"/>
            <a:ext cx="1112805" cy="584775"/>
          </a:xfrm>
          <a:prstGeom prst="roundRect">
            <a:avLst>
              <a:gd fmla="val 16667" name="adj"/>
            </a:avLst>
          </a:prstGeom>
          <a:solidFill>
            <a:srgbClr val="C4E0B2"/>
          </a:solidFill>
          <a:ln cap="flat" cmpd="sng" w="12700">
            <a:solidFill>
              <a:srgbClr val="C4E0B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 txBox="1"/>
          <p:nvPr>
            <p:ph type="title"/>
          </p:nvPr>
        </p:nvSpPr>
        <p:spPr>
          <a:xfrm>
            <a:off x="-1475509" y="1679299"/>
            <a:ext cx="45719" cy="92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uk-UA"/>
              <a:t>.</a:t>
            </a:r>
            <a:endParaRPr/>
          </a:p>
        </p:txBody>
      </p:sp>
      <p:sp>
        <p:nvSpPr>
          <p:cNvPr id="128" name="Google Shape;128;p6"/>
          <p:cNvSpPr txBox="1"/>
          <p:nvPr>
            <p:ph idx="1" type="body"/>
          </p:nvPr>
        </p:nvSpPr>
        <p:spPr>
          <a:xfrm>
            <a:off x="838200" y="549275"/>
            <a:ext cx="10515600" cy="562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uk-UA" sz="2200"/>
              <a:t>Позначимо продуктивність праці першого майстра за х, тоді прод.праці другого майстра буде х+4.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uk-UA" sz="2200"/>
              <a:t>2) Знайдемо продуктивність праці першого майстра за формулою:</a:t>
            </a:r>
            <a:endParaRPr/>
          </a:p>
        </p:txBody>
      </p:sp>
      <p:sp>
        <p:nvSpPr>
          <p:cNvPr id="129" name="Google Shape;129;p6"/>
          <p:cNvSpPr txBox="1"/>
          <p:nvPr/>
        </p:nvSpPr>
        <p:spPr>
          <a:xfrm>
            <a:off x="5215183" y="1855693"/>
            <a:ext cx="11128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P=A:t</a:t>
            </a:r>
            <a:endParaRPr b="1" sz="3200">
              <a:solidFill>
                <a:srgbClr val="7700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883919" y="2527466"/>
            <a:ext cx="10469881" cy="2526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2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54 дет. : 6 год = 9 дет.(перший майстер виробляє за годину).</a:t>
            </a:r>
            <a:endParaRPr/>
          </a:p>
          <a:p>
            <a:pPr indent="0" lvl="0" marL="0" marR="0" rtl="0" algn="just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Знайдемо продуктивність праці другого майстра, адже ми знаємо, що він виробляє на 4 деталі більше, ніж перший: </a:t>
            </a:r>
            <a:endParaRPr/>
          </a:p>
          <a:p>
            <a:pPr indent="0" lvl="0" marL="0" marR="0" rtl="0" algn="just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2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9+4 = 13 деталей(другий майстер виготовляє за годину).</a:t>
            </a:r>
            <a:endParaRPr/>
          </a:p>
          <a:p>
            <a:pPr indent="0" lvl="0" marL="0" marR="0" rtl="0" algn="just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Тепер можемо знайти за скільки годин другий майстер виготовить 54 деталі.</a:t>
            </a:r>
            <a:endParaRPr/>
          </a:p>
          <a:p>
            <a:pPr indent="0" lvl="0" marL="0" marR="0" rtl="0" algn="just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2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54:13 ~ 4,15 годин.</a:t>
            </a:r>
            <a:endParaRPr/>
          </a:p>
        </p:txBody>
      </p:sp>
      <p:sp>
        <p:nvSpPr>
          <p:cNvPr id="131" name="Google Shape;131;p6"/>
          <p:cNvSpPr txBox="1"/>
          <p:nvPr/>
        </p:nvSpPr>
        <p:spPr>
          <a:xfrm>
            <a:off x="883919" y="5375359"/>
            <a:ext cx="854342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Відповідь:</a:t>
            </a:r>
            <a:r>
              <a:rPr lang="uk-U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отже, другий майстер виготовить 54 деталі за 4,15 години.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80B8"/>
              </a:buClr>
              <a:buSzPts val="3600"/>
              <a:buFont typeface="Calibri"/>
              <a:buNone/>
            </a:pPr>
            <a:r>
              <a:rPr b="1" lang="uk-UA" sz="3600">
                <a:solidFill>
                  <a:srgbClr val="4280B8"/>
                </a:solidFill>
                <a:latin typeface="Calibri"/>
                <a:ea typeface="Calibri"/>
                <a:cs typeface="Calibri"/>
                <a:sym typeface="Calibri"/>
              </a:rPr>
              <a:t>Приклади задач</a:t>
            </a:r>
            <a:endParaRPr/>
          </a:p>
        </p:txBody>
      </p:sp>
      <p:sp>
        <p:nvSpPr>
          <p:cNvPr id="137" name="Google Shape;13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uk-UA" sz="2200"/>
              <a:t>Два автомобілі одночасно виїхали назустріч один одному з двох міст та зустрілись через 4 години. Відстань між містами становить 440 км. Знайдіть швидкість другого автомобіля, якщо перший рухався зі швидкістю 50 км/год.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uk-UA" sz="2200"/>
              <a:t>Розв’язання: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uk-UA" sz="2200"/>
              <a:t>1) Дану задачу можна зобразити у вигляді схематичного малюнку:</a:t>
            </a:r>
            <a:endParaRPr/>
          </a:p>
        </p:txBody>
      </p:sp>
      <p:sp>
        <p:nvSpPr>
          <p:cNvPr id="138" name="Google Shape;138;p7"/>
          <p:cNvSpPr txBox="1"/>
          <p:nvPr/>
        </p:nvSpPr>
        <p:spPr>
          <a:xfrm>
            <a:off x="5116415" y="1229023"/>
            <a:ext cx="18944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Задачі на рух</a:t>
            </a:r>
            <a:endParaRPr/>
          </a:p>
        </p:txBody>
      </p:sp>
      <p:cxnSp>
        <p:nvCxnSpPr>
          <p:cNvPr id="139" name="Google Shape;139;p7"/>
          <p:cNvCxnSpPr/>
          <p:nvPr/>
        </p:nvCxnSpPr>
        <p:spPr>
          <a:xfrm>
            <a:off x="3179236" y="4908178"/>
            <a:ext cx="5768788" cy="0"/>
          </a:xfrm>
          <a:prstGeom prst="straightConnector1">
            <a:avLst/>
          </a:prstGeom>
          <a:noFill/>
          <a:ln cap="flat" cmpd="sng" w="412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7"/>
          <p:cNvCxnSpPr/>
          <p:nvPr/>
        </p:nvCxnSpPr>
        <p:spPr>
          <a:xfrm>
            <a:off x="3152342" y="4464425"/>
            <a:ext cx="0" cy="443753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7"/>
          <p:cNvCxnSpPr/>
          <p:nvPr/>
        </p:nvCxnSpPr>
        <p:spPr>
          <a:xfrm>
            <a:off x="8948024" y="4464425"/>
            <a:ext cx="0" cy="443753"/>
          </a:xfrm>
          <a:prstGeom prst="straightConnector1">
            <a:avLst/>
          </a:prstGeom>
          <a:noFill/>
          <a:ln cap="flat" cmpd="sng" w="412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7"/>
          <p:cNvCxnSpPr/>
          <p:nvPr/>
        </p:nvCxnSpPr>
        <p:spPr>
          <a:xfrm>
            <a:off x="6107903" y="4464425"/>
            <a:ext cx="0" cy="443753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" name="Google Shape;143;p7"/>
          <p:cNvCxnSpPr/>
          <p:nvPr/>
        </p:nvCxnSpPr>
        <p:spPr>
          <a:xfrm>
            <a:off x="3179236" y="4464425"/>
            <a:ext cx="1633928" cy="0"/>
          </a:xfrm>
          <a:prstGeom prst="straightConnector1">
            <a:avLst/>
          </a:prstGeom>
          <a:noFill/>
          <a:ln cap="flat" cmpd="sng" w="41275">
            <a:solidFill>
              <a:srgbClr val="54813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4" name="Google Shape;144;p7"/>
          <p:cNvCxnSpPr/>
          <p:nvPr/>
        </p:nvCxnSpPr>
        <p:spPr>
          <a:xfrm rot="10800000">
            <a:off x="7599130" y="4464425"/>
            <a:ext cx="1348895" cy="0"/>
          </a:xfrm>
          <a:prstGeom prst="straightConnector1">
            <a:avLst/>
          </a:prstGeom>
          <a:noFill/>
          <a:ln cap="flat" cmpd="sng" w="41275">
            <a:solidFill>
              <a:srgbClr val="54813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5" name="Google Shape;145;p7"/>
          <p:cNvSpPr/>
          <p:nvPr/>
        </p:nvSpPr>
        <p:spPr>
          <a:xfrm rot="5400000">
            <a:off x="6100625" y="4242552"/>
            <a:ext cx="434494" cy="443745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3348610" y="4064314"/>
            <a:ext cx="12486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км/год</a:t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7741831" y="4081063"/>
            <a:ext cx="109959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 км/год</a:t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5646077" y="4968382"/>
            <a:ext cx="9236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440 км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5893902" y="3927574"/>
            <a:ext cx="6758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год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>
            <p:ph type="title"/>
          </p:nvPr>
        </p:nvSpPr>
        <p:spPr>
          <a:xfrm>
            <a:off x="-654424" y="674409"/>
            <a:ext cx="237565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uk-UA"/>
              <a:t>.</a:t>
            </a:r>
            <a:endParaRPr/>
          </a:p>
        </p:txBody>
      </p:sp>
      <p:sp>
        <p:nvSpPr>
          <p:cNvPr id="155" name="Google Shape;155;p8"/>
          <p:cNvSpPr txBox="1"/>
          <p:nvPr>
            <p:ph idx="1" type="body"/>
          </p:nvPr>
        </p:nvSpPr>
        <p:spPr>
          <a:xfrm>
            <a:off x="838200" y="1220676"/>
            <a:ext cx="10515600" cy="5598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/>
              <a:t>2) Нехай швидкість другого автомобіля буде х, тоді ми можемо записати рівняння руху для обох автомобілів: </a:t>
            </a:r>
            <a:br>
              <a:rPr lang="uk-UA" sz="2400"/>
            </a:br>
            <a:r>
              <a:rPr lang="uk-UA" sz="2400"/>
              <a:t>50 км/год*4 год + 4 год*х км/год = 440 км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/>
              <a:t>3) Розв’язуємо рівняння: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00EE"/>
              </a:buClr>
              <a:buSzPts val="2400"/>
              <a:buNone/>
            </a:pPr>
            <a:r>
              <a:rPr b="1" lang="uk-UA" sz="2400">
                <a:solidFill>
                  <a:srgbClr val="7700EE"/>
                </a:solidFill>
              </a:rPr>
              <a:t>200 + 4х = 440 </a:t>
            </a:r>
            <a:endParaRPr/>
          </a:p>
        </p:txBody>
      </p:sp>
      <p:cxnSp>
        <p:nvCxnSpPr>
          <p:cNvPr id="156" name="Google Shape;156;p8"/>
          <p:cNvCxnSpPr/>
          <p:nvPr/>
        </p:nvCxnSpPr>
        <p:spPr>
          <a:xfrm>
            <a:off x="2812430" y="2943361"/>
            <a:ext cx="1075764" cy="0"/>
          </a:xfrm>
          <a:prstGeom prst="straightConnector1">
            <a:avLst/>
          </a:prstGeom>
          <a:noFill/>
          <a:ln cap="flat" cmpd="sng" w="38100">
            <a:solidFill>
              <a:srgbClr val="BF9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7" name="Google Shape;157;p8"/>
          <p:cNvSpPr txBox="1"/>
          <p:nvPr/>
        </p:nvSpPr>
        <p:spPr>
          <a:xfrm>
            <a:off x="3888194" y="2711443"/>
            <a:ext cx="13692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4х = 240  </a:t>
            </a:r>
            <a:endParaRPr/>
          </a:p>
        </p:txBody>
      </p:sp>
      <p:cxnSp>
        <p:nvCxnSpPr>
          <p:cNvPr id="158" name="Google Shape;158;p8"/>
          <p:cNvCxnSpPr/>
          <p:nvPr/>
        </p:nvCxnSpPr>
        <p:spPr>
          <a:xfrm>
            <a:off x="5130300" y="2927282"/>
            <a:ext cx="1075764" cy="0"/>
          </a:xfrm>
          <a:prstGeom prst="straightConnector1">
            <a:avLst/>
          </a:prstGeom>
          <a:noFill/>
          <a:ln cap="flat" cmpd="sng" w="38100">
            <a:solidFill>
              <a:srgbClr val="BF9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9" name="Google Shape;159;p8"/>
          <p:cNvSpPr txBox="1"/>
          <p:nvPr/>
        </p:nvSpPr>
        <p:spPr>
          <a:xfrm>
            <a:off x="6333252" y="2696450"/>
            <a:ext cx="136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Х = 60</a:t>
            </a:r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838200" y="3558381"/>
            <a:ext cx="94438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Відповідь: </a:t>
            </a: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отже, другий автомобіль рухався зі швидкістю 60 км/год.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80B8"/>
              </a:buClr>
              <a:buSzPts val="3600"/>
              <a:buFont typeface="Calibri"/>
              <a:buNone/>
            </a:pPr>
            <a:r>
              <a:rPr b="1" lang="uk-UA" sz="3600">
                <a:solidFill>
                  <a:srgbClr val="4280B8"/>
                </a:solidFill>
                <a:latin typeface="Calibri"/>
                <a:ea typeface="Calibri"/>
                <a:cs typeface="Calibri"/>
                <a:sym typeface="Calibri"/>
              </a:rPr>
              <a:t>Самостійна робота</a:t>
            </a:r>
            <a:endParaRPr/>
          </a:p>
        </p:txBody>
      </p:sp>
      <p:sp>
        <p:nvSpPr>
          <p:cNvPr id="166" name="Google Shape;166;p9"/>
          <p:cNvSpPr txBox="1"/>
          <p:nvPr>
            <p:ph idx="1" type="body"/>
          </p:nvPr>
        </p:nvSpPr>
        <p:spPr>
          <a:xfrm>
            <a:off x="838200" y="2245659"/>
            <a:ext cx="10515600" cy="395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00EE"/>
              </a:buClr>
              <a:buSzPts val="2200"/>
              <a:buNone/>
            </a:pPr>
            <a:r>
              <a:rPr b="1" lang="uk-UA" sz="2200">
                <a:solidFill>
                  <a:srgbClr val="7700EE"/>
                </a:solidFill>
              </a:rPr>
              <a:t>Задача 1. </a:t>
            </a:r>
            <a:r>
              <a:rPr lang="uk-UA" sz="2200"/>
              <a:t>Мама купила у магазині 2 кг яблук та 4 кг груш. Відомо, що кілограм яблук коштує 25 гривень, а за всю покупку мама заплатила 130 грн. Скільки коштують груші?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00EE"/>
              </a:buClr>
              <a:buSzPts val="2200"/>
              <a:buNone/>
            </a:pPr>
            <a:r>
              <a:rPr b="1" lang="uk-UA" sz="2200">
                <a:solidFill>
                  <a:srgbClr val="7700EE"/>
                </a:solidFill>
              </a:rPr>
              <a:t>Задача 2. </a:t>
            </a:r>
            <a:r>
              <a:rPr lang="uk-UA" sz="2200"/>
              <a:t>За зміну необхідно виконати 48 деталей. Перший майстер виготовляє таку кількість деталей за 6 годин, а другий виготовляє за годину на 4 деталі більше, ніж перший. За скільки годин другий майстер виготовить 48 деталей?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00EE"/>
              </a:buClr>
              <a:buSzPts val="2200"/>
              <a:buNone/>
            </a:pPr>
            <a:r>
              <a:rPr b="1" lang="uk-UA" sz="2200">
                <a:solidFill>
                  <a:srgbClr val="7700EE"/>
                </a:solidFill>
              </a:rPr>
              <a:t>Задача 3.</a:t>
            </a:r>
            <a:r>
              <a:rPr lang="uk-UA" sz="2200"/>
              <a:t> Два велосипедисти вирушили з одного міста в одному напрямку. Перший велосипедист рухався зі швидкістю 10 км/год, другий – 20 км/год, і виїхав через 2 години після початку руху першого.  Відстань між містами становить 200 км. Через скільки після початку руху обох, другий велосипедист наздожене першого?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167" name="Google Shape;167;p9"/>
          <p:cNvSpPr txBox="1"/>
          <p:nvPr/>
        </p:nvSpPr>
        <p:spPr>
          <a:xfrm>
            <a:off x="1454890" y="1375864"/>
            <a:ext cx="92822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Щоб перевірити, наскільки ви засвоїли матеріал, спробуйте розв’язати наступні задачі самостійно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2024-04-28T10:43:35Z</dcterms:created>
  <dc:creator>Marina Martseniyk</dc:creator>
</cp:coreProperties>
</file>