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EWr+xTD2bmHQoxD9k56IhHu//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та вміс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розділу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’єкти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 підпис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і підпис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3999" y="139612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uk-UA" sz="4800">
                <a:latin typeface="Calibri"/>
                <a:ea typeface="Calibri"/>
                <a:cs typeface="Calibri"/>
                <a:sym typeface="Calibri"/>
              </a:rPr>
              <a:t>Розв’язування рівнянь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4" y="3783825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00EE"/>
              </a:buClr>
              <a:buSzPts val="3200"/>
              <a:buNone/>
            </a:pPr>
            <a:r>
              <a:rPr b="1" lang="uk-UA" sz="3200">
                <a:solidFill>
                  <a:srgbClr val="7700EE"/>
                </a:solidFill>
              </a:rPr>
              <a:t>6 клас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473" y="1396125"/>
            <a:ext cx="254317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7023" y="4330775"/>
            <a:ext cx="2562225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libri"/>
              <a:buNone/>
            </a:pPr>
            <a:r>
              <a:rPr b="1" lang="uk-UA" sz="3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Так тримати! Ви засвоїли увесь матеріал з цієї теми </a:t>
            </a:r>
            <a:endParaRPr/>
          </a:p>
        </p:txBody>
      </p:sp>
      <p:sp>
        <p:nvSpPr>
          <p:cNvPr id="172" name="Google Shape;172;p10"/>
          <p:cNvSpPr txBox="1"/>
          <p:nvPr>
            <p:ph idx="1" type="body"/>
          </p:nvPr>
        </p:nvSpPr>
        <p:spPr>
          <a:xfrm>
            <a:off x="838200" y="1825625"/>
            <a:ext cx="76032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800"/>
              <a:buNone/>
            </a:pPr>
            <a:r>
              <a:rPr b="1" i="1" lang="uk-UA">
                <a:solidFill>
                  <a:srgbClr val="BF9000"/>
                </a:solidFill>
              </a:rPr>
              <a:t>Для закріплення вже отриманих знань з цієї теми, рекомендуємо додатково</a:t>
            </a:r>
            <a:r>
              <a:rPr lang="uk-UA">
                <a:solidFill>
                  <a:srgbClr val="BF9000"/>
                </a:solidFill>
              </a:rPr>
              <a:t>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uk-UA" sz="2600"/>
              <a:t>Опрацювати матеріал у вашому підручнику з математики з теми </a:t>
            </a:r>
            <a:r>
              <a:rPr lang="uk-UA" sz="2600" u="sng"/>
              <a:t>«Розв’язування рівнянь».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uk-UA" sz="2600" u="sng"/>
              <a:t>Виконувати вправи на розв’язання рівнянь різного вигляду.</a:t>
            </a:r>
            <a:endParaRPr/>
          </a:p>
        </p:txBody>
      </p:sp>
      <p:pic>
        <p:nvPicPr>
          <p:cNvPr id="173" name="Google Shape;1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518" y="2877669"/>
            <a:ext cx="3818965" cy="3818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838200" y="4817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FC2"/>
              </a:buClr>
              <a:buSzPts val="3600"/>
              <a:buFont typeface="Calibri"/>
              <a:buNone/>
            </a:pPr>
            <a:r>
              <a:rPr b="1" lang="uk-UA" sz="3600">
                <a:solidFill>
                  <a:srgbClr val="558FC2"/>
                </a:solidFill>
                <a:latin typeface="Calibri"/>
                <a:ea typeface="Calibri"/>
                <a:cs typeface="Calibri"/>
                <a:sym typeface="Calibri"/>
              </a:rPr>
              <a:t>Що таке рівняння?</a:t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838200" y="1536698"/>
            <a:ext cx="10515600" cy="4765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/>
              <a:t>Уявімо, мама вам купила </a:t>
            </a:r>
            <a:r>
              <a:rPr lang="uk-UA" sz="2400" u="sng"/>
              <a:t>5 альбомів</a:t>
            </a:r>
            <a:r>
              <a:rPr lang="uk-UA" sz="2400"/>
              <a:t> і заплатила </a:t>
            </a:r>
            <a:r>
              <a:rPr lang="uk-UA" sz="2400" u="sng"/>
              <a:t>125 гривень</a:t>
            </a:r>
            <a:r>
              <a:rPr lang="uk-UA" sz="2400"/>
              <a:t>. Ви хочете з’ясувати, скільки коштує один альбом. В даному випадку ціна одного альбому буде спочатку невідомою, </a:t>
            </a:r>
            <a:r>
              <a:rPr lang="uk-UA" sz="2400" u="sng"/>
              <a:t>її позначають буквою (змінною)</a:t>
            </a:r>
            <a:r>
              <a:rPr lang="uk-UA" sz="2400"/>
              <a:t>. Так от, мама купує 5 альбомів по х ціні і сплачує 125 гривень. Тоді вираз матиме вигляд:</a:t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5784" y="2912859"/>
            <a:ext cx="2040430" cy="96588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838200" y="3919209"/>
            <a:ext cx="10515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того, щоб знайти х, необхідно 125 поділити на 5, і </a:t>
            </a: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отримаємо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число 25. Отже, кожен альбом коштує 25 грн. 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8030" y="4750206"/>
            <a:ext cx="1695939" cy="963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838200" y="3386433"/>
            <a:ext cx="10712824" cy="1048871"/>
          </a:xfrm>
          <a:prstGeom prst="roundRect">
            <a:avLst>
              <a:gd fmla="val 16667" name="adj"/>
            </a:avLst>
          </a:prstGeom>
          <a:solidFill>
            <a:srgbClr val="C4E0B2"/>
          </a:solidFill>
          <a:ln cap="flat" cmpd="sng" w="12700">
            <a:solidFill>
              <a:srgbClr val="C4E0B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739588" y="1846539"/>
            <a:ext cx="10811436" cy="1048871"/>
          </a:xfrm>
          <a:prstGeom prst="roundRect">
            <a:avLst>
              <a:gd fmla="val 16667" name="adj"/>
            </a:avLst>
          </a:prstGeom>
          <a:solidFill>
            <a:srgbClr val="C4E0B2"/>
          </a:solidFill>
          <a:ln cap="flat" cmpd="sng" w="12700">
            <a:solidFill>
              <a:srgbClr val="C4E0B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>
            <p:ph type="title"/>
          </p:nvPr>
        </p:nvSpPr>
        <p:spPr>
          <a:xfrm>
            <a:off x="838200" y="5682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FC2"/>
              </a:buClr>
              <a:buSzPts val="3600"/>
              <a:buFont typeface="Calibri"/>
              <a:buNone/>
            </a:pPr>
            <a:r>
              <a:rPr b="1" lang="uk-UA" sz="3600">
                <a:solidFill>
                  <a:srgbClr val="558FC2"/>
                </a:solidFill>
                <a:latin typeface="Calibri"/>
                <a:ea typeface="Calibri"/>
                <a:cs typeface="Calibri"/>
                <a:sym typeface="Calibri"/>
              </a:rPr>
              <a:t>Що таке рівняння?</a:t>
            </a:r>
            <a:endParaRPr/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838200" y="6054435"/>
            <a:ext cx="10515600" cy="12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950900" y="1901559"/>
            <a:ext cx="10376647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Рівняння</a:t>
            </a:r>
            <a:r>
              <a:rPr b="1" i="1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це рівність, що містить невідоме число, позначене буквенною частиною(змінною).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950900" y="3453257"/>
            <a:ext cx="1081143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 u="none" cap="none" strike="noStrike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Розв’язати рівняння </a:t>
            </a:r>
            <a:r>
              <a:rPr b="1" i="1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знайти </a:t>
            </a:r>
            <a:r>
              <a:rPr b="1" i="1" lang="uk-UA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корінь рівняння</a:t>
            </a:r>
            <a:r>
              <a:rPr b="1" i="1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при якому буде встановлюватися рівність.</a:t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3544" y="4461504"/>
            <a:ext cx="3424911" cy="1204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838200" y="5771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FC2"/>
              </a:buClr>
              <a:buSzPts val="3600"/>
              <a:buFont typeface="Calibri"/>
              <a:buNone/>
            </a:pPr>
            <a:r>
              <a:rPr b="1" lang="uk-UA" sz="3600">
                <a:solidFill>
                  <a:srgbClr val="558FC2"/>
                </a:solidFill>
                <a:latin typeface="Calibri"/>
                <a:ea typeface="Calibri"/>
                <a:cs typeface="Calibri"/>
                <a:sym typeface="Calibri"/>
              </a:rPr>
              <a:t>Властивості рівняння</a:t>
            </a:r>
            <a:endParaRPr/>
          </a:p>
        </p:txBody>
      </p:sp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838200" y="1902665"/>
            <a:ext cx="10515600" cy="4590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uk-UA"/>
              <a:t>Властивості рівняння застосовуються для його найбільш простого розв’язання.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arenR"/>
            </a:pPr>
            <a:r>
              <a:rPr i="1" lang="uk-UA"/>
              <a:t>Якщо обидві частини рівняння(до та після знаку «=») помножити на одне й те саме число – корені не зміняться.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i="1" lang="uk-UA"/>
              <a:t>Якщо перенести доданок з однієї частини рівняння в іншу, змінивши при цьому знак, корінь рівняння не зміниться.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FC2"/>
              </a:buClr>
              <a:buSzPts val="3600"/>
              <a:buFont typeface="Calibri"/>
              <a:buNone/>
            </a:pPr>
            <a:r>
              <a:rPr b="1" lang="uk-UA" sz="3600">
                <a:solidFill>
                  <a:srgbClr val="558FC2"/>
                </a:solidFill>
                <a:latin typeface="Calibri"/>
                <a:ea typeface="Calibri"/>
                <a:cs typeface="Calibri"/>
                <a:sym typeface="Calibri"/>
              </a:rPr>
              <a:t>Етапи розв’язання рівняння</a:t>
            </a:r>
            <a:endParaRPr/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838200" y="2084295"/>
            <a:ext cx="10515600" cy="4254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lang="uk-UA" sz="2600"/>
              <a:t>Спростити вираз шляхом зведення подібних доданків, розкриття дужок.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lang="uk-UA" sz="2600"/>
              <a:t>Перенести числа у праву частину рівняння, змінні у ліву, змінивши при цьому знаки.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lang="uk-UA" sz="2600"/>
              <a:t>Звести подібні доданки в обох частинах.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lang="uk-UA" sz="2600"/>
              <a:t>Знайти корінь рівняння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lang="uk-UA" sz="2600"/>
              <a:t>Виконати перевірку, шляхом підстановки знайденого кореня замість буквеної змінної.</a:t>
            </a:r>
            <a:endParaRPr/>
          </a:p>
        </p:txBody>
      </p:sp>
      <p:sp>
        <p:nvSpPr>
          <p:cNvPr id="120" name="Google Shape;120;p5"/>
          <p:cNvSpPr txBox="1"/>
          <p:nvPr/>
        </p:nvSpPr>
        <p:spPr>
          <a:xfrm>
            <a:off x="1339648" y="1242470"/>
            <a:ext cx="100141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того, щоб розв’язати рівняння, необхідно виконати наступні кроки: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>
            <p:ph type="title"/>
          </p:nvPr>
        </p:nvSpPr>
        <p:spPr>
          <a:xfrm>
            <a:off x="838200" y="2831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FC2"/>
              </a:buClr>
              <a:buSzPts val="3600"/>
              <a:buFont typeface="Calibri"/>
              <a:buNone/>
            </a:pPr>
            <a:r>
              <a:rPr b="1" lang="uk-UA" sz="3600">
                <a:solidFill>
                  <a:srgbClr val="558FC2"/>
                </a:solidFill>
                <a:latin typeface="Calibri"/>
                <a:ea typeface="Calibri"/>
                <a:cs typeface="Calibri"/>
                <a:sym typeface="Calibri"/>
              </a:rPr>
              <a:t>Приклади завдань</a:t>
            </a:r>
            <a:endParaRPr/>
          </a:p>
        </p:txBody>
      </p:sp>
      <p:sp>
        <p:nvSpPr>
          <p:cNvPr id="126" name="Google Shape;126;p6"/>
          <p:cNvSpPr txBox="1"/>
          <p:nvPr>
            <p:ph idx="1" type="body"/>
          </p:nvPr>
        </p:nvSpPr>
        <p:spPr>
          <a:xfrm>
            <a:off x="838200" y="1300939"/>
            <a:ext cx="10515600" cy="4795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uk-UA" sz="2400"/>
              <a:t>Розв’яжіть рівняння: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uk-UA" sz="2400"/>
              <a:t>2(х+5)+4х = -10(х-3)+8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uk-UA" sz="2400"/>
              <a:t>Розв’язання: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uk-UA" sz="2400"/>
              <a:t>Спрощуємо вираз, розкриваємо дужки.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uk-UA" sz="2400"/>
              <a:t>Переносимо відомі доданки у праву частину, невідомі – у ліву, змінюючи знаки.</a:t>
            </a:r>
            <a:endParaRPr/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uk-UA" sz="2400"/>
              <a:t>Ділимо праву частину рівняння на коефіцієнт, що стоїть біля х.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uk-UA" sz="2400"/>
              <a:t>Виконуємо перевірку: </a:t>
            </a:r>
            <a:endParaRPr/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2650" y="2541225"/>
            <a:ext cx="3749350" cy="60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7023" y="3845197"/>
            <a:ext cx="1180596" cy="41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33964" y="4337715"/>
            <a:ext cx="730551" cy="42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94948" y="5147112"/>
            <a:ext cx="3496614" cy="123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FC2"/>
              </a:buClr>
              <a:buSzPts val="3600"/>
              <a:buFont typeface="Calibri"/>
              <a:buNone/>
            </a:pPr>
            <a:r>
              <a:rPr b="1" lang="uk-UA" sz="3600">
                <a:solidFill>
                  <a:srgbClr val="558FC2"/>
                </a:solidFill>
                <a:latin typeface="Calibri"/>
                <a:ea typeface="Calibri"/>
                <a:cs typeface="Calibri"/>
                <a:sym typeface="Calibri"/>
              </a:rPr>
              <a:t>Самостійна робота</a:t>
            </a:r>
            <a:endParaRPr/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838200" y="1532965"/>
            <a:ext cx="10515600" cy="464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b="1" lang="uk-UA" sz="3000" u="sng"/>
              <a:t>Розв’яжіть рівняння: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arenR"/>
            </a:pPr>
            <a:r>
              <a:rPr lang="uk-UA" sz="3000"/>
              <a:t>8(5х-2х)+(3*6):(9*(-1)) = 10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arenR"/>
            </a:pPr>
            <a:r>
              <a:rPr lang="uk-UA" sz="3000"/>
              <a:t>2(2,5х-4х)=15-8,75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arenR"/>
            </a:pPr>
            <a:r>
              <a:rPr lang="uk-UA" sz="3000"/>
              <a:t> </a:t>
            </a:r>
            <a:endParaRPr/>
          </a:p>
          <a:p>
            <a:pPr indent="-3238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arenR"/>
            </a:pPr>
            <a:r>
              <a:rPr lang="uk-UA" sz="3000"/>
              <a:t>(12-х)-(8-2х) = 0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arenR"/>
            </a:pPr>
            <a:r>
              <a:rPr lang="uk-UA" sz="3000"/>
              <a:t>0,8(4х-2)-1,1 = 0,75</a:t>
            </a:r>
            <a:endParaRPr/>
          </a:p>
        </p:txBody>
      </p:sp>
      <p:cxnSp>
        <p:nvCxnSpPr>
          <p:cNvPr id="137" name="Google Shape;137;p7"/>
          <p:cNvCxnSpPr/>
          <p:nvPr/>
        </p:nvCxnSpPr>
        <p:spPr>
          <a:xfrm>
            <a:off x="1382794" y="3656826"/>
            <a:ext cx="1224028" cy="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" name="Google Shape;138;p7"/>
          <p:cNvSpPr txBox="1"/>
          <p:nvPr/>
        </p:nvSpPr>
        <p:spPr>
          <a:xfrm>
            <a:off x="1372189" y="3102829"/>
            <a:ext cx="12346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4(х+8)</a:t>
            </a:r>
            <a:endParaRPr/>
          </a:p>
        </p:txBody>
      </p:sp>
      <p:sp>
        <p:nvSpPr>
          <p:cNvPr id="139" name="Google Shape;139;p7"/>
          <p:cNvSpPr txBox="1"/>
          <p:nvPr/>
        </p:nvSpPr>
        <p:spPr>
          <a:xfrm>
            <a:off x="1372188" y="3656826"/>
            <a:ext cx="12346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2(х+8)</a:t>
            </a:r>
            <a:endParaRPr/>
          </a:p>
        </p:txBody>
      </p:sp>
      <p:sp>
        <p:nvSpPr>
          <p:cNvPr id="140" name="Google Shape;140;p7"/>
          <p:cNvSpPr txBox="1"/>
          <p:nvPr/>
        </p:nvSpPr>
        <p:spPr>
          <a:xfrm>
            <a:off x="2617426" y="3319635"/>
            <a:ext cx="9941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-4х</a:t>
            </a:r>
            <a:endParaRPr/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0506" y="962347"/>
            <a:ext cx="5268404" cy="526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838200" y="4168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FC2"/>
              </a:buClr>
              <a:buSzPts val="3600"/>
              <a:buFont typeface="Calibri"/>
              <a:buNone/>
            </a:pPr>
            <a:r>
              <a:rPr b="1" lang="uk-UA" sz="3600">
                <a:solidFill>
                  <a:srgbClr val="558FC2"/>
                </a:solidFill>
                <a:latin typeface="Calibri"/>
                <a:ea typeface="Calibri"/>
                <a:cs typeface="Calibri"/>
                <a:sym typeface="Calibri"/>
              </a:rPr>
              <a:t>Самоперевірка</a:t>
            </a:r>
            <a:endParaRPr/>
          </a:p>
        </p:txBody>
      </p:sp>
      <p:sp>
        <p:nvSpPr>
          <p:cNvPr id="147" name="Google Shape;147;p8"/>
          <p:cNvSpPr txBox="1"/>
          <p:nvPr>
            <p:ph idx="1" type="body"/>
          </p:nvPr>
        </p:nvSpPr>
        <p:spPr>
          <a:xfrm>
            <a:off x="914400" y="1589189"/>
            <a:ext cx="10515600" cy="47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00EE"/>
              </a:buClr>
              <a:buSzPts val="2800"/>
              <a:buAutoNum type="arabicParenR"/>
            </a:pPr>
            <a:r>
              <a:rPr b="1" lang="uk-UA">
                <a:solidFill>
                  <a:srgbClr val="7700EE"/>
                </a:solidFill>
              </a:rPr>
              <a:t>8(5х-2х)+(3*6):(9*(-1)) = 10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/>
              <a:t>40х-16х+18:(-9) = 10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/>
              <a:t>24х=12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b="1" lang="uk-UA" u="sng">
                <a:solidFill>
                  <a:srgbClr val="548135"/>
                </a:solidFill>
              </a:rPr>
              <a:t>Х=0,5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8" name="Google Shape;148;p8"/>
          <p:cNvSpPr txBox="1"/>
          <p:nvPr/>
        </p:nvSpPr>
        <p:spPr>
          <a:xfrm>
            <a:off x="838200" y="3617546"/>
            <a:ext cx="3347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2) 2(2,5х-5х)=15-8,75</a:t>
            </a:r>
            <a:endParaRPr/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5х-10х=6,25</a:t>
            </a:r>
            <a:endParaRPr/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-5х=6,25</a:t>
            </a:r>
            <a:endParaRPr/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 u="sng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Х=-1,25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6508376" y="1589191"/>
            <a:ext cx="4764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3)</a:t>
            </a:r>
            <a:endParaRPr/>
          </a:p>
        </p:txBody>
      </p:sp>
      <p:sp>
        <p:nvSpPr>
          <p:cNvPr id="150" name="Google Shape;150;p8"/>
          <p:cNvSpPr txBox="1"/>
          <p:nvPr/>
        </p:nvSpPr>
        <p:spPr>
          <a:xfrm>
            <a:off x="6984803" y="1461250"/>
            <a:ext cx="141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4(х+8)</a:t>
            </a:r>
            <a:endParaRPr/>
          </a:p>
        </p:txBody>
      </p:sp>
      <p:cxnSp>
        <p:nvCxnSpPr>
          <p:cNvPr id="151" name="Google Shape;151;p8"/>
          <p:cNvCxnSpPr/>
          <p:nvPr/>
        </p:nvCxnSpPr>
        <p:spPr>
          <a:xfrm>
            <a:off x="6984788" y="1984468"/>
            <a:ext cx="1103100" cy="0"/>
          </a:xfrm>
          <a:prstGeom prst="straightConnector1">
            <a:avLst/>
          </a:prstGeom>
          <a:noFill/>
          <a:ln cap="flat" cmpd="sng" w="444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2" name="Google Shape;152;p8"/>
          <p:cNvSpPr txBox="1"/>
          <p:nvPr/>
        </p:nvSpPr>
        <p:spPr>
          <a:xfrm>
            <a:off x="6984803" y="1984475"/>
            <a:ext cx="141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2(х+8)</a:t>
            </a:r>
            <a:endParaRPr/>
          </a:p>
        </p:txBody>
      </p:sp>
      <p:sp>
        <p:nvSpPr>
          <p:cNvPr id="153" name="Google Shape;153;p8"/>
          <p:cNvSpPr/>
          <p:nvPr/>
        </p:nvSpPr>
        <p:spPr>
          <a:xfrm>
            <a:off x="8170302" y="1646658"/>
            <a:ext cx="9044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=-4х</a:t>
            </a:r>
            <a:endParaRPr/>
          </a:p>
        </p:txBody>
      </p:sp>
      <p:sp>
        <p:nvSpPr>
          <p:cNvPr id="154" name="Google Shape;154;p8"/>
          <p:cNvSpPr txBox="1"/>
          <p:nvPr/>
        </p:nvSpPr>
        <p:spPr>
          <a:xfrm>
            <a:off x="7236272" y="2466514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cxnSp>
        <p:nvCxnSpPr>
          <p:cNvPr id="155" name="Google Shape;155;p8"/>
          <p:cNvCxnSpPr/>
          <p:nvPr/>
        </p:nvCxnSpPr>
        <p:spPr>
          <a:xfrm>
            <a:off x="7059706" y="2972221"/>
            <a:ext cx="685800" cy="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6" name="Google Shape;156;p8"/>
          <p:cNvSpPr txBox="1"/>
          <p:nvPr/>
        </p:nvSpPr>
        <p:spPr>
          <a:xfrm>
            <a:off x="7245477" y="2989734"/>
            <a:ext cx="3674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7" name="Google Shape;157;p8"/>
          <p:cNvSpPr/>
          <p:nvPr/>
        </p:nvSpPr>
        <p:spPr>
          <a:xfrm>
            <a:off x="7922072" y="2727837"/>
            <a:ext cx="89479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=-4х</a:t>
            </a:r>
            <a:endParaRPr/>
          </a:p>
        </p:txBody>
      </p:sp>
      <p:sp>
        <p:nvSpPr>
          <p:cNvPr id="158" name="Google Shape;158;p8"/>
          <p:cNvSpPr txBox="1"/>
          <p:nvPr/>
        </p:nvSpPr>
        <p:spPr>
          <a:xfrm>
            <a:off x="6984803" y="3530450"/>
            <a:ext cx="1667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= -4х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4х = -2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 u="sng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Х = -0,5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>
            <p:ph type="title"/>
          </p:nvPr>
        </p:nvSpPr>
        <p:spPr>
          <a:xfrm>
            <a:off x="730624" y="5533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8FC2"/>
              </a:buClr>
              <a:buSzPts val="3600"/>
              <a:buFont typeface="Calibri"/>
              <a:buNone/>
            </a:pPr>
            <a:r>
              <a:rPr b="1" lang="uk-UA" sz="3600">
                <a:solidFill>
                  <a:srgbClr val="558FC2"/>
                </a:solidFill>
                <a:latin typeface="Calibri"/>
                <a:ea typeface="Calibri"/>
                <a:cs typeface="Calibri"/>
                <a:sym typeface="Calibri"/>
              </a:rPr>
              <a:t>Самоперевірка</a:t>
            </a:r>
            <a:endParaRPr/>
          </a:p>
        </p:txBody>
      </p:sp>
      <p:sp>
        <p:nvSpPr>
          <p:cNvPr id="164" name="Google Shape;164;p9"/>
          <p:cNvSpPr txBox="1"/>
          <p:nvPr>
            <p:ph idx="1" type="body"/>
          </p:nvPr>
        </p:nvSpPr>
        <p:spPr>
          <a:xfrm>
            <a:off x="945776" y="1690688"/>
            <a:ext cx="10515600" cy="4724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00EE"/>
              </a:buClr>
              <a:buSzPts val="3200"/>
              <a:buNone/>
            </a:pPr>
            <a:r>
              <a:rPr b="1" lang="uk-UA" sz="3200">
                <a:solidFill>
                  <a:srgbClr val="7700EE"/>
                </a:solidFill>
              </a:rPr>
              <a:t>4) (12-х)-(8-2х) = 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 sz="3200"/>
              <a:t>12-х-8+2х = 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uk-UA" sz="3200"/>
              <a:t>Х = -4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6907306" y="1690688"/>
            <a:ext cx="60960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7700EE"/>
                </a:solidFill>
                <a:latin typeface="Calibri"/>
                <a:ea typeface="Calibri"/>
                <a:cs typeface="Calibri"/>
                <a:sym typeface="Calibri"/>
              </a:rPr>
              <a:t>5) 0,8(4х-2)-1,1 = 0,75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3,2х-1,6-1,1 = 0,75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3,2х-2,7=0,75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3,2х = 0,75+2,7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3,2х = 3,45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Х=1,079</a:t>
            </a:r>
            <a:endParaRPr/>
          </a:p>
        </p:txBody>
      </p:sp>
      <p:pic>
        <p:nvPicPr>
          <p:cNvPr id="166" name="Google Shape;1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2732" y="2585376"/>
            <a:ext cx="3747619" cy="374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2024-04-27T19:45:41Z</dcterms:created>
  <dc:creator>Marina Martseniyk</dc:creator>
</cp:coreProperties>
</file>