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gDUJUK4rR1vWYyZFNMKFMkl2TJ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customschemas.google.com/relationships/presentationmetadata" Target="metadata"/><Relationship Id="rId10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515471" y="1120309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uk-UA" sz="4400">
                <a:latin typeface="Calibri"/>
                <a:ea typeface="Calibri"/>
                <a:cs typeface="Calibri"/>
                <a:sym typeface="Calibri"/>
              </a:rPr>
              <a:t>Перпендикулярні прямі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381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200"/>
              <a:buNone/>
            </a:pPr>
            <a:r>
              <a:rPr b="1" lang="uk-UA" sz="3200">
                <a:solidFill>
                  <a:srgbClr val="7700EE"/>
                </a:solidFill>
              </a:rPr>
              <a:t>6 клас</a:t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98342" y="1993761"/>
            <a:ext cx="4603376" cy="4603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42041" y="3733296"/>
            <a:ext cx="3101787" cy="2554854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13985" y="2053384"/>
            <a:ext cx="3101787" cy="1729113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Що таке перпендикулярні прямі?</a:t>
            </a:r>
            <a:endParaRPr/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-1002581" y="1646361"/>
            <a:ext cx="10515600" cy="4603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uk-UA" sz="2200"/>
              <a:t>1)Намалюймо розгорнутий кут </a:t>
            </a:r>
            <a:r>
              <a:rPr b="1" lang="uk-UA" sz="2200">
                <a:solidFill>
                  <a:srgbClr val="BF9000"/>
                </a:solidFill>
              </a:rPr>
              <a:t>АВС</a:t>
            </a:r>
            <a:r>
              <a:rPr lang="uk-UA" sz="2200"/>
              <a:t>, який дорівнює 180°.</a:t>
            </a:r>
            <a:endParaRPr/>
          </a:p>
        </p:txBody>
      </p:sp>
      <p:pic>
        <p:nvPicPr>
          <p:cNvPr id="95" name="Google Shape;95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72237" y="1524964"/>
            <a:ext cx="4003187" cy="59127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 txBox="1"/>
          <p:nvPr/>
        </p:nvSpPr>
        <p:spPr>
          <a:xfrm>
            <a:off x="797859" y="2178189"/>
            <a:ext cx="5419304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uk-UA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2)Тепер намалюємо бісектрису </a:t>
            </a:r>
            <a:r>
              <a:rPr b="1" i="0" lang="uk-UA" sz="2200" u="none" cap="none" strike="noStrike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ВО</a:t>
            </a:r>
            <a:r>
              <a:rPr b="0" i="0" lang="uk-UA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кута </a:t>
            </a:r>
            <a:r>
              <a:rPr b="1" i="0" lang="uk-UA" sz="2200" u="none" cap="none" strike="noStrik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АВС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 flipH="1">
            <a:off x="797859" y="2808647"/>
            <a:ext cx="655489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3) Оскільки бісектриса ділить кут навпіл, то кут </a:t>
            </a:r>
            <a:r>
              <a:rPr b="1" lang="uk-UA" sz="2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АОВ=ОВС</a:t>
            </a:r>
            <a:r>
              <a:rPr lang="uk-UA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=90°.</a:t>
            </a:r>
            <a:endParaRPr/>
          </a:p>
        </p:txBody>
      </p:sp>
      <p:sp>
        <p:nvSpPr>
          <p:cNvPr id="98" name="Google Shape;98;p2"/>
          <p:cNvSpPr txBox="1"/>
          <p:nvPr/>
        </p:nvSpPr>
        <p:spPr>
          <a:xfrm>
            <a:off x="797859" y="3685590"/>
            <a:ext cx="6741428" cy="1785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 Тепер з точки В проведемо промінь </a:t>
            </a:r>
            <a:r>
              <a:rPr b="1" lang="uk-UA" sz="22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ВF</a:t>
            </a:r>
            <a:r>
              <a:rPr lang="uk-UA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так, щоб утворився розгорнутий кут </a:t>
            </a:r>
            <a:r>
              <a:rPr b="1" lang="uk-UA" sz="2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FBO</a:t>
            </a:r>
            <a:r>
              <a:rPr lang="uk-UA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Оскільки цей кут = 180°, а кут </a:t>
            </a:r>
            <a:r>
              <a:rPr b="1" lang="uk-UA" sz="2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АВО</a:t>
            </a:r>
            <a:r>
              <a:rPr lang="uk-UA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90°, то кут </a:t>
            </a:r>
            <a:r>
              <a:rPr b="1" lang="uk-UA" sz="2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АВF</a:t>
            </a:r>
            <a:r>
              <a:rPr lang="uk-UA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також = 90°. Аналогічно виходить з кутом </a:t>
            </a:r>
            <a:r>
              <a:rPr b="1" lang="uk-UA" sz="2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ОВС=СВF</a:t>
            </a:r>
            <a:r>
              <a:rPr lang="uk-UA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=90°. Отримуємо 4 кути по 90°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/>
          <p:nvPr/>
        </p:nvSpPr>
        <p:spPr>
          <a:xfrm>
            <a:off x="1316182" y="1913566"/>
            <a:ext cx="9741320" cy="775855"/>
          </a:xfrm>
          <a:prstGeom prst="roundRect">
            <a:avLst>
              <a:gd fmla="val 16667" name="adj"/>
            </a:avLst>
          </a:prstGeom>
          <a:solidFill>
            <a:srgbClr val="C4E0B2"/>
          </a:solidFill>
          <a:ln cap="flat" cmpd="sng" w="12700">
            <a:solidFill>
              <a:srgbClr val="C4E0B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Що таке перпендикулярні прямі?</a:t>
            </a:r>
            <a:endParaRPr/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3366248" y="1363858"/>
            <a:ext cx="10515600" cy="4611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i="1" lang="uk-UA" sz="2400"/>
              <a:t>Отже, можемо зробити висновок, що</a:t>
            </a:r>
            <a:endParaRPr/>
          </a:p>
        </p:txBody>
      </p:sp>
      <p:sp>
        <p:nvSpPr>
          <p:cNvPr id="106" name="Google Shape;106;p3"/>
          <p:cNvSpPr txBox="1"/>
          <p:nvPr/>
        </p:nvSpPr>
        <p:spPr>
          <a:xfrm>
            <a:off x="1262750" y="2056800"/>
            <a:ext cx="10004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4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Перпендикулярні прямі – це прямі, усі кути між якими дорівнюють 90°</a:t>
            </a:r>
            <a:endParaRPr/>
          </a:p>
        </p:txBody>
      </p:sp>
      <p:pic>
        <p:nvPicPr>
          <p:cNvPr id="107" name="Google Shape;10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16182" y="2884591"/>
            <a:ext cx="2913998" cy="2609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29962" y="2759859"/>
            <a:ext cx="2433706" cy="2859014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1440291" y="5365367"/>
            <a:ext cx="285905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000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Перпендикулярні прямі</a:t>
            </a:r>
            <a:endParaRPr/>
          </a:p>
        </p:txBody>
      </p:sp>
      <p:sp>
        <p:nvSpPr>
          <p:cNvPr id="110" name="Google Shape;110;p3"/>
          <p:cNvSpPr txBox="1"/>
          <p:nvPr/>
        </p:nvSpPr>
        <p:spPr>
          <a:xfrm>
            <a:off x="7706421" y="5365367"/>
            <a:ext cx="317804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НЕ перпендикулярні прямі</a:t>
            </a:r>
            <a:endParaRPr/>
          </a:p>
        </p:txBody>
      </p:sp>
      <p:sp>
        <p:nvSpPr>
          <p:cNvPr id="111" name="Google Shape;111;p3"/>
          <p:cNvSpPr txBox="1"/>
          <p:nvPr/>
        </p:nvSpPr>
        <p:spPr>
          <a:xfrm>
            <a:off x="4411782" y="3365674"/>
            <a:ext cx="3953631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Перпендикулярні прямі позначають знаком </a:t>
            </a:r>
            <a:r>
              <a:rPr lang="uk-U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⟂</a:t>
            </a:r>
            <a:r>
              <a:rPr i="1" lang="uk-U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Тобто можна записати, що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uk-UA" sz="20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АВ</a:t>
            </a:r>
            <a:r>
              <a:rPr b="1" i="1" lang="uk-UA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 ⟂ FC</a:t>
            </a:r>
            <a:r>
              <a:rPr b="1" i="1" lang="uk-UA" sz="20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Самостійна робота</a:t>
            </a:r>
            <a:endParaRPr/>
          </a:p>
        </p:txBody>
      </p:sp>
      <p:sp>
        <p:nvSpPr>
          <p:cNvPr id="117" name="Google Shape;117;p4"/>
          <p:cNvSpPr txBox="1"/>
          <p:nvPr>
            <p:ph idx="1" type="body"/>
          </p:nvPr>
        </p:nvSpPr>
        <p:spPr>
          <a:xfrm>
            <a:off x="838200" y="1690688"/>
            <a:ext cx="10515600" cy="448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lang="uk-UA" sz="2200"/>
              <a:t>Що називають перпендикулярними прямими?</a:t>
            </a:r>
            <a:endParaRPr/>
          </a:p>
          <a:p>
            <a:pPr indent="-5143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lang="uk-UA" sz="2200"/>
              <a:t>Яка головна умова перпендикулярності?</a:t>
            </a:r>
            <a:endParaRPr/>
          </a:p>
          <a:p>
            <a:pPr indent="-5143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lang="uk-UA" sz="2200"/>
              <a:t>Як можна побудувати перпендикулярні прямі?</a:t>
            </a:r>
            <a:endParaRPr/>
          </a:p>
          <a:p>
            <a:pPr indent="-5143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lang="uk-UA" sz="2200"/>
              <a:t>На малюнку зображений квадрат. Запишіть усі перпендикулярні прямі.</a:t>
            </a:r>
            <a:endParaRPr/>
          </a:p>
          <a:p>
            <a:pPr indent="-3619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  <p:sp>
        <p:nvSpPr>
          <p:cNvPr id="118" name="Google Shape;118;p4"/>
          <p:cNvSpPr txBox="1"/>
          <p:nvPr/>
        </p:nvSpPr>
        <p:spPr>
          <a:xfrm>
            <a:off x="3029583" y="1184886"/>
            <a:ext cx="613283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Дайте відповідь на запитання та виконайте вправи</a:t>
            </a:r>
            <a:endParaRPr/>
          </a:p>
        </p:txBody>
      </p:sp>
      <p:pic>
        <p:nvPicPr>
          <p:cNvPr id="119" name="Google Shape;1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33064" y="3388659"/>
            <a:ext cx="2845606" cy="2677116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4"/>
          <p:cNvSpPr txBox="1"/>
          <p:nvPr/>
        </p:nvSpPr>
        <p:spPr>
          <a:xfrm>
            <a:off x="838201" y="3388659"/>
            <a:ext cx="7073840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5) Намалюйте тупокутний рівнобедрений трикутник. Через вершину трикутника проведіть перпендикулярну пряму до протилежної сторони. Знайдіть гострі кути трикутника, якщо половина тупого кута = 60°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95071" y="3908752"/>
            <a:ext cx="4358729" cy="2404816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5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Самоперевірка</a:t>
            </a:r>
            <a:endParaRPr/>
          </a:p>
        </p:txBody>
      </p:sp>
      <p:sp>
        <p:nvSpPr>
          <p:cNvPr id="127" name="Google Shape;127;p5"/>
          <p:cNvSpPr txBox="1"/>
          <p:nvPr>
            <p:ph idx="1" type="body"/>
          </p:nvPr>
        </p:nvSpPr>
        <p:spPr>
          <a:xfrm>
            <a:off x="838200" y="1640541"/>
            <a:ext cx="10515600" cy="4536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b="1" lang="uk-UA" sz="2200"/>
              <a:t>Перпендикулярні прямі </a:t>
            </a:r>
            <a:r>
              <a:rPr lang="uk-UA" sz="2200"/>
              <a:t>– це прямі, усі кути між якими = 90 градусів.</a:t>
            </a:r>
            <a:endParaRPr/>
          </a:p>
          <a:p>
            <a:pPr indent="-5143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lang="uk-UA" sz="2200"/>
              <a:t>Головною умовою перпендикулярності є </a:t>
            </a:r>
            <a:r>
              <a:rPr b="1" lang="uk-UA" sz="2200"/>
              <a:t>чотири суміжні кути по 90 градусів</a:t>
            </a:r>
            <a:r>
              <a:rPr lang="uk-UA" sz="2200"/>
              <a:t>.</a:t>
            </a:r>
            <a:endParaRPr/>
          </a:p>
          <a:p>
            <a:pPr indent="-5143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lang="uk-UA" sz="2200"/>
              <a:t>За допомогою </a:t>
            </a:r>
            <a:r>
              <a:rPr b="1" lang="uk-UA" sz="2200"/>
              <a:t>косинця</a:t>
            </a:r>
            <a:r>
              <a:rPr lang="uk-UA" sz="2200"/>
              <a:t>.</a:t>
            </a:r>
            <a:endParaRPr/>
          </a:p>
          <a:p>
            <a:pPr indent="-5143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200"/>
              <a:buAutoNum type="arabicParenR"/>
            </a:pPr>
            <a:r>
              <a:rPr b="1" lang="uk-UA" sz="2200">
                <a:solidFill>
                  <a:srgbClr val="BF9000"/>
                </a:solidFill>
              </a:rPr>
              <a:t>AB ⟂ BC ⟂CD ⟂AD.  AC ⟂BD(AO ⟂BO ⟂CO ⟂DO)</a:t>
            </a:r>
            <a:endParaRPr b="1" sz="2200">
              <a:solidFill>
                <a:srgbClr val="BF9000"/>
              </a:solidFill>
            </a:endParaRPr>
          </a:p>
          <a:p>
            <a:pPr indent="-5143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lang="uk-UA" sz="2200"/>
              <a:t>Отже, пряма </a:t>
            </a:r>
            <a:r>
              <a:rPr b="1" lang="uk-UA" sz="2200">
                <a:solidFill>
                  <a:srgbClr val="BF9000"/>
                </a:solidFill>
              </a:rPr>
              <a:t>СО ⟂ АВ</a:t>
            </a:r>
            <a:r>
              <a:rPr lang="uk-UA" sz="2200"/>
              <a:t>, і є бісектрисою кута АСВ. Тому кут АСВ дорівнює 120 градусів. Оскільки сума кутів рівнобедреного трикутника дорівнює 180 градусів, то сума гострих кутів дорівнює 60, тобто кут А=кут В=30°</a:t>
            </a:r>
            <a:endParaRPr sz="2200"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3619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3746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-3746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-3746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 txBox="1"/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Скільки правильних відповідей ви отримали?</a:t>
            </a:r>
            <a:endParaRPr/>
          </a:p>
        </p:txBody>
      </p:sp>
      <p:sp>
        <p:nvSpPr>
          <p:cNvPr id="133" name="Google Shape;133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800"/>
              <a:buNone/>
            </a:pPr>
            <a:r>
              <a:rPr b="1" i="1" lang="uk-UA">
                <a:solidFill>
                  <a:srgbClr val="7700EE"/>
                </a:solidFill>
              </a:rPr>
              <a:t>Для закріплення отриманих знань рекомендуємо: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Опрацювати у вашому підручнику з математики тему </a:t>
            </a:r>
            <a:r>
              <a:rPr b="1" lang="uk-UA">
                <a:solidFill>
                  <a:srgbClr val="BF9000"/>
                </a:solidFill>
              </a:rPr>
              <a:t>«Перпендикулярні прямі».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Повторити види трикутників, властивості кутів у трикутнику.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Тренуватись у побудові перпендикулярних прямих за допомогою косинця.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2024-04-29T19:04:53Z</dcterms:created>
  <dc:creator>Marina Martseniyk</dc:creator>
</cp:coreProperties>
</file>