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h6sQrMJZXlznu7hX03OeINCIWm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та вміс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розділу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’єкти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 підпис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і підпис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58432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Переставна та сполучна властивості множення. Коефіцієнт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407987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00EE"/>
              </a:buClr>
              <a:buSzPts val="3200"/>
              <a:buNone/>
            </a:pPr>
            <a:r>
              <a:rPr b="1" lang="en-US" sz="3200">
                <a:solidFill>
                  <a:srgbClr val="7700EE"/>
                </a:solidFill>
              </a:rPr>
              <a:t>6 клас</a:t>
            </a:r>
            <a:endParaRPr sz="3200">
              <a:solidFill>
                <a:srgbClr val="7700E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Так тримати! Ви засвоїли увесь матеріал з цієї теми </a:t>
            </a:r>
            <a:endParaRPr/>
          </a:p>
        </p:txBody>
      </p:sp>
      <p:sp>
        <p:nvSpPr>
          <p:cNvPr id="160" name="Google Shape;160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800"/>
              <a:buNone/>
            </a:pPr>
            <a:r>
              <a:rPr b="1" i="1" lang="en-US">
                <a:solidFill>
                  <a:srgbClr val="BF9000"/>
                </a:solidFill>
              </a:rPr>
              <a:t>Для закріплення вже отриманих знань з цієї теми, Mathema рекомендує</a:t>
            </a:r>
            <a:r>
              <a:rPr lang="en-US">
                <a:solidFill>
                  <a:srgbClr val="BF9000"/>
                </a:solidFill>
              </a:rPr>
              <a:t>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Опрацювати матеріал у вашому підручнику з математики з теми </a:t>
            </a:r>
            <a:r>
              <a:rPr lang="en-US" sz="2600" u="sng"/>
              <a:t>«Основні властивості множення раціональних чисел. Переставна та сполучна властивості, коефіцієнт».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Потренуватись у виконанні вправ на множення раціональних чисел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Згадаймо, що таке множення раціональних чисел?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519518"/>
            <a:ext cx="10515600" cy="4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00EE"/>
              </a:buClr>
              <a:buSzPts val="2800"/>
              <a:buNone/>
            </a:pPr>
            <a:r>
              <a:rPr b="1" lang="en-US">
                <a:solidFill>
                  <a:srgbClr val="7700EE"/>
                </a:solidFill>
              </a:rPr>
              <a:t>Множення раціональних чисел </a:t>
            </a:r>
            <a:r>
              <a:rPr lang="en-US"/>
              <a:t>– це арифметична дія, при якій множниками є раціональні числа.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00EE"/>
              </a:buClr>
              <a:buSzPts val="2800"/>
              <a:buNone/>
            </a:pPr>
            <a:r>
              <a:rPr b="1" lang="en-US">
                <a:solidFill>
                  <a:srgbClr val="7700EE"/>
                </a:solidFill>
              </a:rPr>
              <a:t>Раціональні числа </a:t>
            </a:r>
            <a:r>
              <a:rPr lang="en-US"/>
              <a:t>– це сукупність усіх додатніх, від’ємних чисел і дробів.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/>
              <a:t>Від того, який знак матиме один з множників – залежить і результат множення.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Перед тим, як навчитись множити раціональні числа, слід пояснити основні властивості множення.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 txBox="1"/>
          <p:nvPr>
            <p:ph type="title"/>
          </p:nvPr>
        </p:nvSpPr>
        <p:spPr>
          <a:xfrm>
            <a:off x="3899647" y="655132"/>
            <a:ext cx="4392706" cy="562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Властивості множення</a:t>
            </a:r>
            <a:endParaRPr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838200" y="1127498"/>
            <a:ext cx="10515600" cy="5353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i="1" sz="2200"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arenR"/>
            </a:pPr>
            <a:r>
              <a:rPr b="1" lang="en-US" sz="2200"/>
              <a:t>Переставна властивість:</a:t>
            </a:r>
            <a:endParaRPr b="1" sz="2200"/>
          </a:p>
          <a:p>
            <a:pPr indent="-3175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sz="2200"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arenR"/>
            </a:pPr>
            <a:r>
              <a:rPr b="1" lang="en-US" sz="2200"/>
              <a:t>Сполучна властивість:</a:t>
            </a:r>
            <a:endParaRPr b="1" sz="2200"/>
          </a:p>
          <a:p>
            <a:pPr indent="-3175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sz="2200"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arenR"/>
            </a:pPr>
            <a:r>
              <a:rPr b="1" lang="en-US" sz="2200"/>
              <a:t>Розподільна властивість:</a:t>
            </a:r>
            <a:endParaRPr b="1" sz="2200"/>
          </a:p>
          <a:p>
            <a:pPr indent="-3175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sz="2200"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arenR"/>
            </a:pPr>
            <a:r>
              <a:rPr b="1" lang="en-US" sz="2200"/>
              <a:t>Множення на 0:</a:t>
            </a:r>
            <a:endParaRPr b="1" sz="2200"/>
          </a:p>
          <a:p>
            <a:pPr indent="-3175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sz="2200"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arenR"/>
            </a:pPr>
            <a:r>
              <a:rPr b="1" lang="en-US" sz="2200"/>
              <a:t>Множення на 1:</a:t>
            </a:r>
            <a:endParaRPr/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6068" y="1407350"/>
            <a:ext cx="1920684" cy="64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69167" y="2268443"/>
            <a:ext cx="3318719" cy="64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37888" y="3161434"/>
            <a:ext cx="3550774" cy="628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89141" y="4058910"/>
            <a:ext cx="4867030" cy="52088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8016816" y="4970546"/>
            <a:ext cx="37560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(Множення будь-якого числа на 1 дорівнює цьому самому числу)</a:t>
            </a:r>
            <a:endParaRPr/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89141" y="4936267"/>
            <a:ext cx="4541622" cy="477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4805080" y="3565851"/>
            <a:ext cx="2581836" cy="914400"/>
          </a:xfrm>
          <a:prstGeom prst="roundRect">
            <a:avLst>
              <a:gd fmla="val 16667" name="adj"/>
            </a:avLst>
          </a:prstGeom>
          <a:solidFill>
            <a:srgbClr val="A8D08C"/>
          </a:solidFill>
          <a:ln cap="flat" cmpd="sng" w="12700">
            <a:solidFill>
              <a:srgbClr val="C4E0B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Переставна та сполучна властивості множення</a:t>
            </a:r>
            <a:endParaRPr/>
          </a:p>
        </p:txBody>
      </p:sp>
      <p:sp>
        <p:nvSpPr>
          <p:cNvPr id="111" name="Google Shape;111;p4"/>
          <p:cNvSpPr txBox="1"/>
          <p:nvPr>
            <p:ph idx="1" type="body"/>
          </p:nvPr>
        </p:nvSpPr>
        <p:spPr>
          <a:xfrm>
            <a:off x="838200" y="1869141"/>
            <a:ext cx="10515600" cy="4307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00"/>
              <a:buAutoNum type="arabicParenR"/>
            </a:pPr>
            <a:r>
              <a:rPr b="1" lang="en-US" sz="2400">
                <a:solidFill>
                  <a:srgbClr val="BF9000"/>
                </a:solidFill>
              </a:rPr>
              <a:t>Переставна властивість: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Нехай у нас є числа a, b. Згідно властивості, від перестановки множників добуток не змінюється, тобто a*b = b*a.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US" sz="2400"/>
              <a:t>Наприклад: -6*2 = -12, -2*6 = -12, але при цьому -2*(-6) ≠ -12.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i="1" sz="2400"/>
          </a:p>
        </p:txBody>
      </p:sp>
      <p:sp>
        <p:nvSpPr>
          <p:cNvPr id="112" name="Google Shape;112;p4"/>
          <p:cNvSpPr txBox="1"/>
          <p:nvPr/>
        </p:nvSpPr>
        <p:spPr>
          <a:xfrm>
            <a:off x="1609002" y="1267156"/>
            <a:ext cx="897399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Сьогодні ми розглянемо саме переставну та сполучну властивості множення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5017017" y="3699886"/>
            <a:ext cx="215796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lang="en-US" sz="3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1" lang="en-US" sz="3600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lang="en-US" sz="3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1" sz="36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38201" y="4614286"/>
            <a:ext cx="10515600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Зверніть увагу! </a:t>
            </a: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Знак добутку залежить від знаку множників. Якщо один з множників матиме від’ємний знак, то добуток буде від’ємний. Якщо обидва множники будуть від’ємні або додатні, то знак добутку буде додатній.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2568388" y="4114800"/>
            <a:ext cx="7140388" cy="995082"/>
          </a:xfrm>
          <a:prstGeom prst="roundRect">
            <a:avLst>
              <a:gd fmla="val 16667" name="adj"/>
            </a:avLst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 txBox="1"/>
          <p:nvPr>
            <p:ph type="title"/>
          </p:nvPr>
        </p:nvSpPr>
        <p:spPr>
          <a:xfrm>
            <a:off x="-412377" y="-95251"/>
            <a:ext cx="103094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.</a:t>
            </a:r>
            <a:endParaRPr/>
          </a:p>
        </p:txBody>
      </p:sp>
      <p:sp>
        <p:nvSpPr>
          <p:cNvPr id="121" name="Google Shape;121;p5"/>
          <p:cNvSpPr txBox="1"/>
          <p:nvPr>
            <p:ph idx="1" type="body"/>
          </p:nvPr>
        </p:nvSpPr>
        <p:spPr>
          <a:xfrm>
            <a:off x="838200" y="914400"/>
            <a:ext cx="10515600" cy="526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00"/>
              <a:buNone/>
            </a:pPr>
            <a:r>
              <a:rPr b="1" lang="en-US" sz="2400">
                <a:solidFill>
                  <a:srgbClr val="BF9000"/>
                </a:solidFill>
              </a:rPr>
              <a:t>2) Сполучна властивість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Нехай в нас є числа a, b та c. Сполучна властивість множення полягає в тому, що при об’єднанні двох будь-яких множників добуток залишатиметься незмінним. Тобто </a:t>
            </a:r>
            <a:r>
              <a:rPr b="1" lang="en-US" sz="2400" u="sng"/>
              <a:t>a*b*c = a*(b*c) = (a*b)*c = (a*c)*b.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 u="sng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 sz="2400"/>
              <a:t>Наприклад: </a:t>
            </a:r>
            <a:r>
              <a:rPr i="1" lang="en-US" sz="2400"/>
              <a:t>2*4*8 = 64; (2*4)*8 = 8*8 = 64; 2*(4*8) = 2*32 = 64; (2*8)*4 = 16*4=64.</a:t>
            </a:r>
            <a:endParaRPr i="1" sz="2400"/>
          </a:p>
        </p:txBody>
      </p:sp>
      <p:sp>
        <p:nvSpPr>
          <p:cNvPr id="122" name="Google Shape;122;p5"/>
          <p:cNvSpPr txBox="1"/>
          <p:nvPr/>
        </p:nvSpPr>
        <p:spPr>
          <a:xfrm>
            <a:off x="2861781" y="4316506"/>
            <a:ext cx="65582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lang="en-US" sz="3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lang="en-US" sz="32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1" lang="en-US" sz="3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(A*B)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lang="en-US" sz="32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1" lang="en-US" sz="3200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lang="en-US" sz="32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(B*C)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b="1" lang="en-US" sz="3200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(A*C)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lang="en-US" sz="3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1" sz="3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6802583" y="2586726"/>
            <a:ext cx="4904508" cy="1985274"/>
          </a:xfrm>
          <a:prstGeom prst="roundRect">
            <a:avLst>
              <a:gd fmla="val 16667" name="adj"/>
            </a:avLst>
          </a:prstGeom>
          <a:solidFill>
            <a:srgbClr val="A8D08C"/>
          </a:solidFill>
          <a:ln cap="flat" cmpd="sng" w="12700">
            <a:solidFill>
              <a:srgbClr val="C4E0B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 txBox="1"/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Знак добутку</a:t>
            </a:r>
            <a:endParaRPr/>
          </a:p>
        </p:txBody>
      </p:sp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838200" y="2186616"/>
            <a:ext cx="10515600" cy="4171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/>
            </a:pPr>
            <a:r>
              <a:rPr b="1" lang="en-US" sz="2600"/>
              <a:t>“</a:t>
            </a:r>
            <a:r>
              <a:rPr b="1" lang="en-US" sz="2600">
                <a:solidFill>
                  <a:srgbClr val="548135"/>
                </a:solidFill>
              </a:rPr>
              <a:t>+</a:t>
            </a:r>
            <a:r>
              <a:rPr b="1" lang="en-US" sz="2600"/>
              <a:t>” * “</a:t>
            </a:r>
            <a:r>
              <a:rPr b="1" lang="en-US" sz="2600">
                <a:solidFill>
                  <a:srgbClr val="BF9000"/>
                </a:solidFill>
              </a:rPr>
              <a:t>-</a:t>
            </a:r>
            <a:r>
              <a:rPr b="1" lang="en-US" sz="2600"/>
              <a:t>” = “</a:t>
            </a:r>
            <a:r>
              <a:rPr b="1" lang="en-US" sz="2600">
                <a:solidFill>
                  <a:srgbClr val="BF9000"/>
                </a:solidFill>
              </a:rPr>
              <a:t>-</a:t>
            </a:r>
            <a:r>
              <a:rPr b="1" lang="en-US" sz="2600"/>
              <a:t>” </a:t>
            </a:r>
            <a:r>
              <a:rPr lang="en-US" sz="2600"/>
              <a:t>;  </a:t>
            </a:r>
            <a:r>
              <a:rPr i="1" lang="en-US" sz="2600">
                <a:solidFill>
                  <a:srgbClr val="7700EE"/>
                </a:solidFill>
              </a:rPr>
              <a:t>a*(-b) = -c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/>
            </a:pPr>
            <a:r>
              <a:rPr b="1" lang="en-US" sz="2600"/>
              <a:t>“</a:t>
            </a:r>
            <a:r>
              <a:rPr b="1" lang="en-US" sz="2600">
                <a:solidFill>
                  <a:srgbClr val="548135"/>
                </a:solidFill>
              </a:rPr>
              <a:t>+</a:t>
            </a:r>
            <a:r>
              <a:rPr b="1" lang="en-US" sz="2600"/>
              <a:t>” * “</a:t>
            </a:r>
            <a:r>
              <a:rPr b="1" lang="en-US" sz="2600">
                <a:solidFill>
                  <a:srgbClr val="548135"/>
                </a:solidFill>
              </a:rPr>
              <a:t>+</a:t>
            </a:r>
            <a:r>
              <a:rPr b="1" lang="en-US" sz="2600"/>
              <a:t>” = “</a:t>
            </a:r>
            <a:r>
              <a:rPr b="1" lang="en-US" sz="2600">
                <a:solidFill>
                  <a:srgbClr val="548135"/>
                </a:solidFill>
              </a:rPr>
              <a:t>+</a:t>
            </a:r>
            <a:r>
              <a:rPr b="1" lang="en-US" sz="2600"/>
              <a:t>” </a:t>
            </a:r>
            <a:r>
              <a:rPr lang="en-US" sz="2600"/>
              <a:t>;  </a:t>
            </a:r>
            <a:r>
              <a:rPr i="1" lang="en-US" sz="2600">
                <a:solidFill>
                  <a:srgbClr val="7700EE"/>
                </a:solidFill>
              </a:rPr>
              <a:t>a*b = c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/>
            </a:pPr>
            <a:r>
              <a:rPr b="1" lang="en-US" sz="2600"/>
              <a:t>“</a:t>
            </a:r>
            <a:r>
              <a:rPr b="1" lang="en-US" sz="2600">
                <a:solidFill>
                  <a:srgbClr val="BF9000"/>
                </a:solidFill>
              </a:rPr>
              <a:t>-</a:t>
            </a:r>
            <a:r>
              <a:rPr b="1" lang="en-US" sz="2600"/>
              <a:t>” * “</a:t>
            </a:r>
            <a:r>
              <a:rPr b="1" lang="en-US" sz="2600">
                <a:solidFill>
                  <a:srgbClr val="BF9000"/>
                </a:solidFill>
              </a:rPr>
              <a:t>-</a:t>
            </a:r>
            <a:r>
              <a:rPr b="1" lang="en-US" sz="2600"/>
              <a:t>” = “</a:t>
            </a:r>
            <a:r>
              <a:rPr b="1" lang="en-US" sz="2600">
                <a:solidFill>
                  <a:srgbClr val="548135"/>
                </a:solidFill>
              </a:rPr>
              <a:t>+</a:t>
            </a:r>
            <a:r>
              <a:rPr b="1" lang="en-US" sz="2600"/>
              <a:t>” ;  </a:t>
            </a:r>
            <a:r>
              <a:rPr i="1" lang="en-US" sz="2600">
                <a:solidFill>
                  <a:srgbClr val="7700EE"/>
                </a:solidFill>
              </a:rPr>
              <a:t>-a*(-b) = c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/>
            </a:pPr>
            <a:r>
              <a:rPr b="1" lang="en-US" sz="2600"/>
              <a:t>“</a:t>
            </a:r>
            <a:r>
              <a:rPr b="1" lang="en-US" sz="2600">
                <a:solidFill>
                  <a:srgbClr val="BF9000"/>
                </a:solidFill>
              </a:rPr>
              <a:t>-</a:t>
            </a:r>
            <a:r>
              <a:rPr b="1" lang="en-US" sz="2600"/>
              <a:t>” * “</a:t>
            </a:r>
            <a:r>
              <a:rPr b="1" lang="en-US" sz="2600">
                <a:solidFill>
                  <a:srgbClr val="BF9000"/>
                </a:solidFill>
              </a:rPr>
              <a:t>-</a:t>
            </a:r>
            <a:r>
              <a:rPr b="1" lang="en-US" sz="2600"/>
              <a:t>” * “</a:t>
            </a:r>
            <a:r>
              <a:rPr b="1" lang="en-US" sz="2600">
                <a:solidFill>
                  <a:srgbClr val="548135"/>
                </a:solidFill>
              </a:rPr>
              <a:t>+</a:t>
            </a:r>
            <a:r>
              <a:rPr b="1" lang="en-US" sz="2600"/>
              <a:t>” = “</a:t>
            </a:r>
            <a:r>
              <a:rPr b="1" lang="en-US" sz="2600">
                <a:solidFill>
                  <a:srgbClr val="548135"/>
                </a:solidFill>
              </a:rPr>
              <a:t>+</a:t>
            </a:r>
            <a:r>
              <a:rPr b="1" lang="en-US" sz="2600"/>
              <a:t>” ;  </a:t>
            </a:r>
            <a:r>
              <a:rPr i="1" lang="en-US" sz="2600">
                <a:solidFill>
                  <a:srgbClr val="7700EE"/>
                </a:solidFill>
              </a:rPr>
              <a:t>-a*(-b)*c = d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/>
            </a:pPr>
            <a:r>
              <a:rPr b="1" lang="en-US" sz="2600"/>
              <a:t>“</a:t>
            </a:r>
            <a:r>
              <a:rPr b="1" lang="en-US" sz="2600">
                <a:solidFill>
                  <a:srgbClr val="BF9000"/>
                </a:solidFill>
              </a:rPr>
              <a:t>-</a:t>
            </a:r>
            <a:r>
              <a:rPr b="1" lang="en-US" sz="2600"/>
              <a:t>” * “</a:t>
            </a:r>
            <a:r>
              <a:rPr b="1" lang="en-US" sz="2600">
                <a:solidFill>
                  <a:srgbClr val="548135"/>
                </a:solidFill>
              </a:rPr>
              <a:t>+</a:t>
            </a:r>
            <a:r>
              <a:rPr b="1" lang="en-US" sz="2600"/>
              <a:t>” * “</a:t>
            </a:r>
            <a:r>
              <a:rPr b="1" lang="en-US" sz="2600">
                <a:solidFill>
                  <a:srgbClr val="548135"/>
                </a:solidFill>
              </a:rPr>
              <a:t>+</a:t>
            </a:r>
            <a:r>
              <a:rPr b="1" lang="en-US" sz="2600"/>
              <a:t>” = “</a:t>
            </a:r>
            <a:r>
              <a:rPr b="1" lang="en-US" sz="2600">
                <a:solidFill>
                  <a:srgbClr val="BF9000"/>
                </a:solidFill>
              </a:rPr>
              <a:t>-</a:t>
            </a:r>
            <a:r>
              <a:rPr b="1" lang="en-US" sz="2600"/>
              <a:t>” ;  </a:t>
            </a:r>
            <a:r>
              <a:rPr i="1" lang="en-US" sz="2600">
                <a:solidFill>
                  <a:srgbClr val="7700EE"/>
                </a:solidFill>
              </a:rPr>
              <a:t>-a*b*c = -d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/>
            </a:pPr>
            <a:r>
              <a:rPr b="1" lang="en-US" sz="2600"/>
              <a:t>“</a:t>
            </a:r>
            <a:r>
              <a:rPr b="1" lang="en-US" sz="2600">
                <a:solidFill>
                  <a:srgbClr val="BF9000"/>
                </a:solidFill>
              </a:rPr>
              <a:t>-</a:t>
            </a:r>
            <a:r>
              <a:rPr b="1" lang="en-US" sz="2600"/>
              <a:t>” * “</a:t>
            </a:r>
            <a:r>
              <a:rPr b="1" lang="en-US" sz="2600">
                <a:solidFill>
                  <a:srgbClr val="BF9000"/>
                </a:solidFill>
              </a:rPr>
              <a:t>-</a:t>
            </a:r>
            <a:r>
              <a:rPr b="1" lang="en-US" sz="2600"/>
              <a:t>” * “</a:t>
            </a:r>
            <a:r>
              <a:rPr b="1" lang="en-US" sz="2600">
                <a:solidFill>
                  <a:srgbClr val="BF9000"/>
                </a:solidFill>
              </a:rPr>
              <a:t>-</a:t>
            </a:r>
            <a:r>
              <a:rPr b="1" lang="en-US" sz="2600"/>
              <a:t>” = “</a:t>
            </a:r>
            <a:r>
              <a:rPr b="1" lang="en-US" sz="2600">
                <a:solidFill>
                  <a:srgbClr val="BF9000"/>
                </a:solidFill>
              </a:rPr>
              <a:t>-</a:t>
            </a:r>
            <a:r>
              <a:rPr b="1" lang="en-US" sz="2600"/>
              <a:t>” ;  </a:t>
            </a:r>
            <a:r>
              <a:rPr i="1" lang="en-US" sz="2600">
                <a:solidFill>
                  <a:srgbClr val="7700EE"/>
                </a:solidFill>
              </a:rPr>
              <a:t>-a*(-b)*(-c) = -d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/>
            </a:pPr>
            <a:r>
              <a:rPr b="1" lang="en-US" sz="2600"/>
              <a:t>“</a:t>
            </a:r>
            <a:r>
              <a:rPr b="1" lang="en-US" sz="2600">
                <a:solidFill>
                  <a:srgbClr val="548135"/>
                </a:solidFill>
              </a:rPr>
              <a:t>+</a:t>
            </a:r>
            <a:r>
              <a:rPr b="1" lang="en-US" sz="2600"/>
              <a:t>” * “</a:t>
            </a:r>
            <a:r>
              <a:rPr b="1" lang="en-US" sz="2600">
                <a:solidFill>
                  <a:srgbClr val="548135"/>
                </a:solidFill>
              </a:rPr>
              <a:t>+</a:t>
            </a:r>
            <a:r>
              <a:rPr b="1" lang="en-US" sz="2600"/>
              <a:t>” * “</a:t>
            </a:r>
            <a:r>
              <a:rPr b="1" lang="en-US" sz="2600">
                <a:solidFill>
                  <a:srgbClr val="548135"/>
                </a:solidFill>
              </a:rPr>
              <a:t>+</a:t>
            </a:r>
            <a:r>
              <a:rPr b="1" lang="en-US" sz="2600"/>
              <a:t>” = “</a:t>
            </a:r>
            <a:r>
              <a:rPr b="1" lang="en-US" sz="2600">
                <a:solidFill>
                  <a:srgbClr val="548135"/>
                </a:solidFill>
              </a:rPr>
              <a:t>+</a:t>
            </a:r>
            <a:r>
              <a:rPr b="1" lang="en-US" sz="2600"/>
              <a:t>” ;  </a:t>
            </a:r>
            <a:r>
              <a:rPr i="1" lang="en-US" sz="2600">
                <a:solidFill>
                  <a:srgbClr val="7700EE"/>
                </a:solidFill>
              </a:rPr>
              <a:t>a*b*c = d</a:t>
            </a:r>
            <a:endParaRPr/>
          </a:p>
        </p:txBody>
      </p:sp>
      <p:sp>
        <p:nvSpPr>
          <p:cNvPr id="130" name="Google Shape;130;p6"/>
          <p:cNvSpPr txBox="1"/>
          <p:nvPr/>
        </p:nvSpPr>
        <p:spPr>
          <a:xfrm>
            <a:off x="1299674" y="1359310"/>
            <a:ext cx="1005412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Вже було згадано про те, що від знаку множників залежить і знак добутку. Тепер розглянемо основні випадки множення раціональних чисел, при яких знак буде змінюватись</a:t>
            </a:r>
            <a:endParaRPr/>
          </a:p>
        </p:txBody>
      </p:sp>
      <p:sp>
        <p:nvSpPr>
          <p:cNvPr id="131" name="Google Shape;131;p6"/>
          <p:cNvSpPr txBox="1"/>
          <p:nvPr/>
        </p:nvSpPr>
        <p:spPr>
          <a:xfrm>
            <a:off x="7079672" y="2186616"/>
            <a:ext cx="44769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Отже, можемо зробити висновок, що</a:t>
            </a:r>
            <a:endParaRPr/>
          </a:p>
        </p:txBody>
      </p:sp>
      <p:sp>
        <p:nvSpPr>
          <p:cNvPr id="132" name="Google Shape;132;p6"/>
          <p:cNvSpPr txBox="1"/>
          <p:nvPr/>
        </p:nvSpPr>
        <p:spPr>
          <a:xfrm>
            <a:off x="6913418" y="2684873"/>
            <a:ext cx="468283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Знак добутку раціональних чисел залежить від кількості чисел з від’ємним знаком. Якщо це </a:t>
            </a:r>
            <a:r>
              <a:rPr b="1" i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непарна кількість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(1,3,5…), то знак добутку буде від’ємним, якщо ж </a:t>
            </a:r>
            <a:r>
              <a:rPr b="1" i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парна кількість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(2,4,6…включно з 0), то знак добутку буде додатним.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/>
          <p:nvPr/>
        </p:nvSpPr>
        <p:spPr>
          <a:xfrm>
            <a:off x="838200" y="3629889"/>
            <a:ext cx="10855036" cy="1325563"/>
          </a:xfrm>
          <a:prstGeom prst="roundRect">
            <a:avLst>
              <a:gd fmla="val 16667" name="adj"/>
            </a:avLst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 txBox="1"/>
          <p:nvPr>
            <p:ph type="title"/>
          </p:nvPr>
        </p:nvSpPr>
        <p:spPr>
          <a:xfrm>
            <a:off x="838200" y="2852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Що таке коефіцієнт?</a:t>
            </a:r>
            <a:endParaRPr/>
          </a:p>
        </p:txBody>
      </p:sp>
      <p:sp>
        <p:nvSpPr>
          <p:cNvPr id="139" name="Google Shape;139;p7"/>
          <p:cNvSpPr txBox="1"/>
          <p:nvPr>
            <p:ph idx="1" type="body"/>
          </p:nvPr>
        </p:nvSpPr>
        <p:spPr>
          <a:xfrm>
            <a:off x="838200" y="1385049"/>
            <a:ext cx="10515600" cy="4791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i="1" lang="en-US" sz="2200"/>
              <a:t>Давайте розв’яжемо невеличке рівняння на множення.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US" sz="2200"/>
              <a:t>2,5х*(-2х) =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i="1" lang="en-US" sz="2200"/>
              <a:t>Скориставшись сполучною властивістю, винесемо -х за дужки: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US" sz="2200"/>
              <a:t>-х*(2,5*2) = -х*5 = -5х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Число -5 в даному випадку є </a:t>
            </a:r>
            <a:r>
              <a:rPr lang="en-US" sz="2200" u="sng"/>
              <a:t>коефіцієнтом.</a:t>
            </a:r>
            <a:endParaRPr/>
          </a:p>
        </p:txBody>
      </p:sp>
      <p:sp>
        <p:nvSpPr>
          <p:cNvPr id="140" name="Google Shape;140;p7"/>
          <p:cNvSpPr txBox="1"/>
          <p:nvPr/>
        </p:nvSpPr>
        <p:spPr>
          <a:xfrm>
            <a:off x="900545" y="3781006"/>
            <a:ext cx="10730345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Коефіцієнт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це таке раціональне число, яке стоїть перед буквенним множником. Коефіцієнти можна множити, додавати чи ділити лише з подібними множниками, доданками чи дільниками.</a:t>
            </a:r>
            <a:endParaRPr/>
          </a:p>
        </p:txBody>
      </p:sp>
      <p:sp>
        <p:nvSpPr>
          <p:cNvPr id="141" name="Google Shape;141;p7"/>
          <p:cNvSpPr txBox="1"/>
          <p:nvPr/>
        </p:nvSpPr>
        <p:spPr>
          <a:xfrm>
            <a:off x="838200" y="5106569"/>
            <a:ext cx="1085503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Подібні числа </a:t>
            </a: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це числа, що мають однакову буквенну частину. Наприклад, 5х та 3х, чи 2а та 10а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Самостійна робота</a:t>
            </a:r>
            <a:endParaRPr/>
          </a:p>
        </p:txBody>
      </p:sp>
      <p:sp>
        <p:nvSpPr>
          <p:cNvPr id="147" name="Google Shape;147;p8"/>
          <p:cNvSpPr txBox="1"/>
          <p:nvPr>
            <p:ph idx="1" type="body"/>
          </p:nvPr>
        </p:nvSpPr>
        <p:spPr>
          <a:xfrm>
            <a:off x="838200" y="1990165"/>
            <a:ext cx="10515600" cy="4321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00EE"/>
              </a:buClr>
              <a:buSzPts val="2400"/>
              <a:buNone/>
            </a:pPr>
            <a:r>
              <a:rPr b="1" lang="en-US" sz="2400">
                <a:solidFill>
                  <a:srgbClr val="7700EE"/>
                </a:solidFill>
              </a:rPr>
              <a:t>Вправа 1. </a:t>
            </a:r>
            <a:r>
              <a:rPr lang="en-US" sz="2400"/>
              <a:t>Виконайте множення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en-US" sz="2400"/>
              <a:t>4*(-12)*8 =                                  3) 10*(-10)*10*(-10) =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en-US" sz="2400"/>
              <a:t>-27*(-2)*1*0 =                            4) -3*(-4)*(-2)*(-5)*(-2) =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00EE"/>
              </a:buClr>
              <a:buSzPts val="2400"/>
              <a:buNone/>
            </a:pPr>
            <a:r>
              <a:rPr b="1" lang="en-US" sz="2400">
                <a:solidFill>
                  <a:srgbClr val="7700EE"/>
                </a:solidFill>
              </a:rPr>
              <a:t>Вправа 2. </a:t>
            </a:r>
            <a:r>
              <a:rPr lang="en-US" sz="2400"/>
              <a:t>Чи правильно виконане множення?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en-US" sz="2400"/>
              <a:t>7*(-8)*10 = 540                             3) -5*12 = 80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en-US" sz="2400"/>
              <a:t>11*(-11)*(-2) = -242                     4) 4*4*(-2)*1*(-8)*(-5)*(-6) = 7680</a:t>
            </a:r>
            <a:endParaRPr/>
          </a:p>
        </p:txBody>
      </p:sp>
      <p:sp>
        <p:nvSpPr>
          <p:cNvPr id="148" name="Google Shape;148;p8"/>
          <p:cNvSpPr txBox="1"/>
          <p:nvPr/>
        </p:nvSpPr>
        <p:spPr>
          <a:xfrm>
            <a:off x="1680883" y="1313323"/>
            <a:ext cx="90579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прикладі цих вправ ви зможете закріпити ті знання, які отримали після цього уроку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Самоперевірка</a:t>
            </a:r>
            <a:endParaRPr/>
          </a:p>
        </p:txBody>
      </p:sp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838200" y="1506071"/>
            <a:ext cx="10515600" cy="4670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00EE"/>
              </a:buClr>
              <a:buSzPts val="2400"/>
              <a:buNone/>
            </a:pPr>
            <a:r>
              <a:rPr b="1" lang="en-US" sz="2400">
                <a:solidFill>
                  <a:srgbClr val="7700EE"/>
                </a:solidFill>
              </a:rPr>
              <a:t>Вправа 1. </a:t>
            </a:r>
            <a:endParaRPr b="1" sz="2400"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en-US" sz="2400"/>
              <a:t>4*(-12)*8 = </a:t>
            </a:r>
            <a:r>
              <a:rPr b="1" lang="en-US" sz="2400">
                <a:solidFill>
                  <a:srgbClr val="BF9000"/>
                </a:solidFill>
              </a:rPr>
              <a:t>-384</a:t>
            </a:r>
            <a:r>
              <a:rPr lang="en-US" sz="2400"/>
              <a:t>                         3) 10*(-10)*10*(-10) = </a:t>
            </a:r>
            <a:r>
              <a:rPr b="1" lang="en-US" sz="2400">
                <a:solidFill>
                  <a:srgbClr val="BF9000"/>
                </a:solidFill>
              </a:rPr>
              <a:t>10000</a:t>
            </a:r>
            <a:endParaRPr b="1" sz="2400">
              <a:solidFill>
                <a:srgbClr val="BF9000"/>
              </a:solidFill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en-US" sz="2400"/>
              <a:t>-27*(-2)*1*0 = </a:t>
            </a:r>
            <a:r>
              <a:rPr b="1" lang="en-US" sz="2400">
                <a:solidFill>
                  <a:srgbClr val="BF9000"/>
                </a:solidFill>
              </a:rPr>
              <a:t>0</a:t>
            </a:r>
            <a:r>
              <a:rPr lang="en-US" sz="2400"/>
              <a:t>                         4) -3*(-4)*(-2)*(-5)*(-2) = </a:t>
            </a:r>
            <a:r>
              <a:rPr b="1" lang="en-US" sz="2400">
                <a:solidFill>
                  <a:srgbClr val="BF9000"/>
                </a:solidFill>
              </a:rPr>
              <a:t>-240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00EE"/>
              </a:buClr>
              <a:buSzPts val="2400"/>
              <a:buNone/>
            </a:pPr>
            <a:r>
              <a:rPr b="1" lang="en-US" sz="2400">
                <a:solidFill>
                  <a:srgbClr val="7700EE"/>
                </a:solidFill>
              </a:rPr>
              <a:t>Вправа 2. </a:t>
            </a:r>
            <a:endParaRPr b="1" sz="2400"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b="1" lang="en-US" sz="2400"/>
              <a:t>Ні, правильно: </a:t>
            </a:r>
            <a:r>
              <a:rPr lang="en-US" sz="2400"/>
              <a:t>7*(-8)*10 = </a:t>
            </a:r>
            <a:r>
              <a:rPr b="1" lang="en-US" sz="2400">
                <a:solidFill>
                  <a:srgbClr val="BF9000"/>
                </a:solidFill>
              </a:rPr>
              <a:t>560 </a:t>
            </a:r>
            <a:r>
              <a:rPr lang="en-US" sz="2400"/>
              <a:t> 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b="1" lang="en-US" sz="2400"/>
              <a:t>Ні, правильно: </a:t>
            </a:r>
            <a:r>
              <a:rPr lang="en-US" sz="2400"/>
              <a:t>11*(-11)*(-2) = 242, оскільки парна кількість від’ємних чисел        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b="1" lang="en-US" sz="2400"/>
              <a:t>Ні, правильно: </a:t>
            </a:r>
            <a:r>
              <a:rPr lang="en-US" sz="2400"/>
              <a:t>-5*12 = -60, оскільки непарна кількість від’ємних чисел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b="1" lang="en-US" sz="2400"/>
              <a:t>Так, правильно</a:t>
            </a:r>
            <a:r>
              <a:rPr lang="en-US" sz="2400"/>
              <a:t>. 4*4*(-2)*1*(-8)*(-5)*(-6) = 7680</a:t>
            </a:r>
            <a:endParaRPr/>
          </a:p>
          <a:p>
            <a:pPr indent="-3048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2024-04-22T19:30:38Z</dcterms:created>
  <dc:creator>Marina Martseniyk</dc:creator>
</cp:coreProperties>
</file>