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10287000" cx="18288000"/>
  <p:notesSz cx="10287000" cy="18288000"/>
  <p:embeddedFontLst>
    <p:embeddedFont>
      <p:font typeface="Rubik Medium"/>
      <p:regular r:id="rId15"/>
      <p:bold r:id="rId16"/>
      <p:italic r:id="rId17"/>
      <p:boldItalic r:id="rId18"/>
    </p:embeddedFont>
    <p:embeddedFont>
      <p:font typeface="Rubik"/>
      <p:bold r:id="rId19"/>
      <p:boldItalic r:id="rId20"/>
    </p:embeddedFont>
    <p:embeddedFont>
      <p:font typeface="Rubik SemiBold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iTn1uQa4h6F8fMvQ+MjKJpjwYs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Italic.fntdata"/><Relationship Id="rId22" Type="http://schemas.openxmlformats.org/officeDocument/2006/relationships/font" Target="fonts/RubikSemiBold-bold.fntdata"/><Relationship Id="rId21" Type="http://schemas.openxmlformats.org/officeDocument/2006/relationships/font" Target="fonts/RubikSemiBold-regular.fntdata"/><Relationship Id="rId24" Type="http://schemas.openxmlformats.org/officeDocument/2006/relationships/font" Target="fonts/RubikSemiBold-boldItalic.fntdata"/><Relationship Id="rId23" Type="http://schemas.openxmlformats.org/officeDocument/2006/relationships/font" Target="fonts/RubikSemiBold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RubikMedium-regular.fntdata"/><Relationship Id="rId14" Type="http://schemas.openxmlformats.org/officeDocument/2006/relationships/slide" Target="slides/slide10.xml"/><Relationship Id="rId17" Type="http://schemas.openxmlformats.org/officeDocument/2006/relationships/font" Target="fonts/RubikMedium-italic.fntdata"/><Relationship Id="rId16" Type="http://schemas.openxmlformats.org/officeDocument/2006/relationships/font" Target="fonts/RubikMedium-bold.fntdata"/><Relationship Id="rId19" Type="http://schemas.openxmlformats.org/officeDocument/2006/relationships/font" Target="fonts/Rubik-bold.fntdata"/><Relationship Id="rId18" Type="http://schemas.openxmlformats.org/officeDocument/2006/relationships/font" Target="fonts/RubikMedium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0.jp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1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jpg"/><Relationship Id="rId4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0.jpg"/><Relationship Id="rId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0.jpg"/><Relationship Id="rId4" Type="http://schemas.openxmlformats.org/officeDocument/2006/relationships/image" Target="../media/image19.pn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1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0.jpg"/><Relationship Id="rId4" Type="http://schemas.openxmlformats.org/officeDocument/2006/relationships/image" Target="../media/image15.png"/><Relationship Id="rId5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0.jpg"/><Relationship Id="rId4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jpg"/><Relationship Id="rId4" Type="http://schemas.openxmlformats.org/officeDocument/2006/relationships/image" Target="../media/image22.png"/><Relationship Id="rId5" Type="http://schemas.openxmlformats.org/officeDocument/2006/relationships/image" Target="../media/image1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0.jpg"/><Relationship Id="rId4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jpg"/><Relationship Id="rId4" Type="http://schemas.openxmlformats.org/officeDocument/2006/relationships/image" Target="../media/image21.jpg"/><Relationship Id="rId5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jp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" name="Google Shape;1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96675" y="8434974"/>
            <a:ext cx="5341588" cy="10211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" name="Google Shape;1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731226" y="3254834"/>
            <a:ext cx="5396301" cy="61776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" name="Google Shape;19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477625" y="3228975"/>
            <a:ext cx="1242324" cy="233728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"/>
          <p:cNvSpPr/>
          <p:nvPr/>
        </p:nvSpPr>
        <p:spPr>
          <a:xfrm>
            <a:off x="2286000" y="3105150"/>
            <a:ext cx="7477125" cy="2038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888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750"/>
              <a:buFont typeface="Rubik"/>
              <a:buNone/>
            </a:pPr>
            <a:r>
              <a:rPr b="1" i="0" lang="en-US" sz="675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Нумерація чисел в межах 100</a:t>
            </a:r>
            <a:endParaRPr b="0" i="0" sz="6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2286000" y="5334000"/>
            <a:ext cx="353377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3 клас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14" name="Google Shape;11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15" name="Google Shape;11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38325" y="3819525"/>
            <a:ext cx="4573327" cy="5686004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0"/>
          <p:cNvSpPr/>
          <p:nvPr/>
        </p:nvSpPr>
        <p:spPr>
          <a:xfrm>
            <a:off x="3105150" y="2171700"/>
            <a:ext cx="1168717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3600"/>
              <a:buFont typeface="Rubik SemiBold"/>
              <a:buNone/>
            </a:pPr>
            <a:r>
              <a:rPr b="0" i="0" lang="en-US" sz="3600" u="none" cap="none" strike="noStrike">
                <a:solidFill>
                  <a:srgbClr val="6536D6"/>
                </a:solidFill>
                <a:latin typeface="Rubik SemiBold"/>
                <a:ea typeface="Rubik SemiBold"/>
                <a:cs typeface="Rubik SemiBold"/>
                <a:sym typeface="Rubik SemiBold"/>
              </a:rPr>
              <a:t>Презентація створена спеціалістами Mathema.me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0"/>
          <p:cNvSpPr/>
          <p:nvPr/>
        </p:nvSpPr>
        <p:spPr>
          <a:xfrm>
            <a:off x="6962775" y="5019675"/>
            <a:ext cx="8915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0"/>
          <p:cNvSpPr/>
          <p:nvPr/>
        </p:nvSpPr>
        <p:spPr>
          <a:xfrm>
            <a:off x="3924300" y="3267075"/>
            <a:ext cx="992505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 Medium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 Medium"/>
                <a:ea typeface="Rubik Medium"/>
                <a:cs typeface="Rubik Medium"/>
                <a:sym typeface="Rubik Medium"/>
              </a:rPr>
              <a:t>Mathema</a:t>
            </a: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7" name="Google Shape;2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8" name="Google Shape;2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48475" y="3028950"/>
            <a:ext cx="4588193" cy="3025032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2"/>
          <p:cNvSpPr/>
          <p:nvPr/>
        </p:nvSpPr>
        <p:spPr>
          <a:xfrm>
            <a:off x="7829550" y="3028950"/>
            <a:ext cx="262890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12000"/>
              <a:buFont typeface="Rubik"/>
              <a:buNone/>
            </a:pPr>
            <a:r>
              <a:rPr b="1" i="0" lang="en-US" sz="12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7  8</a:t>
            </a:r>
            <a:endParaRPr b="0" i="0" sz="1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286500" y="5886450"/>
            <a:ext cx="159067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розряд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десятків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0601325" y="5886450"/>
            <a:ext cx="159067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розряд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одиниць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" name="Google Shape;32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1320000">
            <a:off x="1245235" y="1281430"/>
            <a:ext cx="4639310" cy="3793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flipH="1" rot="1020000">
            <a:off x="13268960" y="6452235"/>
            <a:ext cx="3693160" cy="2842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9" name="Google Shape;3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0" name="Google Shape;4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300818" y="3971925"/>
            <a:ext cx="5014096" cy="5549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1" name="Google Shape;4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38850" y="5943600"/>
            <a:ext cx="621030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42" name="Google Shape;42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57775" y="7343775"/>
            <a:ext cx="8172450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3"/>
          <p:cNvSpPr/>
          <p:nvPr/>
        </p:nvSpPr>
        <p:spPr>
          <a:xfrm>
            <a:off x="4105275" y="2352675"/>
            <a:ext cx="1007745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Числа 1, 2, 3, 4, 5 ... , що використовуються для лічби предметів, називаються </a:t>
            </a:r>
            <a:r>
              <a:rPr b="0" i="0" lang="en-US" sz="3000" u="none" cap="none" strike="noStrike">
                <a:solidFill>
                  <a:srgbClr val="0070F0"/>
                </a:solidFill>
                <a:latin typeface="Rubik Medium"/>
                <a:ea typeface="Rubik Medium"/>
                <a:cs typeface="Rubik Medium"/>
                <a:sym typeface="Rubik Medium"/>
              </a:rPr>
              <a:t>натуральними числами</a:t>
            </a: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5295900" y="3924300"/>
            <a:ext cx="7696200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Записуються за допомогою десяти цифр: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6762750" y="4724400"/>
            <a:ext cx="4772025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3600"/>
              <a:buFont typeface="Rubik"/>
              <a:buNone/>
            </a:pPr>
            <a:r>
              <a:rPr b="0" i="0" lang="en-US" sz="36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0, 1, 2, 3, 4, 5, 6, 7, 8, 9.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6600825" y="1143000"/>
            <a:ext cx="507682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6536D6"/>
                </a:solidFill>
                <a:latin typeface="Rubik Medium"/>
                <a:ea typeface="Rubik Medium"/>
                <a:cs typeface="Rubik Medium"/>
                <a:sym typeface="Rubik Medium"/>
              </a:rPr>
              <a:t>Натуральні числа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6191250" y="6153150"/>
            <a:ext cx="59150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1 - найменше </a:t>
            </a:r>
            <a:r>
              <a:rPr b="0" i="0" lang="en-US" sz="30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натуральне число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5200650" y="7553325"/>
            <a:ext cx="7896225" cy="447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Найбільшого </a:t>
            </a:r>
            <a:r>
              <a:rPr b="0" i="0" lang="en-US" sz="300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натурального числа</a:t>
            </a: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 не існує!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" name="Google Shape;49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flipH="1">
            <a:off x="1315720" y="3707130"/>
            <a:ext cx="3216275" cy="28936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55" name="Google Shape;5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6" name="Google Shape;5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52825" y="2705100"/>
            <a:ext cx="11182350" cy="1762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57" name="Google Shape;5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52825" y="5419725"/>
            <a:ext cx="11182350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4"/>
          <p:cNvSpPr/>
          <p:nvPr/>
        </p:nvSpPr>
        <p:spPr>
          <a:xfrm>
            <a:off x="3724275" y="2914650"/>
            <a:ext cx="10839450" cy="1343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Якщо натуральне число записано однією  цифрою, то його називають одноцифровим.</a:t>
            </a:r>
            <a:b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1; 2; 3; 4; 5; 6; 7; 8; 9.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3724275" y="5629275"/>
            <a:ext cx="10839450" cy="1343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Якщо натуральне число записано двома  цифрами, то його називають двоцифровим.</a:t>
            </a:r>
            <a:b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2E2E2E"/>
                </a:solidFill>
                <a:latin typeface="Rubik"/>
                <a:ea typeface="Rubik"/>
                <a:cs typeface="Rubik"/>
                <a:sym typeface="Rubik"/>
              </a:rPr>
              <a:t>10; 11; 12; 13; 14; 15 ... 99.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706120" y="4185285"/>
            <a:ext cx="2799715" cy="467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66" name="Google Shape;6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5"/>
          <p:cNvSpPr/>
          <p:nvPr/>
        </p:nvSpPr>
        <p:spPr>
          <a:xfrm>
            <a:off x="6638925" y="3619500"/>
            <a:ext cx="501015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Яке число зайве?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3333750" y="5181600"/>
            <a:ext cx="11630025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6000"/>
              <a:buFont typeface="Rubik Medium"/>
              <a:buNone/>
            </a:pPr>
            <a:r>
              <a:rPr b="0" i="0" lang="en-US" sz="60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23,    56,    78,    4,    61,    13,    50.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83005" y="854075"/>
            <a:ext cx="4448175" cy="406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75" name="Google Shape;7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76" name="Google Shape;7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28825" y="781050"/>
            <a:ext cx="14920173" cy="8633328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6"/>
          <p:cNvSpPr/>
          <p:nvPr/>
        </p:nvSpPr>
        <p:spPr>
          <a:xfrm>
            <a:off x="835025" y="4248150"/>
            <a:ext cx="16195675" cy="790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571"/>
              </a:lnSpc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5250"/>
              <a:buFont typeface="Rubik Medium"/>
              <a:buNone/>
            </a:pPr>
            <a:r>
              <a:rPr b="0" i="0" lang="en-US" sz="5250" u="none" cap="none" strike="noStrike">
                <a:solidFill>
                  <a:srgbClr val="0070F0"/>
                </a:solidFill>
                <a:latin typeface="Rubik Medium"/>
                <a:ea typeface="Rubik Medium"/>
                <a:cs typeface="Rubik Medium"/>
                <a:sym typeface="Rubik Medium"/>
              </a:rPr>
              <a:t>10     20     30     40     50     60     70     80     90     100</a:t>
            </a:r>
            <a:endParaRPr b="0" i="0" sz="5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3790950" y="2190750"/>
            <a:ext cx="10696575" cy="1352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Полічи десятками. Назви й запиши круглі числа першої сотні. Скільки їх?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1260000">
            <a:off x="9028430" y="6196965"/>
            <a:ext cx="1856105" cy="139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85" name="Google Shape;8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86" name="Google Shape;8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14450" y="5105400"/>
            <a:ext cx="4132687" cy="436710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7"/>
          <p:cNvSpPr/>
          <p:nvPr/>
        </p:nvSpPr>
        <p:spPr>
          <a:xfrm>
            <a:off x="5495925" y="1905000"/>
            <a:ext cx="729615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Запиши числа, які мають: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1143000" y="3457575"/>
            <a:ext cx="16011525" cy="1352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4 дес.;  7 дес.;  2 дес. 8 од.;  5 дес. 3 од.;  6 дес. 6 од.;</a:t>
            </a:r>
            <a:b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</a:b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7 дес. 4 од.;  3 дес. 1 од.;  8 дес. 7 од.;  10 дес.; 9 дес. 9 од.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94" name="Google Shape;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95" name="Google Shape;9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95600" y="4286250"/>
            <a:ext cx="12487275" cy="2667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8"/>
          <p:cNvSpPr/>
          <p:nvPr/>
        </p:nvSpPr>
        <p:spPr>
          <a:xfrm>
            <a:off x="1714500" y="2286000"/>
            <a:ext cx="14859000" cy="1352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2E2E2E"/>
              </a:buClr>
              <a:buSzPts val="4500"/>
              <a:buFont typeface="Rubik Medium"/>
              <a:buNone/>
            </a:pPr>
            <a:r>
              <a:rPr b="0" i="0" lang="en-US" sz="4500" u="none" cap="none" strike="noStrike">
                <a:solidFill>
                  <a:srgbClr val="2E2E2E"/>
                </a:solidFill>
                <a:latin typeface="Rubik Medium"/>
                <a:ea typeface="Rubik Medium"/>
                <a:cs typeface="Rubik Medium"/>
                <a:sym typeface="Rubik Medium"/>
              </a:rPr>
              <a:t>Скільки многокутників?  Назви многокутники в порядку збільшення  кількості кутів.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3624560" y="6506210"/>
            <a:ext cx="3816985" cy="33293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03" name="Google Shape;10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88000" cy="10287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04" name="Google Shape;10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15700" y="3343275"/>
            <a:ext cx="4972050" cy="607638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9"/>
          <p:cNvSpPr/>
          <p:nvPr/>
        </p:nvSpPr>
        <p:spPr>
          <a:xfrm>
            <a:off x="1447800" y="1962150"/>
            <a:ext cx="15735300" cy="90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6536D6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6536D6"/>
                </a:solidFill>
                <a:latin typeface="Rubik"/>
                <a:ea typeface="Rubik"/>
                <a:cs typeface="Rubik"/>
                <a:sym typeface="Rubik"/>
              </a:rPr>
              <a:t>Молодці, ви успішно засвоїли матеріал!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9"/>
          <p:cNvSpPr/>
          <p:nvPr/>
        </p:nvSpPr>
        <p:spPr>
          <a:xfrm>
            <a:off x="1990725" y="3943350"/>
            <a:ext cx="49530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70F0"/>
              </a:buClr>
              <a:buSzPts val="3750"/>
              <a:buFont typeface="Rubik"/>
              <a:buNone/>
            </a:pPr>
            <a:r>
              <a:rPr b="1" i="0" lang="en-US" sz="3750" u="none" cap="none" strike="noStrike">
                <a:solidFill>
                  <a:srgbClr val="0070F0"/>
                </a:solidFill>
                <a:latin typeface="Rubik"/>
                <a:ea typeface="Rubik"/>
                <a:cs typeface="Rubik"/>
                <a:sym typeface="Rubik"/>
              </a:rPr>
              <a:t>Домашнє завдання:</a:t>
            </a:r>
            <a:endParaRPr b="0" i="0" sz="3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9"/>
          <p:cNvSpPr/>
          <p:nvPr/>
        </p:nvSpPr>
        <p:spPr>
          <a:xfrm>
            <a:off x="1905000" y="6143625"/>
            <a:ext cx="2533800" cy="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Вправа 10.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Задача 11.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9"/>
          <p:cNvSpPr/>
          <p:nvPr/>
        </p:nvSpPr>
        <p:spPr>
          <a:xfrm>
            <a:off x="1905000" y="4876800"/>
            <a:ext cx="6334125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Rubik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Підручник за 3 клас / Математика</a:t>
            </a:r>
            <a:b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</a:br>
            <a:r>
              <a:rPr b="0" i="0" lang="en-US" sz="3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Автор: Заїка, Тарнавська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2024-05-02T19:50:00Z</dcterms:created>
  <dc:creator>PptxGenJS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546D8CD1BE58450BA73D2C5C1C025B23_12</vt:lpwstr>
  </property>
  <property fmtid="{D5CDD505-2E9C-101B-9397-08002B2CF9AE}" pid="3" name="KSOProductBuildVer">
    <vt:lpwstr>1033-12.2.0.16731</vt:lpwstr>
  </property>
</Properties>
</file>