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13716000" cx="24384000"/>
  <p:notesSz cx="6858000" cy="9144000"/>
  <p:embeddedFontLst>
    <p:embeddedFont>
      <p:font typeface="Rubik Medium"/>
      <p:regular r:id="rId15"/>
      <p:bold r:id="rId16"/>
      <p:italic r:id="rId17"/>
      <p:boldItalic r:id="rId18"/>
    </p:embeddedFont>
    <p:embeddedFont>
      <p:font typeface="Helvetica Neue"/>
      <p:regular r:id="rId19"/>
      <p:bold r:id="rId20"/>
      <p:italic r:id="rId21"/>
      <p:boldItalic r:id="rId22"/>
    </p:embeddedFont>
    <p:embeddedFont>
      <p:font typeface="Rubik"/>
      <p:regular r:id="rId23"/>
      <p:bold r:id="rId24"/>
      <p:italic r:id="rId25"/>
      <p:boldItalic r:id="rId26"/>
    </p:embeddedFont>
    <p:embeddedFont>
      <p:font typeface="Rubik SemiBold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gzyFeQd+cZdQR/5lqfy2k3rcwn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22" Type="http://schemas.openxmlformats.org/officeDocument/2006/relationships/font" Target="fonts/HelveticaNeue-boldItalic.fntdata"/><Relationship Id="rId21" Type="http://schemas.openxmlformats.org/officeDocument/2006/relationships/font" Target="fonts/HelveticaNeue-italic.fntdata"/><Relationship Id="rId24" Type="http://schemas.openxmlformats.org/officeDocument/2006/relationships/font" Target="fonts/Rubik-bold.fntdata"/><Relationship Id="rId23" Type="http://schemas.openxmlformats.org/officeDocument/2006/relationships/font" Target="fonts/Rubik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ubik-boldItalic.fntdata"/><Relationship Id="rId25" Type="http://schemas.openxmlformats.org/officeDocument/2006/relationships/font" Target="fonts/Rubik-italic.fntdata"/><Relationship Id="rId28" Type="http://schemas.openxmlformats.org/officeDocument/2006/relationships/font" Target="fonts/RubikSemiBold-bold.fntdata"/><Relationship Id="rId27" Type="http://schemas.openxmlformats.org/officeDocument/2006/relationships/font" Target="fonts/RubikSemiBo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ubikSemiBold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font" Target="fonts/RubikSemiBold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RubikMedium-regular.fntdata"/><Relationship Id="rId14" Type="http://schemas.openxmlformats.org/officeDocument/2006/relationships/slide" Target="slides/slide10.xml"/><Relationship Id="rId17" Type="http://schemas.openxmlformats.org/officeDocument/2006/relationships/font" Target="fonts/RubikMedium-italic.fntdata"/><Relationship Id="rId16" Type="http://schemas.openxmlformats.org/officeDocument/2006/relationships/font" Target="fonts/RubikMedium-bold.fntdata"/><Relationship Id="rId19" Type="http://schemas.openxmlformats.org/officeDocument/2006/relationships/font" Target="fonts/HelveticaNeue-regular.fntdata"/><Relationship Id="rId18" Type="http://schemas.openxmlformats.org/officeDocument/2006/relationships/font" Target="fonts/RubikMedium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idx="1" type="body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1" name="Google Shape;11;p12"/>
          <p:cNvSpPr txBox="1"/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12"/>
          <p:cNvSpPr txBox="1"/>
          <p:nvPr>
            <p:ph idx="2" type="body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ява">
  <p:cSld name="Заява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/>
          <p:nvPr>
            <p:ph idx="1" type="body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ідомий факт">
  <p:cSld name="Відомий факт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idx="1" type="body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2" type="body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">
  <p:cSld name="Цитата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idx="1" type="body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2" type="body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1" name="Google Shape;61;p23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 (3 шт)">
  <p:cSld name="Фото (3 шт)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4"/>
          <p:cNvSpPr/>
          <p:nvPr>
            <p:ph idx="2" type="pic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/>
          <p:nvPr>
            <p:ph idx="3" type="pic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4"/>
          <p:cNvSpPr/>
          <p:nvPr>
            <p:ph idx="4" type="pic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4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">
  <p:cSld name="Фото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/>
          <p:nvPr>
            <p:ph idx="2" type="pic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5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ожній">
  <p:cSld name="Порожній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фото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3"/>
          <p:cNvSpPr/>
          <p:nvPr>
            <p:ph idx="2" type="pic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13"/>
          <p:cNvSpPr txBox="1"/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body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3" type="body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фото (варіант)">
  <p:cSld name="Заголовок і фото (варіант)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/>
          <p:nvPr>
            <p:ph idx="2" type="pic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14"/>
          <p:cNvSpPr txBox="1"/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2" type="sldNum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маркери">
  <p:cSld name="Заголовок і маркери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/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" type="body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Маркери">
  <p:cSld name="Маркери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маркери і фото">
  <p:cSld name="Заголовок, маркери і фото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idx="1" type="body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2" type="body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6" name="Google Shape;36;p17"/>
          <p:cNvSpPr/>
          <p:nvPr>
            <p:ph idx="3" type="pic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7"/>
          <p:cNvSpPr txBox="1"/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озділ">
  <p:cSld name="Розділ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/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b="0"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2" type="sldNum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ише заголовок">
  <p:cSld name="Лише заголовок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 txBox="1"/>
          <p:nvPr>
            <p:ph type="title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" type="body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ядок денний">
  <p:cSld name="Порядок денний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 txBox="1"/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" type="body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84810" lvl="0" marL="457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460"/>
              <a:buFont typeface="Rubik"/>
              <a:buChar char="•"/>
              <a:defRPr b="0" i="0" sz="2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384810" lvl="1" marL="914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460"/>
              <a:buFont typeface="Rubik"/>
              <a:buChar char="•"/>
              <a:defRPr b="0" i="0" sz="2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-384810" lvl="2" marL="1371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460"/>
              <a:buFont typeface="Rubik"/>
              <a:buChar char="•"/>
              <a:defRPr b="0" i="0" sz="2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-384810" lvl="3" marL="1828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460"/>
              <a:buFont typeface="Rubik"/>
              <a:buChar char="•"/>
              <a:defRPr b="0" i="0" sz="2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-384810" lvl="4" marL="22860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460"/>
              <a:buFont typeface="Rubik"/>
              <a:buChar char="•"/>
              <a:defRPr b="0" i="0" sz="2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-384810" lvl="5" marL="2743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460"/>
              <a:buFont typeface="Rubik"/>
              <a:buChar char="•"/>
              <a:defRPr b="0" i="0" sz="2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-384810" lvl="6" marL="3200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460"/>
              <a:buFont typeface="Rubik"/>
              <a:buChar char="•"/>
              <a:defRPr b="0" i="0" sz="2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-384809" lvl="7" marL="3657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460"/>
              <a:buFont typeface="Rubik"/>
              <a:buChar char="•"/>
              <a:defRPr b="0" i="0" sz="2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-384809" lvl="8" marL="4114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460"/>
              <a:buFont typeface="Rubik"/>
              <a:buChar char="•"/>
              <a:defRPr b="0" i="0" sz="2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0.png"/><Relationship Id="rId5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21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12.png"/><Relationship Id="rId5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15.png"/><Relationship Id="rId5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8.png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76" name="Google Shape;7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1"/>
          <p:cNvGrpSpPr/>
          <p:nvPr/>
        </p:nvGrpSpPr>
        <p:grpSpPr>
          <a:xfrm>
            <a:off x="6214716" y="-8199669"/>
            <a:ext cx="4587553" cy="1270001"/>
            <a:chOff x="0" y="0"/>
            <a:chExt cx="4587551" cy="1270000"/>
          </a:xfrm>
        </p:grpSpPr>
        <p:sp>
          <p:nvSpPr>
            <p:cNvPr id="78" name="Google Shape;78;p1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6536D6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1658774" y="0"/>
              <a:ext cx="1270001" cy="1270000"/>
            </a:xfrm>
            <a:prstGeom prst="ellipse">
              <a:avLst/>
            </a:prstGeom>
            <a:solidFill>
              <a:srgbClr val="FFCA6A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3317550" y="0"/>
              <a:ext cx="1270001" cy="1270000"/>
            </a:xfrm>
            <a:prstGeom prst="ellipse">
              <a:avLst/>
            </a:prstGeom>
            <a:solidFill>
              <a:srgbClr val="0070F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81" name="Google Shape;81;p1"/>
          <p:cNvSpPr txBox="1"/>
          <p:nvPr/>
        </p:nvSpPr>
        <p:spPr>
          <a:xfrm>
            <a:off x="1216685" y="6763421"/>
            <a:ext cx="6815710" cy="94494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5500"/>
              <a:buFont typeface="Helvetica Neue"/>
              <a:buNone/>
            </a:pPr>
            <a:r>
              <a:rPr b="0" i="0" lang="en-US" sz="5500" u="none" cap="none" strike="noStrike">
                <a:solidFill>
                  <a:srgbClr val="5E38C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Математика 4 клас </a:t>
            </a:r>
            <a:endParaRPr/>
          </a:p>
        </p:txBody>
      </p:sp>
      <p:sp>
        <p:nvSpPr>
          <p:cNvPr id="82" name="Google Shape;82;p1"/>
          <p:cNvSpPr txBox="1"/>
          <p:nvPr/>
        </p:nvSpPr>
        <p:spPr>
          <a:xfrm>
            <a:off x="1216685" y="5081962"/>
            <a:ext cx="17924171" cy="1244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Rubik SemiBold"/>
              <a:buNone/>
            </a:pPr>
            <a:r>
              <a:rPr b="0" i="0" lang="en-US" sz="7600" u="none" cap="none" strike="noStrike">
                <a:solidFill>
                  <a:srgbClr val="000000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Множення і ділення. Їх взаємозв'язок </a:t>
            </a:r>
            <a:endParaRPr/>
          </a:p>
        </p:txBody>
      </p:sp>
      <p:pic>
        <p:nvPicPr>
          <p:cNvPr descr="2_1.png" id="83" name="Google Shape;8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17000" y="5666218"/>
            <a:ext cx="9053971" cy="9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264" name="Google Shape;26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0"/>
          <p:cNvSpPr txBox="1"/>
          <p:nvPr/>
        </p:nvSpPr>
        <p:spPr>
          <a:xfrm>
            <a:off x="2514350" y="2573650"/>
            <a:ext cx="16989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500"/>
              <a:buFont typeface="Rubik"/>
              <a:buNone/>
            </a:pPr>
            <a:r>
              <a:rPr b="1" i="0" lang="en-US" sz="5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Презентація створена спеціалістами Mathema.me</a:t>
            </a:r>
            <a:endParaRPr sz="5000"/>
          </a:p>
        </p:txBody>
      </p:sp>
      <p:sp>
        <p:nvSpPr>
          <p:cNvPr id="266" name="Google Shape;266;p10"/>
          <p:cNvSpPr txBox="1"/>
          <p:nvPr/>
        </p:nvSpPr>
        <p:spPr>
          <a:xfrm>
            <a:off x="1970500" y="3689550"/>
            <a:ext cx="13147800" cy="81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609600" marR="0" rtl="0" algn="l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rgbClr val="F6CC79"/>
              </a:buClr>
              <a:buSzPts val="2000"/>
              <a:buFont typeface="Arial"/>
              <a:buNone/>
            </a:pPr>
            <a:r>
              <a:rPr b="1" i="0" lang="en-US" sz="4000" u="none" cap="none" strike="noStrike">
                <a:solidFill>
                  <a:srgbClr val="F6CC79"/>
                </a:solidFill>
                <a:latin typeface="Arial"/>
                <a:ea typeface="Arial"/>
                <a:cs typeface="Arial"/>
                <a:sym typeface="Arial"/>
              </a:rPr>
              <a:t>Mathema</a:t>
            </a: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це найбільша платформа для вивчення математики у Східній Європі, родом з України.</a:t>
            </a:r>
            <a:endParaRPr b="0" i="0" sz="40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609600" marR="0" rtl="0" algn="l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 Mathema ти можеш: </a:t>
            </a:r>
            <a:endParaRPr b="0" i="0" sz="40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457200" lvl="0" marL="863600" marR="0" rtl="0" algn="l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готуватися до контрольних та іспитів</a:t>
            </a:r>
            <a:endParaRPr b="0" i="0" sz="40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457200" lvl="0" marL="863600" marR="0" rtl="0" algn="l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проходити онлайн-тести</a:t>
            </a:r>
            <a:endParaRPr b="0" i="0" sz="40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457200" lvl="0" marL="863600" marR="0" rtl="0" algn="l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дізнаватись останні новини про освіту в Україні</a:t>
            </a:r>
            <a:endParaRPr b="0" i="0" sz="40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descr="34.png" id="267" name="Google Shape;26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57067" y="4110765"/>
            <a:ext cx="8077201" cy="807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88" name="Google Shape;8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"/>
          <p:cNvSpPr txBox="1"/>
          <p:nvPr/>
        </p:nvSpPr>
        <p:spPr>
          <a:xfrm>
            <a:off x="2442137" y="1827454"/>
            <a:ext cx="6689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500"/>
              <a:buFont typeface="Rubik"/>
              <a:buNone/>
            </a:pPr>
            <a:r>
              <a:rPr b="1" i="0" lang="en-US" sz="5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Пригадаємо:</a:t>
            </a:r>
            <a:endParaRPr sz="5000"/>
          </a:p>
        </p:txBody>
      </p:sp>
      <p:sp>
        <p:nvSpPr>
          <p:cNvPr id="90" name="Google Shape;90;p2"/>
          <p:cNvSpPr txBox="1"/>
          <p:nvPr/>
        </p:nvSpPr>
        <p:spPr>
          <a:xfrm>
            <a:off x="2473900" y="2731225"/>
            <a:ext cx="133191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Сьогодні згадаємо, як множити та ділити числа</a:t>
            </a:r>
            <a:endParaRPr sz="4000"/>
          </a:p>
        </p:txBody>
      </p:sp>
      <p:sp>
        <p:nvSpPr>
          <p:cNvPr id="91" name="Google Shape;91;p2"/>
          <p:cNvSpPr txBox="1"/>
          <p:nvPr/>
        </p:nvSpPr>
        <p:spPr>
          <a:xfrm>
            <a:off x="2518450" y="3844288"/>
            <a:ext cx="16189800" cy="12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2000"/>
              <a:buFont typeface="Rubik Medium"/>
              <a:buNone/>
            </a:pPr>
            <a:r>
              <a:rPr b="0" i="0" lang="en-US" sz="4000" u="sng" cap="none" strike="noStrike">
                <a:solidFill>
                  <a:srgbClr val="5E38CE"/>
                </a:solidFill>
                <a:latin typeface="Rubik Medium"/>
                <a:ea typeface="Rubik Medium"/>
                <a:cs typeface="Rubik Medium"/>
                <a:sym typeface="Rubik Medium"/>
              </a:rPr>
              <a:t>Множення - це дія, за допомогою якої ми знаходимо добуток двох або більше чисел. Наприклад:</a:t>
            </a:r>
            <a:endParaRPr sz="4000"/>
          </a:p>
        </p:txBody>
      </p:sp>
      <p:sp>
        <p:nvSpPr>
          <p:cNvPr id="92" name="Google Shape;92;p2"/>
          <p:cNvSpPr/>
          <p:nvPr/>
        </p:nvSpPr>
        <p:spPr>
          <a:xfrm>
            <a:off x="2554559" y="5653591"/>
            <a:ext cx="3770715" cy="952687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3251667" y="5837834"/>
            <a:ext cx="23766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3 × 4 = 12</a:t>
            </a:r>
            <a:endParaRPr sz="4000"/>
          </a:p>
        </p:txBody>
      </p:sp>
      <p:sp>
        <p:nvSpPr>
          <p:cNvPr id="94" name="Google Shape;94;p2"/>
          <p:cNvSpPr txBox="1"/>
          <p:nvPr/>
        </p:nvSpPr>
        <p:spPr>
          <a:xfrm>
            <a:off x="2480836" y="7946165"/>
            <a:ext cx="11213700" cy="17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2000"/>
              <a:buFont typeface="Rubik Medium"/>
              <a:buNone/>
            </a:pPr>
            <a:r>
              <a:rPr b="0" i="0" lang="en-US" sz="4000" u="sng" cap="none" strike="noStrike">
                <a:solidFill>
                  <a:srgbClr val="5E38CE"/>
                </a:solidFill>
                <a:latin typeface="Rubik Medium"/>
                <a:ea typeface="Rubik Medium"/>
                <a:cs typeface="Rubik Medium"/>
                <a:sym typeface="Rubik Medium"/>
              </a:rPr>
              <a:t>Ділення - це дія, за допомогою якої ми розподіляємо число на рівні частини. Наприклад</a:t>
            </a:r>
            <a:endParaRPr sz="4000"/>
          </a:p>
        </p:txBody>
      </p:sp>
      <p:pic>
        <p:nvPicPr>
          <p:cNvPr descr="Зображення" id="95" name="Google Shape;95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7133239" y="5867347"/>
            <a:ext cx="598860" cy="525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96" name="Google Shape;96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7852714" y="5867517"/>
            <a:ext cx="598665" cy="524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97" name="Google Shape;97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8539869" y="5867517"/>
            <a:ext cx="598665" cy="524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98" name="Google Shape;98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10321128" y="5867517"/>
            <a:ext cx="598665" cy="524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99" name="Google Shape;99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11067332" y="5867517"/>
            <a:ext cx="598665" cy="524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100" name="Google Shape;100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11813535" y="5867517"/>
            <a:ext cx="598665" cy="524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101" name="Google Shape;101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13305941" y="5867517"/>
            <a:ext cx="598665" cy="524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102" name="Google Shape;102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14004002" y="5867517"/>
            <a:ext cx="598665" cy="524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103" name="Google Shape;103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14702063" y="5867517"/>
            <a:ext cx="598665" cy="52483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9577888" y="5901334"/>
            <a:ext cx="303887" cy="457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ubik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+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12738744" y="5901334"/>
            <a:ext cx="303886" cy="457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ubik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+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18708368" y="5896268"/>
            <a:ext cx="288037" cy="457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ubik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=</a:t>
            </a:r>
            <a:endParaRPr/>
          </a:p>
        </p:txBody>
      </p:sp>
      <p:pic>
        <p:nvPicPr>
          <p:cNvPr descr="Зображення" id="107" name="Google Shape;107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19338799" y="4989248"/>
            <a:ext cx="598665" cy="524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108" name="Google Shape;108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20036860" y="4989248"/>
            <a:ext cx="598665" cy="524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109" name="Google Shape;109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20734921" y="4989248"/>
            <a:ext cx="598665" cy="524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110" name="Google Shape;110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19338799" y="5572269"/>
            <a:ext cx="598665" cy="524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111" name="Google Shape;111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20036860" y="5572269"/>
            <a:ext cx="598665" cy="524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112" name="Google Shape;112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20734921" y="5572269"/>
            <a:ext cx="598665" cy="524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113" name="Google Shape;113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19338799" y="6165422"/>
            <a:ext cx="598665" cy="524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114" name="Google Shape;114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20036860" y="6165422"/>
            <a:ext cx="598665" cy="524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115" name="Google Shape;115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20734921" y="6165422"/>
            <a:ext cx="598665" cy="52483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/>
          <p:nvPr/>
        </p:nvSpPr>
        <p:spPr>
          <a:xfrm>
            <a:off x="2554559" y="9439313"/>
            <a:ext cx="3770715" cy="952687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3251667" y="9623556"/>
            <a:ext cx="23766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12 ÷ 4 = 3</a:t>
            </a:r>
            <a:endParaRPr sz="4000"/>
          </a:p>
        </p:txBody>
      </p:sp>
      <p:cxnSp>
        <p:nvCxnSpPr>
          <p:cNvPr id="118" name="Google Shape;118;p2"/>
          <p:cNvCxnSpPr/>
          <p:nvPr/>
        </p:nvCxnSpPr>
        <p:spPr>
          <a:xfrm flipH="1" rot="10800000">
            <a:off x="17990660" y="9138284"/>
            <a:ext cx="787238" cy="152107"/>
          </a:xfrm>
          <a:prstGeom prst="straightConnector1">
            <a:avLst/>
          </a:prstGeom>
          <a:noFill/>
          <a:ln cap="flat" cmpd="sng" w="50800">
            <a:solidFill>
              <a:srgbClr val="FFD966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19" name="Google Shape;119;p2"/>
          <p:cNvCxnSpPr/>
          <p:nvPr/>
        </p:nvCxnSpPr>
        <p:spPr>
          <a:xfrm>
            <a:off x="17985841" y="10425777"/>
            <a:ext cx="679157" cy="1"/>
          </a:xfrm>
          <a:prstGeom prst="straightConnector1">
            <a:avLst/>
          </a:prstGeom>
          <a:noFill/>
          <a:ln cap="flat" cmpd="sng" w="50800">
            <a:solidFill>
              <a:srgbClr val="FFD966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20" name="Google Shape;120;p2"/>
          <p:cNvCxnSpPr/>
          <p:nvPr/>
        </p:nvCxnSpPr>
        <p:spPr>
          <a:xfrm>
            <a:off x="17990660" y="11052880"/>
            <a:ext cx="787238" cy="152107"/>
          </a:xfrm>
          <a:prstGeom prst="straightConnector1">
            <a:avLst/>
          </a:prstGeom>
          <a:noFill/>
          <a:ln cap="flat" cmpd="sng" w="50800">
            <a:solidFill>
              <a:srgbClr val="FFD966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descr="Зображення" id="121" name="Google Shape;121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16290753" y="5872964"/>
            <a:ext cx="598665" cy="524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122" name="Google Shape;122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16988815" y="5872964"/>
            <a:ext cx="598665" cy="524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123" name="Google Shape;123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17686876" y="5872964"/>
            <a:ext cx="598665" cy="52483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"/>
          <p:cNvSpPr txBox="1"/>
          <p:nvPr/>
        </p:nvSpPr>
        <p:spPr>
          <a:xfrm>
            <a:off x="15723556" y="5906781"/>
            <a:ext cx="303887" cy="457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ubik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+</a:t>
            </a:r>
            <a:endParaRPr/>
          </a:p>
        </p:txBody>
      </p:sp>
      <p:pic>
        <p:nvPicPr>
          <p:cNvPr descr="Зображення" id="125" name="Google Shape;125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19338799" y="6735283"/>
            <a:ext cx="598665" cy="5248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126" name="Google Shape;126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20036860" y="6735283"/>
            <a:ext cx="598665" cy="5248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127" name="Google Shape;127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20734921" y="6735283"/>
            <a:ext cx="598666" cy="5248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128" name="Google Shape;128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15194392" y="8953591"/>
            <a:ext cx="598665" cy="524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129" name="Google Shape;129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15892453" y="8953591"/>
            <a:ext cx="598665" cy="524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130" name="Google Shape;130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16590515" y="8953591"/>
            <a:ext cx="598665" cy="524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131" name="Google Shape;131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15194392" y="9536613"/>
            <a:ext cx="598665" cy="5248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132" name="Google Shape;132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15892453" y="9536613"/>
            <a:ext cx="598665" cy="5248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133" name="Google Shape;133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16590515" y="9536613"/>
            <a:ext cx="598665" cy="5248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134" name="Google Shape;134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15194392" y="10129765"/>
            <a:ext cx="598665" cy="524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135" name="Google Shape;135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15892453" y="10129765"/>
            <a:ext cx="598665" cy="524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136" name="Google Shape;136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16590515" y="10129765"/>
            <a:ext cx="598665" cy="524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137" name="Google Shape;137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15194392" y="10699626"/>
            <a:ext cx="598665" cy="524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138" name="Google Shape;138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15892453" y="10699626"/>
            <a:ext cx="598665" cy="524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139" name="Google Shape;139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16590515" y="10699626"/>
            <a:ext cx="598665" cy="5248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2"/>
          <p:cNvCxnSpPr/>
          <p:nvPr/>
        </p:nvCxnSpPr>
        <p:spPr>
          <a:xfrm>
            <a:off x="17985841" y="9832326"/>
            <a:ext cx="679157" cy="1"/>
          </a:xfrm>
          <a:prstGeom prst="straightConnector1">
            <a:avLst/>
          </a:prstGeom>
          <a:noFill/>
          <a:ln cap="flat" cmpd="sng" w="50800">
            <a:solidFill>
              <a:srgbClr val="FFD966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descr="Зображення" id="141" name="Google Shape;141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19365271" y="8729874"/>
            <a:ext cx="598665" cy="524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142" name="Google Shape;142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20063332" y="8729874"/>
            <a:ext cx="598665" cy="524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143" name="Google Shape;143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20761393" y="8729874"/>
            <a:ext cx="598665" cy="524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144" name="Google Shape;144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19365271" y="9536613"/>
            <a:ext cx="598665" cy="5248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145" name="Google Shape;145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20063332" y="9536613"/>
            <a:ext cx="598665" cy="5248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146" name="Google Shape;146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20761393" y="9536613"/>
            <a:ext cx="598665" cy="5248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147" name="Google Shape;147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19364165" y="10239775"/>
            <a:ext cx="598665" cy="524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148" name="Google Shape;148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20062226" y="10239775"/>
            <a:ext cx="598665" cy="524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149" name="Google Shape;149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20760287" y="10239775"/>
            <a:ext cx="598665" cy="524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150" name="Google Shape;150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19363612" y="11027941"/>
            <a:ext cx="598665" cy="524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151" name="Google Shape;151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20061673" y="11027941"/>
            <a:ext cx="598665" cy="524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ображення" id="152" name="Google Shape;152;p2"/>
          <p:cNvPicPr preferRelativeResize="0"/>
          <p:nvPr/>
        </p:nvPicPr>
        <p:blipFill rotWithShape="1">
          <a:blip r:embed="rId4">
            <a:alphaModFix/>
          </a:blip>
          <a:srcRect b="6166" l="0" r="0" t="6165"/>
          <a:stretch/>
        </p:blipFill>
        <p:spPr>
          <a:xfrm>
            <a:off x="20759734" y="11027941"/>
            <a:ext cx="598665" cy="524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157" name="Google Shape;15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"/>
          <p:cNvSpPr txBox="1"/>
          <p:nvPr/>
        </p:nvSpPr>
        <p:spPr>
          <a:xfrm>
            <a:off x="2442137" y="1827454"/>
            <a:ext cx="9132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500"/>
              <a:buFont typeface="Rubik"/>
              <a:buNone/>
            </a:pPr>
            <a:r>
              <a:rPr b="1" i="0" lang="en-US" sz="5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Взаємозв'язок</a:t>
            </a:r>
            <a:endParaRPr sz="5000"/>
          </a:p>
        </p:txBody>
      </p:sp>
      <p:sp>
        <p:nvSpPr>
          <p:cNvPr id="159" name="Google Shape;159;p3"/>
          <p:cNvSpPr txBox="1"/>
          <p:nvPr/>
        </p:nvSpPr>
        <p:spPr>
          <a:xfrm>
            <a:off x="2442127" y="3335825"/>
            <a:ext cx="140196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Множення і ділення </a:t>
            </a: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пов'язані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між собою.</a:t>
            </a:r>
            <a:endParaRPr sz="4000"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Множення і ділення - це </a:t>
            </a: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протилежні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дії.</a:t>
            </a:r>
            <a:endParaRPr sz="4000"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Якщо ми </a:t>
            </a:r>
            <a:r>
              <a:rPr b="0" i="0" lang="en-US" sz="4000" u="sng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множимо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число на інше число, то </a:t>
            </a:r>
            <a:r>
              <a:rPr b="0" i="0" lang="en-US" sz="4000" u="sng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можемо поділити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результат на одне з цих чисел і отримати інше число.</a:t>
            </a:r>
            <a:endParaRPr sz="4000"/>
          </a:p>
        </p:txBody>
      </p:sp>
      <p:sp>
        <p:nvSpPr>
          <p:cNvPr id="160" name="Google Shape;160;p3"/>
          <p:cNvSpPr txBox="1"/>
          <p:nvPr/>
        </p:nvSpPr>
        <p:spPr>
          <a:xfrm>
            <a:off x="2492925" y="8617126"/>
            <a:ext cx="9132300" cy="25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CC79"/>
              </a:buClr>
              <a:buSzPts val="2000"/>
              <a:buFont typeface="Rubik"/>
              <a:buNone/>
            </a:pPr>
            <a:r>
              <a:rPr b="0" i="0" lang="en-US" sz="4000" u="none" cap="none" strike="noStrike">
                <a:solidFill>
                  <a:srgbClr val="F6CC79"/>
                </a:solidFill>
                <a:latin typeface="Rubik"/>
                <a:ea typeface="Rubik"/>
                <a:cs typeface="Rubik"/>
                <a:sym typeface="Rubik"/>
              </a:rPr>
              <a:t>Наприклад: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3 × 4 = 12, а якщо ми поділимо 12 на 4, отримаємо 3. Так само, якщо ми поділимо 12 на 3, отримаємо 4.</a:t>
            </a:r>
            <a:endParaRPr sz="4000"/>
          </a:p>
        </p:txBody>
      </p:sp>
      <p:pic>
        <p:nvPicPr>
          <p:cNvPr descr="Зображення" id="161" name="Google Shape;16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7142837" y="5866549"/>
            <a:ext cx="4020200" cy="49507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7.png" id="162" name="Google Shape;16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72333" y="7147376"/>
            <a:ext cx="4020200" cy="402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167" name="Google Shape;16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4"/>
          <p:cNvSpPr txBox="1"/>
          <p:nvPr/>
        </p:nvSpPr>
        <p:spPr>
          <a:xfrm>
            <a:off x="2442137" y="1827454"/>
            <a:ext cx="9132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500"/>
              <a:buFont typeface="Rubik"/>
              <a:buNone/>
            </a:pPr>
            <a:r>
              <a:rPr b="1" i="0" lang="en-US" sz="5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Задачі на взаємозв'язок</a:t>
            </a:r>
            <a:endParaRPr sz="5000"/>
          </a:p>
        </p:txBody>
      </p:sp>
      <p:sp>
        <p:nvSpPr>
          <p:cNvPr id="169" name="Google Shape;169;p4"/>
          <p:cNvSpPr txBox="1"/>
          <p:nvPr/>
        </p:nvSpPr>
        <p:spPr>
          <a:xfrm>
            <a:off x="2475900" y="3086375"/>
            <a:ext cx="184296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Давайте перевіримо, як добре ми зрозуміли взаємозв’язок між множенням і діленням</a:t>
            </a:r>
            <a:endParaRPr sz="4000"/>
          </a:p>
        </p:txBody>
      </p:sp>
      <p:sp>
        <p:nvSpPr>
          <p:cNvPr id="170" name="Google Shape;170;p4"/>
          <p:cNvSpPr txBox="1"/>
          <p:nvPr/>
        </p:nvSpPr>
        <p:spPr>
          <a:xfrm>
            <a:off x="2670723" y="5467201"/>
            <a:ext cx="109287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423332" lvl="0" marL="29633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4000"/>
              <a:buFont typeface="Helvetica Neue"/>
              <a:buAutoNum type="arabicPeriod"/>
            </a:pPr>
            <a:r>
              <a:rPr b="0" i="0" lang="en-US" sz="4000" u="none" cap="none" strike="noStrike">
                <a:solidFill>
                  <a:srgbClr val="5E38C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Якщо 5 × 2 = 10, то скільки буде 10 ÷ 2?</a:t>
            </a:r>
            <a:endParaRPr sz="4000"/>
          </a:p>
          <a:p>
            <a:pPr indent="-423332" lvl="0" marL="29633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4000"/>
              <a:buFont typeface="Helvetica Neue"/>
              <a:buAutoNum type="arabicPeriod"/>
            </a:pPr>
            <a:r>
              <a:rPr b="0" i="0" lang="en-US" sz="4000" u="none" cap="none" strike="noStrike">
                <a:solidFill>
                  <a:srgbClr val="5E38C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Якщо 8 × 3 = 24, то скільки буде 24 ÷ 3?</a:t>
            </a:r>
            <a:endParaRPr sz="4000"/>
          </a:p>
        </p:txBody>
      </p:sp>
      <p:sp>
        <p:nvSpPr>
          <p:cNvPr id="171" name="Google Shape;171;p4"/>
          <p:cNvSpPr txBox="1"/>
          <p:nvPr/>
        </p:nvSpPr>
        <p:spPr>
          <a:xfrm>
            <a:off x="1621099" y="4839009"/>
            <a:ext cx="35775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CC79"/>
              </a:buClr>
              <a:buSzPts val="2400"/>
              <a:buFont typeface="Rubik"/>
              <a:buNone/>
            </a:pPr>
            <a:r>
              <a:rPr b="1" i="0" lang="en-US" sz="4000" u="none" cap="none" strike="noStrike">
                <a:solidFill>
                  <a:srgbClr val="F6CC79"/>
                </a:solidFill>
                <a:latin typeface="Rubik"/>
                <a:ea typeface="Rubik"/>
                <a:cs typeface="Rubik"/>
                <a:sym typeface="Rubik"/>
              </a:rPr>
              <a:t>Задачі:</a:t>
            </a:r>
            <a:endParaRPr sz="4000"/>
          </a:p>
        </p:txBody>
      </p:sp>
      <p:pic>
        <p:nvPicPr>
          <p:cNvPr descr="Знімок екрана 2024-04-30 о 20.51.05.png" id="172" name="Google Shape;17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42125" y="7848025"/>
            <a:ext cx="12752550" cy="277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"/>
          <p:cNvSpPr txBox="1"/>
          <p:nvPr/>
        </p:nvSpPr>
        <p:spPr>
          <a:xfrm>
            <a:off x="1713909" y="7011533"/>
            <a:ext cx="62271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CC79"/>
              </a:buClr>
              <a:buSzPts val="2400"/>
              <a:buFont typeface="Rubik"/>
              <a:buNone/>
            </a:pPr>
            <a:r>
              <a:rPr b="1" i="0" lang="en-US" sz="4000" u="none" cap="none" strike="noStrike">
                <a:solidFill>
                  <a:srgbClr val="F6CC79"/>
                </a:solidFill>
                <a:latin typeface="Rubik"/>
                <a:ea typeface="Rubik"/>
                <a:cs typeface="Rubik"/>
                <a:sym typeface="Rubik"/>
              </a:rPr>
              <a:t>Заповни таблицю:</a:t>
            </a:r>
            <a:endParaRPr sz="4000"/>
          </a:p>
        </p:txBody>
      </p:sp>
      <p:pic>
        <p:nvPicPr>
          <p:cNvPr descr="36.png" id="174" name="Google Shape;17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01952" y="3332024"/>
            <a:ext cx="8077200" cy="80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179" name="Google Shape;17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5"/>
          <p:cNvSpPr txBox="1"/>
          <p:nvPr/>
        </p:nvSpPr>
        <p:spPr>
          <a:xfrm>
            <a:off x="2442137" y="1827454"/>
            <a:ext cx="9132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500"/>
              <a:buFont typeface="Rubik"/>
              <a:buNone/>
            </a:pPr>
            <a:r>
              <a:rPr b="1" i="0" lang="en-US" sz="5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Самоперевірка</a:t>
            </a:r>
            <a:endParaRPr sz="5000"/>
          </a:p>
        </p:txBody>
      </p:sp>
      <p:sp>
        <p:nvSpPr>
          <p:cNvPr id="181" name="Google Shape;181;p5"/>
          <p:cNvSpPr txBox="1"/>
          <p:nvPr/>
        </p:nvSpPr>
        <p:spPr>
          <a:xfrm>
            <a:off x="2746937" y="5467192"/>
            <a:ext cx="91323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423332" lvl="0" marL="29633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4000"/>
              <a:buFont typeface="Helvetica Neue"/>
              <a:buAutoNum type="arabicPeriod"/>
            </a:pPr>
            <a:r>
              <a:rPr b="0" i="0" lang="en-US" sz="4000" u="none" cap="none" strike="noStrike">
                <a:solidFill>
                  <a:srgbClr val="5E38C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 ÷ 2 = 5.</a:t>
            </a:r>
            <a:endParaRPr sz="4000"/>
          </a:p>
          <a:p>
            <a:pPr indent="-423332" lvl="0" marL="29633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4000"/>
              <a:buFont typeface="Helvetica Neue"/>
              <a:buAutoNum type="arabicPeriod"/>
            </a:pPr>
            <a:r>
              <a:rPr b="0" i="0" lang="en-US" sz="4000" u="none" cap="none" strike="noStrike">
                <a:solidFill>
                  <a:srgbClr val="5E38C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24 ÷ 3 = 8.</a:t>
            </a:r>
            <a:endParaRPr sz="4000"/>
          </a:p>
        </p:txBody>
      </p:sp>
      <p:sp>
        <p:nvSpPr>
          <p:cNvPr id="182" name="Google Shape;182;p5"/>
          <p:cNvSpPr txBox="1"/>
          <p:nvPr/>
        </p:nvSpPr>
        <p:spPr>
          <a:xfrm>
            <a:off x="2227886" y="4610400"/>
            <a:ext cx="24384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CC79"/>
              </a:buClr>
              <a:buSzPts val="2400"/>
              <a:buFont typeface="Rubik"/>
              <a:buNone/>
            </a:pPr>
            <a:r>
              <a:rPr b="1" i="0" lang="en-US" sz="4000" u="none" cap="none" strike="noStrike">
                <a:solidFill>
                  <a:srgbClr val="F6CC79"/>
                </a:solidFill>
                <a:latin typeface="Rubik"/>
                <a:ea typeface="Rubik"/>
                <a:cs typeface="Rubik"/>
                <a:sym typeface="Rubik"/>
              </a:rPr>
              <a:t>Задачі:</a:t>
            </a:r>
            <a:endParaRPr sz="4000"/>
          </a:p>
        </p:txBody>
      </p:sp>
      <p:sp>
        <p:nvSpPr>
          <p:cNvPr id="183" name="Google Shape;183;p5"/>
          <p:cNvSpPr txBox="1"/>
          <p:nvPr/>
        </p:nvSpPr>
        <p:spPr>
          <a:xfrm>
            <a:off x="1632177" y="7011525"/>
            <a:ext cx="63762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CC79"/>
              </a:buClr>
              <a:buSzPts val="2400"/>
              <a:buFont typeface="Rubik"/>
              <a:buNone/>
            </a:pPr>
            <a:r>
              <a:rPr b="1" i="0" lang="en-US" sz="4000" u="none" cap="none" strike="noStrike">
                <a:solidFill>
                  <a:srgbClr val="F6CC79"/>
                </a:solidFill>
                <a:latin typeface="Rubik"/>
                <a:ea typeface="Rubik"/>
                <a:cs typeface="Rubik"/>
                <a:sym typeface="Rubik"/>
              </a:rPr>
              <a:t>Заповни таблицю</a:t>
            </a:r>
            <a:endParaRPr sz="4000"/>
          </a:p>
        </p:txBody>
      </p:sp>
      <p:pic>
        <p:nvPicPr>
          <p:cNvPr descr="23.png" id="184" name="Google Shape;18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416832" y="4208449"/>
            <a:ext cx="3228686" cy="32286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німок екрана 2024-04-30 о 20.51.05.png" id="185" name="Google Shape;18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42125" y="8252950"/>
            <a:ext cx="11021125" cy="239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5"/>
          <p:cNvSpPr txBox="1"/>
          <p:nvPr/>
        </p:nvSpPr>
        <p:spPr>
          <a:xfrm>
            <a:off x="4945001" y="9911331"/>
            <a:ext cx="8925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200"/>
              <a:buFont typeface="Rubik"/>
              <a:buNone/>
            </a:pPr>
            <a:r>
              <a:rPr b="0" i="0" lang="en-US" sz="32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30</a:t>
            </a:r>
            <a:endParaRPr/>
          </a:p>
        </p:txBody>
      </p:sp>
      <p:sp>
        <p:nvSpPr>
          <p:cNvPr id="187" name="Google Shape;187;p5"/>
          <p:cNvSpPr txBox="1"/>
          <p:nvPr/>
        </p:nvSpPr>
        <p:spPr>
          <a:xfrm>
            <a:off x="6165089" y="8340738"/>
            <a:ext cx="8925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200"/>
              <a:buFont typeface="Rubik"/>
              <a:buNone/>
            </a:pPr>
            <a:r>
              <a:rPr b="0" i="0" lang="en-US" sz="32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90</a:t>
            </a:r>
            <a:endParaRPr/>
          </a:p>
        </p:txBody>
      </p:sp>
      <p:sp>
        <p:nvSpPr>
          <p:cNvPr id="188" name="Google Shape;188;p5"/>
          <p:cNvSpPr txBox="1"/>
          <p:nvPr/>
        </p:nvSpPr>
        <p:spPr>
          <a:xfrm>
            <a:off x="11112448" y="9160529"/>
            <a:ext cx="8925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200"/>
              <a:buFont typeface="Rubik"/>
              <a:buNone/>
            </a:pPr>
            <a:r>
              <a:rPr b="0" i="0" lang="en-US" sz="32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9</a:t>
            </a:r>
            <a:endParaRPr/>
          </a:p>
        </p:txBody>
      </p:sp>
      <p:sp>
        <p:nvSpPr>
          <p:cNvPr id="189" name="Google Shape;189;p5"/>
          <p:cNvSpPr txBox="1"/>
          <p:nvPr/>
        </p:nvSpPr>
        <p:spPr>
          <a:xfrm>
            <a:off x="7311750" y="9129876"/>
            <a:ext cx="8925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200"/>
              <a:buFont typeface="Rubik"/>
              <a:buNone/>
            </a:pPr>
            <a:r>
              <a:rPr b="0" i="0" lang="en-US" sz="32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3</a:t>
            </a:r>
            <a:endParaRPr/>
          </a:p>
        </p:txBody>
      </p:sp>
      <p:sp>
        <p:nvSpPr>
          <p:cNvPr id="190" name="Google Shape;190;p5"/>
          <p:cNvSpPr txBox="1"/>
          <p:nvPr/>
        </p:nvSpPr>
        <p:spPr>
          <a:xfrm>
            <a:off x="8605263" y="9941984"/>
            <a:ext cx="8925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200"/>
              <a:buFont typeface="Rubik"/>
              <a:buNone/>
            </a:pPr>
            <a:r>
              <a:rPr b="0" i="0" lang="en-US" sz="32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30</a:t>
            </a:r>
            <a:endParaRPr/>
          </a:p>
        </p:txBody>
      </p:sp>
      <p:sp>
        <p:nvSpPr>
          <p:cNvPr id="191" name="Google Shape;191;p5"/>
          <p:cNvSpPr txBox="1"/>
          <p:nvPr/>
        </p:nvSpPr>
        <p:spPr>
          <a:xfrm>
            <a:off x="9709151" y="8340738"/>
            <a:ext cx="12900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200"/>
              <a:buFont typeface="Rubik"/>
              <a:buNone/>
            </a:pPr>
            <a:r>
              <a:rPr b="0" i="0" lang="en-US" sz="32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270</a:t>
            </a:r>
            <a:endParaRPr/>
          </a:p>
        </p:txBody>
      </p:sp>
      <p:sp>
        <p:nvSpPr>
          <p:cNvPr id="192" name="Google Shape;192;p5"/>
          <p:cNvSpPr txBox="1"/>
          <p:nvPr/>
        </p:nvSpPr>
        <p:spPr>
          <a:xfrm>
            <a:off x="12388137" y="9911331"/>
            <a:ext cx="8925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200"/>
              <a:buFont typeface="Rubik"/>
              <a:buNone/>
            </a:pPr>
            <a:r>
              <a:rPr b="0" i="0" lang="en-US" sz="32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90</a:t>
            </a:r>
            <a:endParaRPr/>
          </a:p>
        </p:txBody>
      </p:sp>
      <p:pic>
        <p:nvPicPr>
          <p:cNvPr descr="Зображення" id="193" name="Google Shape;193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525076" y="5794498"/>
            <a:ext cx="4416941" cy="5228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198" name="Google Shape;19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6"/>
          <p:cNvSpPr txBox="1"/>
          <p:nvPr/>
        </p:nvSpPr>
        <p:spPr>
          <a:xfrm>
            <a:off x="2589156" y="2829875"/>
            <a:ext cx="11936400" cy="17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ubik"/>
              <a:buNone/>
            </a:pPr>
            <a:r>
              <a:t/>
            </a:r>
            <a:endParaRPr sz="40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Давайте перевіримо як ви навчились відновлювати взаємозв’язок. Вирішіть задачі:</a:t>
            </a:r>
            <a:endParaRPr sz="4000"/>
          </a:p>
        </p:txBody>
      </p:sp>
      <p:sp>
        <p:nvSpPr>
          <p:cNvPr id="200" name="Google Shape;200;p6"/>
          <p:cNvSpPr txBox="1"/>
          <p:nvPr/>
        </p:nvSpPr>
        <p:spPr>
          <a:xfrm>
            <a:off x="2442137" y="1827454"/>
            <a:ext cx="9132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500"/>
              <a:buFont typeface="Rubik"/>
              <a:buNone/>
            </a:pPr>
            <a:r>
              <a:rPr b="1" i="0" lang="en-US" sz="5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Задачі на взаємозв'язок</a:t>
            </a:r>
            <a:endParaRPr sz="5000"/>
          </a:p>
        </p:txBody>
      </p:sp>
      <p:sp>
        <p:nvSpPr>
          <p:cNvPr id="201" name="Google Shape;201;p6"/>
          <p:cNvSpPr/>
          <p:nvPr/>
        </p:nvSpPr>
        <p:spPr>
          <a:xfrm>
            <a:off x="6672012" y="5313381"/>
            <a:ext cx="3770700" cy="952800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6"/>
          <p:cNvSpPr txBox="1"/>
          <p:nvPr/>
        </p:nvSpPr>
        <p:spPr>
          <a:xfrm>
            <a:off x="7238222" y="5385482"/>
            <a:ext cx="27414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1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a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× </a:t>
            </a:r>
            <a:r>
              <a:rPr b="0" i="1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b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= </a:t>
            </a:r>
            <a:r>
              <a:rPr b="0" i="1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c</a:t>
            </a:r>
            <a:endParaRPr sz="4000"/>
          </a:p>
        </p:txBody>
      </p:sp>
      <p:sp>
        <p:nvSpPr>
          <p:cNvPr id="203" name="Google Shape;203;p6"/>
          <p:cNvSpPr/>
          <p:nvPr/>
        </p:nvSpPr>
        <p:spPr>
          <a:xfrm>
            <a:off x="11587471" y="5268231"/>
            <a:ext cx="3770700" cy="952800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 txBox="1"/>
          <p:nvPr/>
        </p:nvSpPr>
        <p:spPr>
          <a:xfrm>
            <a:off x="12202983" y="5296570"/>
            <a:ext cx="27414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1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c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÷ </a:t>
            </a:r>
            <a:r>
              <a:rPr b="0" i="1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a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= </a:t>
            </a:r>
            <a:r>
              <a:rPr b="0" i="1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b</a:t>
            </a:r>
            <a:endParaRPr sz="4000"/>
          </a:p>
        </p:txBody>
      </p:sp>
      <p:sp>
        <p:nvSpPr>
          <p:cNvPr id="205" name="Google Shape;205;p6"/>
          <p:cNvSpPr txBox="1"/>
          <p:nvPr/>
        </p:nvSpPr>
        <p:spPr>
          <a:xfrm>
            <a:off x="2589151" y="5385471"/>
            <a:ext cx="56463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CC79"/>
              </a:buClr>
              <a:buSzPts val="2000"/>
              <a:buFont typeface="Rubik"/>
              <a:buNone/>
            </a:pPr>
            <a:r>
              <a:rPr b="0" i="0" lang="en-US" sz="4000" u="none" cap="none" strike="noStrike">
                <a:solidFill>
                  <a:srgbClr val="F6CC79"/>
                </a:solidFill>
                <a:latin typeface="Rubik"/>
                <a:ea typeface="Rubik"/>
                <a:cs typeface="Rubik"/>
                <a:sym typeface="Rubik"/>
              </a:rPr>
              <a:t>Задача 1: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Якщо</a:t>
            </a:r>
            <a:endParaRPr sz="4000"/>
          </a:p>
        </p:txBody>
      </p:sp>
      <p:sp>
        <p:nvSpPr>
          <p:cNvPr id="206" name="Google Shape;206;p6"/>
          <p:cNvSpPr txBox="1"/>
          <p:nvPr/>
        </p:nvSpPr>
        <p:spPr>
          <a:xfrm>
            <a:off x="10642795" y="5430670"/>
            <a:ext cx="7446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, а</a:t>
            </a:r>
            <a:endParaRPr sz="4000"/>
          </a:p>
        </p:txBody>
      </p:sp>
      <p:sp>
        <p:nvSpPr>
          <p:cNvPr id="207" name="Google Shape;207;p6"/>
          <p:cNvSpPr txBox="1"/>
          <p:nvPr/>
        </p:nvSpPr>
        <p:spPr>
          <a:xfrm>
            <a:off x="16399939" y="5385470"/>
            <a:ext cx="34092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Яке число </a:t>
            </a:r>
            <a:r>
              <a:rPr b="0" i="1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b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?</a:t>
            </a:r>
            <a:endParaRPr sz="4000"/>
          </a:p>
        </p:txBody>
      </p:sp>
      <p:sp>
        <p:nvSpPr>
          <p:cNvPr id="208" name="Google Shape;208;p6"/>
          <p:cNvSpPr/>
          <p:nvPr/>
        </p:nvSpPr>
        <p:spPr>
          <a:xfrm>
            <a:off x="6723575" y="8890194"/>
            <a:ext cx="3770700" cy="952800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6"/>
          <p:cNvSpPr txBox="1"/>
          <p:nvPr/>
        </p:nvSpPr>
        <p:spPr>
          <a:xfrm>
            <a:off x="7189461" y="9074427"/>
            <a:ext cx="27414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1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b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× </a:t>
            </a:r>
            <a:r>
              <a:rPr b="0" i="1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c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= </a:t>
            </a:r>
            <a:r>
              <a:rPr b="0" i="1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a</a:t>
            </a:r>
            <a:endParaRPr sz="4000"/>
          </a:p>
        </p:txBody>
      </p:sp>
      <p:sp>
        <p:nvSpPr>
          <p:cNvPr id="210" name="Google Shape;210;p6"/>
          <p:cNvSpPr/>
          <p:nvPr/>
        </p:nvSpPr>
        <p:spPr>
          <a:xfrm>
            <a:off x="11653347" y="8890207"/>
            <a:ext cx="3770700" cy="952800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 txBox="1"/>
          <p:nvPr/>
        </p:nvSpPr>
        <p:spPr>
          <a:xfrm>
            <a:off x="12305010" y="8998227"/>
            <a:ext cx="27414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1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a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÷ </a:t>
            </a:r>
            <a:r>
              <a:rPr b="0" i="1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b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= </a:t>
            </a:r>
            <a:r>
              <a:rPr b="0" i="1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c</a:t>
            </a:r>
            <a:endParaRPr sz="4000"/>
          </a:p>
        </p:txBody>
      </p:sp>
      <p:sp>
        <p:nvSpPr>
          <p:cNvPr id="212" name="Google Shape;212;p6"/>
          <p:cNvSpPr txBox="1"/>
          <p:nvPr/>
        </p:nvSpPr>
        <p:spPr>
          <a:xfrm>
            <a:off x="10701509" y="9163327"/>
            <a:ext cx="7446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, а</a:t>
            </a:r>
            <a:endParaRPr sz="4000"/>
          </a:p>
        </p:txBody>
      </p:sp>
      <p:sp>
        <p:nvSpPr>
          <p:cNvPr id="213" name="Google Shape;213;p6"/>
          <p:cNvSpPr txBox="1"/>
          <p:nvPr/>
        </p:nvSpPr>
        <p:spPr>
          <a:xfrm>
            <a:off x="16399939" y="9087127"/>
            <a:ext cx="34092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Яке число </a:t>
            </a:r>
            <a:r>
              <a:rPr b="0" i="1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c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?</a:t>
            </a:r>
            <a:endParaRPr sz="4000"/>
          </a:p>
        </p:txBody>
      </p:sp>
      <p:sp>
        <p:nvSpPr>
          <p:cNvPr id="214" name="Google Shape;214;p6"/>
          <p:cNvSpPr txBox="1"/>
          <p:nvPr/>
        </p:nvSpPr>
        <p:spPr>
          <a:xfrm>
            <a:off x="2589150" y="9010915"/>
            <a:ext cx="43494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CC79"/>
              </a:buClr>
              <a:buSzPts val="2000"/>
              <a:buFont typeface="Rubik"/>
              <a:buNone/>
            </a:pPr>
            <a:r>
              <a:rPr b="0" i="0" lang="en-US" sz="4000" u="none" cap="none" strike="noStrike">
                <a:solidFill>
                  <a:srgbClr val="F6CC79"/>
                </a:solidFill>
                <a:latin typeface="Rubik"/>
                <a:ea typeface="Rubik"/>
                <a:cs typeface="Rubik"/>
                <a:sym typeface="Rubik"/>
              </a:rPr>
              <a:t>Задача 2: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Якщо</a:t>
            </a:r>
            <a:endParaRPr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219" name="Google Shape;21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7"/>
          <p:cNvGrpSpPr/>
          <p:nvPr/>
        </p:nvGrpSpPr>
        <p:grpSpPr>
          <a:xfrm>
            <a:off x="14898087" y="-2166605"/>
            <a:ext cx="4587553" cy="1270001"/>
            <a:chOff x="0" y="0"/>
            <a:chExt cx="4587551" cy="1270000"/>
          </a:xfrm>
        </p:grpSpPr>
        <p:sp>
          <p:nvSpPr>
            <p:cNvPr id="221" name="Google Shape;221;p7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6536D6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1658774" y="0"/>
              <a:ext cx="1270001" cy="1270000"/>
            </a:xfrm>
            <a:prstGeom prst="ellipse">
              <a:avLst/>
            </a:prstGeom>
            <a:solidFill>
              <a:srgbClr val="FFCA6A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3317550" y="0"/>
              <a:ext cx="1270001" cy="1270000"/>
            </a:xfrm>
            <a:prstGeom prst="ellipse">
              <a:avLst/>
            </a:prstGeom>
            <a:solidFill>
              <a:srgbClr val="0070F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24" name="Google Shape;224;p7"/>
          <p:cNvSpPr txBox="1"/>
          <p:nvPr/>
        </p:nvSpPr>
        <p:spPr>
          <a:xfrm>
            <a:off x="2442117" y="1827450"/>
            <a:ext cx="3547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500"/>
              <a:buFont typeface="Rubik"/>
              <a:buNone/>
            </a:pPr>
            <a:r>
              <a:rPr b="1" i="0" lang="en-US" sz="5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Перевірка </a:t>
            </a:r>
            <a:endParaRPr sz="5000"/>
          </a:p>
        </p:txBody>
      </p:sp>
      <p:sp>
        <p:nvSpPr>
          <p:cNvPr id="225" name="Google Shape;225;p7"/>
          <p:cNvSpPr/>
          <p:nvPr/>
        </p:nvSpPr>
        <p:spPr>
          <a:xfrm>
            <a:off x="5431262" y="5179331"/>
            <a:ext cx="3770700" cy="952800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7"/>
          <p:cNvSpPr txBox="1"/>
          <p:nvPr/>
        </p:nvSpPr>
        <p:spPr>
          <a:xfrm>
            <a:off x="6080471" y="5309274"/>
            <a:ext cx="23766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1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b=c÷a</a:t>
            </a:r>
            <a:endParaRPr sz="4000"/>
          </a:p>
        </p:txBody>
      </p:sp>
      <p:sp>
        <p:nvSpPr>
          <p:cNvPr id="227" name="Google Shape;227;p7"/>
          <p:cNvSpPr txBox="1"/>
          <p:nvPr/>
        </p:nvSpPr>
        <p:spPr>
          <a:xfrm>
            <a:off x="2493097" y="5385475"/>
            <a:ext cx="29382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CC79"/>
              </a:buClr>
              <a:buSzPts val="2000"/>
              <a:buFont typeface="Rubik"/>
              <a:buNone/>
            </a:pPr>
            <a:r>
              <a:rPr b="0" i="0" lang="en-US" sz="4000" u="none" cap="none" strike="noStrike">
                <a:solidFill>
                  <a:srgbClr val="F6CC79"/>
                </a:solidFill>
                <a:latin typeface="Rubik"/>
                <a:ea typeface="Rubik"/>
                <a:cs typeface="Rubik"/>
                <a:sym typeface="Rubik"/>
              </a:rPr>
              <a:t>Задача 1:</a:t>
            </a:r>
            <a:endParaRPr sz="4000"/>
          </a:p>
        </p:txBody>
      </p:sp>
      <p:sp>
        <p:nvSpPr>
          <p:cNvPr id="228" name="Google Shape;228;p7"/>
          <p:cNvSpPr txBox="1"/>
          <p:nvPr/>
        </p:nvSpPr>
        <p:spPr>
          <a:xfrm>
            <a:off x="2486482" y="9163325"/>
            <a:ext cx="31734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CC79"/>
              </a:buClr>
              <a:buSzPts val="2000"/>
              <a:buFont typeface="Rubik"/>
              <a:buNone/>
            </a:pPr>
            <a:r>
              <a:rPr b="0" i="0" lang="en-US" sz="4000" u="none" cap="none" strike="noStrike">
                <a:solidFill>
                  <a:srgbClr val="F6CC79"/>
                </a:solidFill>
                <a:latin typeface="Rubik"/>
                <a:ea typeface="Rubik"/>
                <a:cs typeface="Rubik"/>
                <a:sym typeface="Rubik"/>
              </a:rPr>
              <a:t>Задача 2:</a:t>
            </a:r>
            <a:endParaRPr sz="4000"/>
          </a:p>
        </p:txBody>
      </p:sp>
      <p:sp>
        <p:nvSpPr>
          <p:cNvPr id="229" name="Google Shape;229;p7"/>
          <p:cNvSpPr/>
          <p:nvPr/>
        </p:nvSpPr>
        <p:spPr>
          <a:xfrm>
            <a:off x="5307225" y="8953694"/>
            <a:ext cx="3770700" cy="952800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7"/>
          <p:cNvSpPr txBox="1"/>
          <p:nvPr/>
        </p:nvSpPr>
        <p:spPr>
          <a:xfrm>
            <a:off x="6004284" y="9071000"/>
            <a:ext cx="23766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1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c=a÷b</a:t>
            </a:r>
            <a:endParaRPr sz="4000"/>
          </a:p>
        </p:txBody>
      </p:sp>
      <p:pic>
        <p:nvPicPr>
          <p:cNvPr descr="Зображення" id="231" name="Google Shape;23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59683" y="3616156"/>
            <a:ext cx="3547446" cy="7013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_1.png" id="232" name="Google Shape;23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80200" y="5917169"/>
            <a:ext cx="4464392" cy="4464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237" name="Google Shape;23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8" name="Google Shape;238;p8"/>
          <p:cNvGrpSpPr/>
          <p:nvPr/>
        </p:nvGrpSpPr>
        <p:grpSpPr>
          <a:xfrm>
            <a:off x="14898087" y="-2166605"/>
            <a:ext cx="4587553" cy="1270001"/>
            <a:chOff x="0" y="0"/>
            <a:chExt cx="4587551" cy="1270000"/>
          </a:xfrm>
        </p:grpSpPr>
        <p:sp>
          <p:nvSpPr>
            <p:cNvPr id="239" name="Google Shape;239;p8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6536D6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1658774" y="0"/>
              <a:ext cx="1270001" cy="1270000"/>
            </a:xfrm>
            <a:prstGeom prst="ellipse">
              <a:avLst/>
            </a:prstGeom>
            <a:solidFill>
              <a:srgbClr val="FFCA6A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3317550" y="0"/>
              <a:ext cx="1270001" cy="1270000"/>
            </a:xfrm>
            <a:prstGeom prst="ellipse">
              <a:avLst/>
            </a:prstGeom>
            <a:solidFill>
              <a:srgbClr val="0070F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42" name="Google Shape;242;p8"/>
          <p:cNvSpPr txBox="1"/>
          <p:nvPr/>
        </p:nvSpPr>
        <p:spPr>
          <a:xfrm>
            <a:off x="2547275" y="3422475"/>
            <a:ext cx="148908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Зробимо самостійну роботу щоб закріпити ваші навички!</a:t>
            </a:r>
            <a:endParaRPr sz="4000"/>
          </a:p>
        </p:txBody>
      </p:sp>
      <p:sp>
        <p:nvSpPr>
          <p:cNvPr id="243" name="Google Shape;243;p8"/>
          <p:cNvSpPr txBox="1"/>
          <p:nvPr/>
        </p:nvSpPr>
        <p:spPr>
          <a:xfrm>
            <a:off x="2442137" y="1827454"/>
            <a:ext cx="9132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500"/>
              <a:buFont typeface="Rubik"/>
              <a:buNone/>
            </a:pPr>
            <a:r>
              <a:rPr b="1" i="0" lang="en-US" sz="5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Практична робота</a:t>
            </a:r>
            <a:endParaRPr sz="5000"/>
          </a:p>
        </p:txBody>
      </p:sp>
      <p:sp>
        <p:nvSpPr>
          <p:cNvPr id="244" name="Google Shape;244;p8"/>
          <p:cNvSpPr txBox="1"/>
          <p:nvPr/>
        </p:nvSpPr>
        <p:spPr>
          <a:xfrm>
            <a:off x="2561874" y="5305789"/>
            <a:ext cx="15717600" cy="19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CC79"/>
              </a:buClr>
              <a:buSzPts val="2000"/>
              <a:buFont typeface="Rubik"/>
              <a:buNone/>
            </a:pPr>
            <a:r>
              <a:rPr b="0" i="0" lang="en-US" sz="4000" u="none" cap="none" strike="noStrike">
                <a:solidFill>
                  <a:srgbClr val="F6CC79"/>
                </a:solidFill>
                <a:latin typeface="Rubik"/>
                <a:ea typeface="Rubik"/>
                <a:cs typeface="Rubik"/>
                <a:sym typeface="Rubik"/>
              </a:rPr>
              <a:t>Задача: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У трилітрових банках заготували яблучного соку стільки, скільки гранатового у 18 п’ятилітрових бутлях. Скільки банок яблучного соку заготували?</a:t>
            </a:r>
            <a:endParaRPr sz="4000"/>
          </a:p>
        </p:txBody>
      </p:sp>
      <p:sp>
        <p:nvSpPr>
          <p:cNvPr id="245" name="Google Shape;245;p8"/>
          <p:cNvSpPr txBox="1"/>
          <p:nvPr/>
        </p:nvSpPr>
        <p:spPr>
          <a:xfrm>
            <a:off x="2281650" y="7396293"/>
            <a:ext cx="39087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1) 18 × 5 = 90</a:t>
            </a:r>
            <a:endParaRPr sz="4000"/>
          </a:p>
        </p:txBody>
      </p:sp>
      <p:sp>
        <p:nvSpPr>
          <p:cNvPr id="246" name="Google Shape;246;p8"/>
          <p:cNvSpPr txBox="1"/>
          <p:nvPr/>
        </p:nvSpPr>
        <p:spPr>
          <a:xfrm>
            <a:off x="2504271" y="7993420"/>
            <a:ext cx="31497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2) 90÷3=30</a:t>
            </a:r>
            <a:endParaRPr sz="4000"/>
          </a:p>
        </p:txBody>
      </p:sp>
      <p:sp>
        <p:nvSpPr>
          <p:cNvPr id="247" name="Google Shape;247;p8"/>
          <p:cNvSpPr txBox="1"/>
          <p:nvPr/>
        </p:nvSpPr>
        <p:spPr>
          <a:xfrm>
            <a:off x="2561883" y="8997250"/>
            <a:ext cx="125979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CC79"/>
              </a:buClr>
              <a:buSzPts val="2000"/>
              <a:buFont typeface="Rubik"/>
              <a:buNone/>
            </a:pPr>
            <a:r>
              <a:rPr b="0" i="0" lang="en-US" sz="4000" u="none" cap="none" strike="noStrike">
                <a:solidFill>
                  <a:srgbClr val="F6CC79"/>
                </a:solidFill>
                <a:latin typeface="Rubik"/>
                <a:ea typeface="Rubik"/>
                <a:cs typeface="Rubik"/>
                <a:sym typeface="Rubik"/>
              </a:rPr>
              <a:t>Відповідь: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яблучного соку заготували 30 банок.</a:t>
            </a:r>
            <a:endParaRPr sz="4000"/>
          </a:p>
        </p:txBody>
      </p:sp>
      <p:pic>
        <p:nvPicPr>
          <p:cNvPr descr="Зображення" id="248" name="Google Shape;24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69932" y="7132477"/>
            <a:ext cx="5279859" cy="44477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6.png" id="249" name="Google Shape;24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565673" y="2535456"/>
            <a:ext cx="3288368" cy="3288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254" name="Google Shape;25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9"/>
          <p:cNvSpPr txBox="1"/>
          <p:nvPr/>
        </p:nvSpPr>
        <p:spPr>
          <a:xfrm>
            <a:off x="2442137" y="1827454"/>
            <a:ext cx="18147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500"/>
              <a:buFont typeface="Rubik"/>
              <a:buNone/>
            </a:pPr>
            <a:r>
              <a:rPr b="1" i="0" lang="en-US" sz="5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Молодці, ви успішно засвоїли даний матеріал!</a:t>
            </a:r>
            <a:endParaRPr sz="5000"/>
          </a:p>
        </p:txBody>
      </p:sp>
      <p:sp>
        <p:nvSpPr>
          <p:cNvPr id="256" name="Google Shape;256;p9"/>
          <p:cNvSpPr txBox="1"/>
          <p:nvPr/>
        </p:nvSpPr>
        <p:spPr>
          <a:xfrm>
            <a:off x="2482098" y="3422475"/>
            <a:ext cx="49113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Домашнє завдання:</a:t>
            </a:r>
            <a:endParaRPr sz="4000"/>
          </a:p>
        </p:txBody>
      </p:sp>
      <p:sp>
        <p:nvSpPr>
          <p:cNvPr id="257" name="Google Shape;257;p9"/>
          <p:cNvSpPr txBox="1"/>
          <p:nvPr/>
        </p:nvSpPr>
        <p:spPr>
          <a:xfrm>
            <a:off x="2493107" y="5153392"/>
            <a:ext cx="11979900" cy="25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CC79"/>
              </a:buClr>
              <a:buSzPts val="2000"/>
              <a:buFont typeface="Rubik"/>
              <a:buNone/>
            </a:pPr>
            <a:r>
              <a:rPr b="0" i="0" lang="en-US" sz="4000" u="none" cap="none" strike="noStrike">
                <a:solidFill>
                  <a:srgbClr val="F6CC79"/>
                </a:solidFill>
                <a:latin typeface="Rubik"/>
                <a:ea typeface="Rubik"/>
                <a:cs typeface="Rubik"/>
                <a:sym typeface="Rubik"/>
              </a:rPr>
              <a:t>Підручник Математика (Заїка) 4 клас:</a:t>
            </a:r>
            <a:endParaRPr b="0" i="0" sz="4000" u="none" cap="none" strike="noStrike">
              <a:solidFill>
                <a:srgbClr val="F6CC79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2000"/>
              <a:buFont typeface="Rubik"/>
              <a:buNone/>
            </a:pP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Завдання 164</a:t>
            </a:r>
            <a:endParaRPr b="0" i="0" sz="4000" u="none" cap="none" strike="noStrike">
              <a:solidFill>
                <a:srgbClr val="5E38CE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2000"/>
              <a:buFont typeface="Rubik"/>
              <a:buNone/>
            </a:pP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Задача 171</a:t>
            </a:r>
            <a:endParaRPr b="0" i="0" sz="4000" u="none" cap="none" strike="noStrike">
              <a:solidFill>
                <a:srgbClr val="5E38CE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2000"/>
              <a:buFont typeface="Rubik"/>
              <a:buNone/>
            </a:pP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Завдання 165</a:t>
            </a:r>
            <a:endParaRPr sz="4000"/>
          </a:p>
        </p:txBody>
      </p:sp>
      <p:pic>
        <p:nvPicPr>
          <p:cNvPr descr="Зображення" id="258" name="Google Shape;25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784675" y="5060495"/>
            <a:ext cx="3469893" cy="61777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3.png" id="259" name="Google Shape;25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901175" y="3228375"/>
            <a:ext cx="3469902" cy="3469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