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і дата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Автор і дата</a:t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презентації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Атрибуція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Атрибуція</a:t>
            </a:r>
          </a:p>
        </p:txBody>
      </p:sp>
      <p:sp>
        <p:nvSpPr>
          <p:cNvPr id="116" name="1 рівень тексту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«Відома цитата»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Автор і дата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Автор і дата</a:t>
            </a:r>
          </a:p>
        </p:txBody>
      </p:sp>
      <p:sp>
        <p:nvSpPr>
          <p:cNvPr id="24" name="1 рівень тексту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презентації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Підзаголовок слайда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слайда</a:t>
            </a:r>
          </a:p>
        </p:txBody>
      </p:sp>
      <p:sp>
        <p:nvSpPr>
          <p:cNvPr id="44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ідзаголовок слайда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слайда</a:t>
            </a:r>
          </a:p>
        </p:txBody>
      </p:sp>
      <p:sp>
        <p:nvSpPr>
          <p:cNvPr id="61" name="1 рівень тексту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Підзаголовок слайда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слайда</a:t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Підзаголовок до порядку денного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до порядку денного</a:t>
            </a:r>
          </a:p>
        </p:txBody>
      </p:sp>
      <p:sp>
        <p:nvSpPr>
          <p:cNvPr id="90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Теми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Заголовок слайда</a:t>
            </a:r>
          </a:p>
        </p:txBody>
      </p:sp>
      <p:sp>
        <p:nvSpPr>
          <p:cNvPr id="3" name="1 рівень тексту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9.png"/><Relationship Id="rId4" Type="http://schemas.openxmlformats.org/officeDocument/2006/relationships/image" Target="../media/image20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5.png"/><Relationship Id="rId4" Type="http://schemas.openxmlformats.org/officeDocument/2006/relationships/image" Target="../media/image16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7.png"/><Relationship Id="rId4" Type="http://schemas.openxmlformats.org/officeDocument/2006/relationships/image" Target="../media/image1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5" name="Групувати"/>
          <p:cNvGrpSpPr/>
          <p:nvPr/>
        </p:nvGrpSpPr>
        <p:grpSpPr>
          <a:xfrm>
            <a:off x="6214716" y="-8199669"/>
            <a:ext cx="4587552" cy="1270001"/>
            <a:chOff x="0" y="0"/>
            <a:chExt cx="4587550" cy="1270000"/>
          </a:xfrm>
        </p:grpSpPr>
        <p:sp>
          <p:nvSpPr>
            <p:cNvPr id="152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53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54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156" name="Математика 4 клас"/>
          <p:cNvSpPr txBox="1"/>
          <p:nvPr/>
        </p:nvSpPr>
        <p:spPr>
          <a:xfrm>
            <a:off x="1216685" y="6763421"/>
            <a:ext cx="6815710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7" name="Множення двоцифрових чисел"/>
          <p:cNvSpPr txBox="1"/>
          <p:nvPr/>
        </p:nvSpPr>
        <p:spPr>
          <a:xfrm>
            <a:off x="1216685" y="5081962"/>
            <a:ext cx="14983207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Множення двоцифрових чисел </a:t>
            </a:r>
          </a:p>
        </p:txBody>
      </p:sp>
      <p:pic>
        <p:nvPicPr>
          <p:cNvPr id="158" name="26.png" descr="26.png"/>
          <p:cNvPicPr>
            <a:picLocks noChangeAspect="1"/>
          </p:cNvPicPr>
          <p:nvPr/>
        </p:nvPicPr>
        <p:blipFill>
          <a:blip r:embed="rId3">
            <a:extLst/>
          </a:blip>
          <a:srcRect l="0" t="0" r="0" b="0"/>
          <a:stretch>
            <a:fillRect/>
          </a:stretch>
        </p:blipFill>
        <p:spPr>
          <a:xfrm rot="19675120">
            <a:off x="19352986" y="-7063665"/>
            <a:ext cx="6750597" cy="67505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667176" y="5624861"/>
            <a:ext cx="2943341" cy="58189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37.png" descr="37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984802" y="7815884"/>
            <a:ext cx="4386572" cy="43865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6" name="Google Shape;96;p14"/>
          <p:cNvSpPr txBox="1"/>
          <p:nvPr/>
        </p:nvSpPr>
        <p:spPr>
          <a:xfrm>
            <a:off x="2514351" y="2573658"/>
            <a:ext cx="1999654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297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1970493" y="4425522"/>
            <a:ext cx="18071494" cy="377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609600" algn="l" defTabSz="457200">
              <a:lnSpc>
                <a:spcPts val="5600"/>
              </a:lnSpc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b="1">
                <a:solidFill>
                  <a:srgbClr val="F6CC79"/>
                </a:solidFill>
              </a:rPr>
              <a:t>Mathema</a:t>
            </a:r>
            <a:r>
              <a:t> - це найбільша платформа для вивчення математики у Східній Європі, родом з України.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defRPr sz="3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609600" algn="l" defTabSz="457200">
              <a:lnSpc>
                <a:spcPts val="5600"/>
              </a:lnSpc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863600" indent="-254000" algn="l" defTabSz="457200">
              <a:lnSpc>
                <a:spcPts val="5600"/>
              </a:lnSpc>
              <a:buSzPct val="40000"/>
              <a:buBlip>
                <a:blip r:embed="rId3"/>
              </a:buBlip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863600" indent="-254000" algn="l" defTabSz="457200">
              <a:lnSpc>
                <a:spcPts val="5600"/>
              </a:lnSpc>
              <a:buSzPct val="40000"/>
              <a:buBlip>
                <a:blip r:embed="rId3"/>
              </a:buBlip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863600" indent="-254000" algn="l" defTabSz="457200">
              <a:lnSpc>
                <a:spcPts val="5600"/>
              </a:lnSpc>
              <a:buSzPct val="40000"/>
              <a:buBlip>
                <a:blip r:embed="rId3"/>
              </a:buBlip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  <p:pic>
        <p:nvPicPr>
          <p:cNvPr id="298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881139" y="4519973"/>
            <a:ext cx="8077201" cy="8077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Google Shape;96;p14"/>
          <p:cNvSpPr txBox="1"/>
          <p:nvPr/>
        </p:nvSpPr>
        <p:spPr>
          <a:xfrm>
            <a:off x="2442137" y="1827454"/>
            <a:ext cx="6689633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Вступ </a:t>
            </a:r>
          </a:p>
        </p:txBody>
      </p:sp>
      <p:grpSp>
        <p:nvGrpSpPr>
          <p:cNvPr id="167" name="Групувати"/>
          <p:cNvGrpSpPr/>
          <p:nvPr/>
        </p:nvGrpSpPr>
        <p:grpSpPr>
          <a:xfrm>
            <a:off x="18168625" y="-8000044"/>
            <a:ext cx="4587552" cy="1270001"/>
            <a:chOff x="0" y="0"/>
            <a:chExt cx="4587550" cy="1270000"/>
          </a:xfrm>
        </p:grpSpPr>
        <p:sp>
          <p:nvSpPr>
            <p:cNvPr id="164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65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66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168" name="Вітаю, діти! Сьогодні ми вивчимо, як множити двоцифрові числа. Це корисний навик, який допоможе нам розвивати наші математичні здібності."/>
          <p:cNvSpPr txBox="1"/>
          <p:nvPr/>
        </p:nvSpPr>
        <p:spPr>
          <a:xfrm>
            <a:off x="2509076" y="4903347"/>
            <a:ext cx="13061532" cy="2310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000"/>
            </a:lvl1pPr>
          </a:lstStyle>
          <a:p>
            <a:pPr/>
            <a:r>
              <a:t>Вітаю, діти! Сьогодні ми вивчимо, як множити двоцифрові числа. Це корисний навик, який допоможе нам розвивати наші математичні здібності.</a:t>
            </a:r>
          </a:p>
        </p:txBody>
      </p:sp>
      <p:pic>
        <p:nvPicPr>
          <p:cNvPr id="169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55541" y="6489346"/>
            <a:ext cx="5270679" cy="4440009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1_1.png" descr="1_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003266" y="1069417"/>
            <a:ext cx="4941276" cy="49412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Алгоритм множення</a:t>
            </a:r>
          </a:p>
        </p:txBody>
      </p:sp>
      <p:grpSp>
        <p:nvGrpSpPr>
          <p:cNvPr id="177" name="Групувати"/>
          <p:cNvGrpSpPr/>
          <p:nvPr/>
        </p:nvGrpSpPr>
        <p:grpSpPr>
          <a:xfrm>
            <a:off x="14898087" y="-2084178"/>
            <a:ext cx="4587552" cy="1270001"/>
            <a:chOff x="0" y="0"/>
            <a:chExt cx="4587550" cy="1270000"/>
          </a:xfrm>
        </p:grpSpPr>
        <p:sp>
          <p:nvSpPr>
            <p:cNvPr id="174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75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76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pic>
        <p:nvPicPr>
          <p:cNvPr id="178" name="Знімок екрана 2024-05-03 о 16.26.54.png" descr="Знімок екрана 2024-05-03 о 16.26.5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38468" y="6578414"/>
            <a:ext cx="3517901" cy="4597401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Щоб помножити число на двоцифрове число - треба помножити на кожну розрядну одиницю другого множника, а результати додати, тобто:"/>
          <p:cNvSpPr txBox="1"/>
          <p:nvPr/>
        </p:nvSpPr>
        <p:spPr>
          <a:xfrm>
            <a:off x="2480260" y="4698355"/>
            <a:ext cx="20184218" cy="1235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000"/>
            </a:pPr>
            <a:r>
              <a:t>Щоб помножити число на двоцифрове число - треба помножити на </a:t>
            </a:r>
            <a:r>
              <a:rPr>
                <a:solidFill>
                  <a:srgbClr val="F6CC79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кожну</a:t>
            </a:r>
            <a:r>
              <a:t> </a:t>
            </a:r>
            <a:r>
              <a:rPr>
                <a:solidFill>
                  <a:srgbClr val="F6CC79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розрядну</a:t>
            </a:r>
            <a:r>
              <a:rPr>
                <a:latin typeface="Rubik Light Bold"/>
                <a:ea typeface="Rubik Light Bold"/>
                <a:cs typeface="Rubik Light Bold"/>
                <a:sym typeface="Rubik Light Bold"/>
              </a:rPr>
              <a:t> </a:t>
            </a:r>
            <a:r>
              <a:rPr>
                <a:solidFill>
                  <a:srgbClr val="F6CC79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одиницю</a:t>
            </a:r>
            <a:r>
              <a:t> другого множника, а результати додати, тобто:</a:t>
            </a:r>
          </a:p>
        </p:txBody>
      </p:sp>
      <p:sp>
        <p:nvSpPr>
          <p:cNvPr id="180" name="Розташуйте числа одне під одним.…"/>
          <p:cNvSpPr txBox="1"/>
          <p:nvPr/>
        </p:nvSpPr>
        <p:spPr>
          <a:xfrm>
            <a:off x="9908804" y="7547250"/>
            <a:ext cx="7575161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Розташуйте числа одне під одним.</a:t>
            </a:r>
          </a:p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Почніть множення з останньої цифри числа, що множиться.</a:t>
            </a:r>
          </a:p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Помножте на одиниці, другим рядом помножте на десятки</a:t>
            </a:r>
          </a:p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Результати додайте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Множення на десятки</a:t>
            </a:r>
          </a:p>
        </p:txBody>
      </p:sp>
      <p:sp>
        <p:nvSpPr>
          <p:cNvPr id="184" name="При множенні на число, в кінці якого 0, ми можемо використати два способи:"/>
          <p:cNvSpPr txBox="1"/>
          <p:nvPr/>
        </p:nvSpPr>
        <p:spPr>
          <a:xfrm>
            <a:off x="2448656" y="3892242"/>
            <a:ext cx="13611609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400"/>
            </a:lvl1pPr>
          </a:lstStyle>
          <a:p>
            <a:pPr/>
            <a:r>
              <a:t>При множенні на число, в кінці якого 0, ми можемо використати два способи:</a:t>
            </a:r>
          </a:p>
        </p:txBody>
      </p:sp>
      <p:sp>
        <p:nvSpPr>
          <p:cNvPr id="185" name="48"/>
          <p:cNvSpPr txBox="1"/>
          <p:nvPr/>
        </p:nvSpPr>
        <p:spPr>
          <a:xfrm>
            <a:off x="3443460" y="5785089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48</a:t>
            </a:r>
          </a:p>
        </p:txBody>
      </p:sp>
      <p:sp>
        <p:nvSpPr>
          <p:cNvPr id="186" name="20"/>
          <p:cNvSpPr txBox="1"/>
          <p:nvPr/>
        </p:nvSpPr>
        <p:spPr>
          <a:xfrm>
            <a:off x="3456160" y="6303778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20</a:t>
            </a:r>
          </a:p>
        </p:txBody>
      </p:sp>
      <p:sp>
        <p:nvSpPr>
          <p:cNvPr id="187" name="×"/>
          <p:cNvSpPr txBox="1"/>
          <p:nvPr/>
        </p:nvSpPr>
        <p:spPr>
          <a:xfrm>
            <a:off x="3308831" y="6043430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188" name="Лінія"/>
          <p:cNvSpPr/>
          <p:nvPr/>
        </p:nvSpPr>
        <p:spPr>
          <a:xfrm>
            <a:off x="3589790" y="6857999"/>
            <a:ext cx="67083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89" name="1)"/>
          <p:cNvSpPr txBox="1"/>
          <p:nvPr/>
        </p:nvSpPr>
        <p:spPr>
          <a:xfrm>
            <a:off x="2234094" y="5554769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1)</a:t>
            </a:r>
          </a:p>
        </p:txBody>
      </p:sp>
      <p:sp>
        <p:nvSpPr>
          <p:cNvPr id="190" name="00"/>
          <p:cNvSpPr txBox="1"/>
          <p:nvPr/>
        </p:nvSpPr>
        <p:spPr>
          <a:xfrm>
            <a:off x="3456160" y="6833341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00</a:t>
            </a:r>
          </a:p>
        </p:txBody>
      </p:sp>
      <p:sp>
        <p:nvSpPr>
          <p:cNvPr id="191" name="96"/>
          <p:cNvSpPr txBox="1"/>
          <p:nvPr/>
        </p:nvSpPr>
        <p:spPr>
          <a:xfrm>
            <a:off x="3188721" y="7270510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96</a:t>
            </a:r>
          </a:p>
        </p:txBody>
      </p:sp>
      <p:sp>
        <p:nvSpPr>
          <p:cNvPr id="192" name="Лінія"/>
          <p:cNvSpPr/>
          <p:nvPr/>
        </p:nvSpPr>
        <p:spPr>
          <a:xfrm>
            <a:off x="3409706" y="7906252"/>
            <a:ext cx="838294" cy="1"/>
          </a:xfrm>
          <a:prstGeom prst="line">
            <a:avLst/>
          </a:prstGeom>
          <a:ln w="25400">
            <a:solidFill>
              <a:srgbClr val="489FF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93" name="960"/>
          <p:cNvSpPr txBox="1"/>
          <p:nvPr/>
        </p:nvSpPr>
        <p:spPr>
          <a:xfrm>
            <a:off x="3347105" y="7957794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960</a:t>
            </a:r>
          </a:p>
        </p:txBody>
      </p:sp>
      <p:sp>
        <p:nvSpPr>
          <p:cNvPr id="194" name="48"/>
          <p:cNvSpPr txBox="1"/>
          <p:nvPr/>
        </p:nvSpPr>
        <p:spPr>
          <a:xfrm>
            <a:off x="7679970" y="5797907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48</a:t>
            </a:r>
          </a:p>
        </p:txBody>
      </p:sp>
      <p:sp>
        <p:nvSpPr>
          <p:cNvPr id="195" name="20"/>
          <p:cNvSpPr txBox="1"/>
          <p:nvPr/>
        </p:nvSpPr>
        <p:spPr>
          <a:xfrm>
            <a:off x="7946670" y="6316596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20</a:t>
            </a:r>
          </a:p>
        </p:txBody>
      </p:sp>
      <p:sp>
        <p:nvSpPr>
          <p:cNvPr id="196" name="×"/>
          <p:cNvSpPr txBox="1"/>
          <p:nvPr/>
        </p:nvSpPr>
        <p:spPr>
          <a:xfrm>
            <a:off x="7545340" y="6056248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197" name="Лінія"/>
          <p:cNvSpPr/>
          <p:nvPr/>
        </p:nvSpPr>
        <p:spPr>
          <a:xfrm>
            <a:off x="7826300" y="6870818"/>
            <a:ext cx="838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98" name="2)"/>
          <p:cNvSpPr txBox="1"/>
          <p:nvPr/>
        </p:nvSpPr>
        <p:spPr>
          <a:xfrm>
            <a:off x="6470604" y="5567587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2)</a:t>
            </a:r>
          </a:p>
        </p:txBody>
      </p:sp>
      <p:sp>
        <p:nvSpPr>
          <p:cNvPr id="199" name="960"/>
          <p:cNvSpPr txBox="1"/>
          <p:nvPr/>
        </p:nvSpPr>
        <p:spPr>
          <a:xfrm>
            <a:off x="7845070" y="6857999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960</a:t>
            </a:r>
          </a:p>
        </p:txBody>
      </p:sp>
      <p:sp>
        <p:nvSpPr>
          <p:cNvPr id="200" name="Лінія"/>
          <p:cNvSpPr/>
          <p:nvPr/>
        </p:nvSpPr>
        <p:spPr>
          <a:xfrm flipV="1">
            <a:off x="8428416" y="5785089"/>
            <a:ext cx="1" cy="1709617"/>
          </a:xfrm>
          <a:prstGeom prst="line">
            <a:avLst/>
          </a:prstGeom>
          <a:ln w="25400">
            <a:solidFill>
              <a:schemeClr val="accent1">
                <a:lumOff val="16847"/>
              </a:schemeClr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01" name="Виконуємо множення на першу цифру множника…"/>
          <p:cNvSpPr txBox="1"/>
          <p:nvPr/>
        </p:nvSpPr>
        <p:spPr>
          <a:xfrm>
            <a:off x="5867941" y="7906252"/>
            <a:ext cx="4587552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Виконуємо множення на першу цифру множника</a:t>
            </a:r>
          </a:p>
          <a:p>
            <a:pPr lvl="1" marL="1259416" indent="-370416" algn="l" defTabSz="457200">
              <a:buSzPct val="100000"/>
              <a:buAutoNum type="arabicPeriod" startAt="1"/>
              <a:defRPr sz="2000"/>
            </a:pPr>
            <a:r>
              <a:t>Додаємо до добутку кількість нулів, яка була у другому множнику</a:t>
            </a:r>
          </a:p>
        </p:txBody>
      </p:sp>
      <p:pic>
        <p:nvPicPr>
          <p:cNvPr id="202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7289987" y="6930961"/>
            <a:ext cx="3857757" cy="429154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17.png" descr="1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941654" y="4767693"/>
            <a:ext cx="3744409" cy="374440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9" name="Групувати"/>
          <p:cNvGrpSpPr/>
          <p:nvPr/>
        </p:nvGrpSpPr>
        <p:grpSpPr>
          <a:xfrm>
            <a:off x="14898087" y="-2166605"/>
            <a:ext cx="4587552" cy="1270001"/>
            <a:chOff x="0" y="0"/>
            <a:chExt cx="4587550" cy="1270000"/>
          </a:xfrm>
        </p:grpSpPr>
        <p:sp>
          <p:nvSpPr>
            <p:cNvPr id="206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07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08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10" name="Завдання 1: Помножте 32 на 30"/>
          <p:cNvSpPr txBox="1"/>
          <p:nvPr/>
        </p:nvSpPr>
        <p:spPr>
          <a:xfrm>
            <a:off x="2493107" y="5534392"/>
            <a:ext cx="1062187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000"/>
            </a:pPr>
            <a:r>
              <a:rPr>
                <a:solidFill>
                  <a:srgbClr val="F6CC79"/>
                </a:solidFill>
              </a:rPr>
              <a:t>Завдання 1:</a:t>
            </a:r>
            <a:r>
              <a:t> </a:t>
            </a:r>
            <a:r>
              <a:rPr>
                <a:solidFill>
                  <a:srgbClr val="5E38CE"/>
                </a:solidFill>
              </a:rPr>
              <a:t>Помножте 32 на 30</a:t>
            </a:r>
          </a:p>
        </p:txBody>
      </p:sp>
      <p:sp>
        <p:nvSpPr>
          <p:cNvPr id="211" name="Завдання 2: Помножте 45 на 45"/>
          <p:cNvSpPr txBox="1"/>
          <p:nvPr/>
        </p:nvSpPr>
        <p:spPr>
          <a:xfrm>
            <a:off x="2493107" y="6593519"/>
            <a:ext cx="950596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000"/>
            </a:pPr>
            <a:r>
              <a:rPr>
                <a:solidFill>
                  <a:srgbClr val="F6CC79"/>
                </a:solidFill>
              </a:rPr>
              <a:t>Завдання 2:</a:t>
            </a:r>
            <a:r>
              <a:t> </a:t>
            </a:r>
            <a:r>
              <a:rPr>
                <a:solidFill>
                  <a:srgbClr val="5E38CE"/>
                </a:solidFill>
              </a:rPr>
              <a:t>Помножте 45 на 45</a:t>
            </a:r>
          </a:p>
        </p:txBody>
      </p:sp>
      <p:sp>
        <p:nvSpPr>
          <p:cNvPr id="212" name="Завдання3: Помножте 81 на 74"/>
          <p:cNvSpPr txBox="1"/>
          <p:nvPr/>
        </p:nvSpPr>
        <p:spPr>
          <a:xfrm>
            <a:off x="2493107" y="7652646"/>
            <a:ext cx="950596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000"/>
            </a:pPr>
            <a:r>
              <a:rPr>
                <a:solidFill>
                  <a:srgbClr val="F6CC79"/>
                </a:solidFill>
              </a:rPr>
              <a:t>Завдання3:</a:t>
            </a:r>
            <a:r>
              <a:t> </a:t>
            </a:r>
            <a:r>
              <a:rPr>
                <a:solidFill>
                  <a:srgbClr val="5E38CE"/>
                </a:solidFill>
              </a:rPr>
              <a:t>Помножте 81 на 74</a:t>
            </a:r>
          </a:p>
        </p:txBody>
      </p:sp>
      <p:sp>
        <p:nvSpPr>
          <p:cNvPr id="213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pic>
        <p:nvPicPr>
          <p:cNvPr id="214" name="8.png" descr="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099091" y="2778098"/>
            <a:ext cx="3096099" cy="30960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464030" y="5637607"/>
            <a:ext cx="4345732" cy="51444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1" name="Групувати"/>
          <p:cNvGrpSpPr/>
          <p:nvPr/>
        </p:nvGrpSpPr>
        <p:grpSpPr>
          <a:xfrm>
            <a:off x="14898087" y="-2166605"/>
            <a:ext cx="4587552" cy="1270001"/>
            <a:chOff x="0" y="0"/>
            <a:chExt cx="4587550" cy="1270000"/>
          </a:xfrm>
        </p:grpSpPr>
        <p:sp>
          <p:nvSpPr>
            <p:cNvPr id="218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19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20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22" name="Порівняймо відповіді!"/>
          <p:cNvSpPr txBox="1"/>
          <p:nvPr/>
        </p:nvSpPr>
        <p:spPr>
          <a:xfrm>
            <a:off x="2578372" y="3314537"/>
            <a:ext cx="460847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3400"/>
            </a:lvl1pPr>
          </a:lstStyle>
          <a:p>
            <a:pPr/>
            <a:r>
              <a:t>Порівняймо відповіді!</a:t>
            </a:r>
          </a:p>
        </p:txBody>
      </p:sp>
      <p:sp>
        <p:nvSpPr>
          <p:cNvPr id="223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sp>
        <p:nvSpPr>
          <p:cNvPr id="224" name="32"/>
          <p:cNvSpPr txBox="1"/>
          <p:nvPr/>
        </p:nvSpPr>
        <p:spPr>
          <a:xfrm>
            <a:off x="3443460" y="5785089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32</a:t>
            </a:r>
          </a:p>
        </p:txBody>
      </p:sp>
      <p:sp>
        <p:nvSpPr>
          <p:cNvPr id="225" name="30"/>
          <p:cNvSpPr txBox="1"/>
          <p:nvPr/>
        </p:nvSpPr>
        <p:spPr>
          <a:xfrm>
            <a:off x="3456160" y="6303778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30</a:t>
            </a:r>
          </a:p>
        </p:txBody>
      </p:sp>
      <p:sp>
        <p:nvSpPr>
          <p:cNvPr id="226" name="×"/>
          <p:cNvSpPr txBox="1"/>
          <p:nvPr/>
        </p:nvSpPr>
        <p:spPr>
          <a:xfrm>
            <a:off x="3308831" y="6043430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227" name="Лінія"/>
          <p:cNvSpPr/>
          <p:nvPr/>
        </p:nvSpPr>
        <p:spPr>
          <a:xfrm>
            <a:off x="3589790" y="6858000"/>
            <a:ext cx="670835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8" name="1)"/>
          <p:cNvSpPr txBox="1"/>
          <p:nvPr/>
        </p:nvSpPr>
        <p:spPr>
          <a:xfrm>
            <a:off x="2234094" y="5554769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1)</a:t>
            </a:r>
          </a:p>
        </p:txBody>
      </p:sp>
      <p:sp>
        <p:nvSpPr>
          <p:cNvPr id="229" name="00"/>
          <p:cNvSpPr txBox="1"/>
          <p:nvPr/>
        </p:nvSpPr>
        <p:spPr>
          <a:xfrm>
            <a:off x="3456160" y="6833341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00</a:t>
            </a:r>
          </a:p>
        </p:txBody>
      </p:sp>
      <p:sp>
        <p:nvSpPr>
          <p:cNvPr id="230" name="96"/>
          <p:cNvSpPr txBox="1"/>
          <p:nvPr/>
        </p:nvSpPr>
        <p:spPr>
          <a:xfrm>
            <a:off x="3188721" y="7270510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96</a:t>
            </a:r>
          </a:p>
        </p:txBody>
      </p:sp>
      <p:sp>
        <p:nvSpPr>
          <p:cNvPr id="231" name="Лінія"/>
          <p:cNvSpPr/>
          <p:nvPr/>
        </p:nvSpPr>
        <p:spPr>
          <a:xfrm>
            <a:off x="3409706" y="7906252"/>
            <a:ext cx="838294" cy="1"/>
          </a:xfrm>
          <a:prstGeom prst="line">
            <a:avLst/>
          </a:prstGeom>
          <a:ln w="25400">
            <a:solidFill>
              <a:srgbClr val="489FF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2" name="960"/>
          <p:cNvSpPr txBox="1"/>
          <p:nvPr/>
        </p:nvSpPr>
        <p:spPr>
          <a:xfrm>
            <a:off x="3347106" y="7957794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960</a:t>
            </a:r>
          </a:p>
        </p:txBody>
      </p:sp>
      <p:sp>
        <p:nvSpPr>
          <p:cNvPr id="233" name="45"/>
          <p:cNvSpPr txBox="1"/>
          <p:nvPr/>
        </p:nvSpPr>
        <p:spPr>
          <a:xfrm>
            <a:off x="6821660" y="5785948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45</a:t>
            </a:r>
          </a:p>
        </p:txBody>
      </p:sp>
      <p:sp>
        <p:nvSpPr>
          <p:cNvPr id="234" name="45"/>
          <p:cNvSpPr txBox="1"/>
          <p:nvPr/>
        </p:nvSpPr>
        <p:spPr>
          <a:xfrm>
            <a:off x="6834360" y="6304637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45</a:t>
            </a:r>
          </a:p>
        </p:txBody>
      </p:sp>
      <p:sp>
        <p:nvSpPr>
          <p:cNvPr id="235" name="×"/>
          <p:cNvSpPr txBox="1"/>
          <p:nvPr/>
        </p:nvSpPr>
        <p:spPr>
          <a:xfrm>
            <a:off x="6687031" y="6044290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236" name="Лінія"/>
          <p:cNvSpPr/>
          <p:nvPr/>
        </p:nvSpPr>
        <p:spPr>
          <a:xfrm>
            <a:off x="6967990" y="6858859"/>
            <a:ext cx="67083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7" name="1)"/>
          <p:cNvSpPr txBox="1"/>
          <p:nvPr/>
        </p:nvSpPr>
        <p:spPr>
          <a:xfrm>
            <a:off x="5612294" y="5555629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1)</a:t>
            </a:r>
          </a:p>
        </p:txBody>
      </p:sp>
      <p:sp>
        <p:nvSpPr>
          <p:cNvPr id="238" name="225"/>
          <p:cNvSpPr txBox="1"/>
          <p:nvPr/>
        </p:nvSpPr>
        <p:spPr>
          <a:xfrm>
            <a:off x="6732760" y="6834201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225</a:t>
            </a:r>
          </a:p>
        </p:txBody>
      </p:sp>
      <p:sp>
        <p:nvSpPr>
          <p:cNvPr id="239" name="180"/>
          <p:cNvSpPr txBox="1"/>
          <p:nvPr/>
        </p:nvSpPr>
        <p:spPr>
          <a:xfrm>
            <a:off x="6516121" y="7271370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180</a:t>
            </a:r>
          </a:p>
        </p:txBody>
      </p:sp>
      <p:sp>
        <p:nvSpPr>
          <p:cNvPr id="240" name="Лінія"/>
          <p:cNvSpPr/>
          <p:nvPr/>
        </p:nvSpPr>
        <p:spPr>
          <a:xfrm>
            <a:off x="6662705" y="7907112"/>
            <a:ext cx="963495" cy="1"/>
          </a:xfrm>
          <a:prstGeom prst="line">
            <a:avLst/>
          </a:prstGeom>
          <a:ln w="25400">
            <a:solidFill>
              <a:srgbClr val="489FF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1" name="2025"/>
          <p:cNvSpPr txBox="1"/>
          <p:nvPr/>
        </p:nvSpPr>
        <p:spPr>
          <a:xfrm>
            <a:off x="6519082" y="7957794"/>
            <a:ext cx="11562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2025</a:t>
            </a:r>
          </a:p>
        </p:txBody>
      </p:sp>
      <p:sp>
        <p:nvSpPr>
          <p:cNvPr id="242" name="81"/>
          <p:cNvSpPr txBox="1"/>
          <p:nvPr/>
        </p:nvSpPr>
        <p:spPr>
          <a:xfrm>
            <a:off x="10199861" y="5786067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81</a:t>
            </a:r>
          </a:p>
        </p:txBody>
      </p:sp>
      <p:sp>
        <p:nvSpPr>
          <p:cNvPr id="243" name="74"/>
          <p:cNvSpPr txBox="1"/>
          <p:nvPr/>
        </p:nvSpPr>
        <p:spPr>
          <a:xfrm>
            <a:off x="10212561" y="6304755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74</a:t>
            </a:r>
          </a:p>
        </p:txBody>
      </p:sp>
      <p:sp>
        <p:nvSpPr>
          <p:cNvPr id="244" name="×"/>
          <p:cNvSpPr txBox="1"/>
          <p:nvPr/>
        </p:nvSpPr>
        <p:spPr>
          <a:xfrm>
            <a:off x="10065231" y="6044408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245" name="Лінія"/>
          <p:cNvSpPr/>
          <p:nvPr/>
        </p:nvSpPr>
        <p:spPr>
          <a:xfrm>
            <a:off x="10346190" y="6858977"/>
            <a:ext cx="67083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6" name="1)"/>
          <p:cNvSpPr txBox="1"/>
          <p:nvPr/>
        </p:nvSpPr>
        <p:spPr>
          <a:xfrm>
            <a:off x="8990494" y="5555747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1)</a:t>
            </a:r>
          </a:p>
        </p:txBody>
      </p:sp>
      <p:sp>
        <p:nvSpPr>
          <p:cNvPr id="247" name="324"/>
          <p:cNvSpPr txBox="1"/>
          <p:nvPr/>
        </p:nvSpPr>
        <p:spPr>
          <a:xfrm>
            <a:off x="10072861" y="6834319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324</a:t>
            </a:r>
          </a:p>
        </p:txBody>
      </p:sp>
      <p:sp>
        <p:nvSpPr>
          <p:cNvPr id="248" name="567"/>
          <p:cNvSpPr txBox="1"/>
          <p:nvPr/>
        </p:nvSpPr>
        <p:spPr>
          <a:xfrm>
            <a:off x="9830820" y="7271488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567</a:t>
            </a:r>
          </a:p>
        </p:txBody>
      </p:sp>
      <p:sp>
        <p:nvSpPr>
          <p:cNvPr id="249" name="Лінія"/>
          <p:cNvSpPr/>
          <p:nvPr/>
        </p:nvSpPr>
        <p:spPr>
          <a:xfrm>
            <a:off x="9893942" y="7907229"/>
            <a:ext cx="1110458" cy="1"/>
          </a:xfrm>
          <a:prstGeom prst="line">
            <a:avLst/>
          </a:prstGeom>
          <a:ln w="25400">
            <a:solidFill>
              <a:srgbClr val="489FF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50" name="5994"/>
          <p:cNvSpPr txBox="1"/>
          <p:nvPr/>
        </p:nvSpPr>
        <p:spPr>
          <a:xfrm>
            <a:off x="9858368" y="7957794"/>
            <a:ext cx="1181606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5994</a:t>
            </a:r>
          </a:p>
        </p:txBody>
      </p:sp>
      <p:pic>
        <p:nvPicPr>
          <p:cNvPr id="251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14759" y="6147188"/>
            <a:ext cx="4312880" cy="43717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52" name="3_1.png" descr="3_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663522" y="1120531"/>
            <a:ext cx="3499030" cy="349903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8" name="Групувати"/>
          <p:cNvGrpSpPr/>
          <p:nvPr/>
        </p:nvGrpSpPr>
        <p:grpSpPr>
          <a:xfrm>
            <a:off x="14898087" y="-2166605"/>
            <a:ext cx="4587552" cy="1270001"/>
            <a:chOff x="0" y="0"/>
            <a:chExt cx="4587550" cy="1270000"/>
          </a:xfrm>
        </p:grpSpPr>
        <p:sp>
          <p:nvSpPr>
            <p:cNvPr id="255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56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57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59" name="А тепер перейдемо до складніших задач"/>
          <p:cNvSpPr txBox="1"/>
          <p:nvPr/>
        </p:nvSpPr>
        <p:spPr>
          <a:xfrm>
            <a:off x="2482088" y="3314537"/>
            <a:ext cx="857499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3400"/>
            </a:lvl1pPr>
          </a:lstStyle>
          <a:p>
            <a:pPr/>
            <a:r>
              <a:t>А тепер перейдемо до складніших задач</a:t>
            </a:r>
          </a:p>
        </p:txBody>
      </p:sp>
      <p:sp>
        <p:nvSpPr>
          <p:cNvPr id="260" name="Задача 1: у 12ти-поверховому будинку по 10 квартир на поверсі. А у 3-поверховому квартир на 55 менше. Скільки квартир у 3-поверховому будинку?"/>
          <p:cNvSpPr txBox="1"/>
          <p:nvPr/>
        </p:nvSpPr>
        <p:spPr>
          <a:xfrm>
            <a:off x="2493107" y="5645745"/>
            <a:ext cx="9505966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000"/>
            </a:pPr>
            <a:r>
              <a:rPr>
                <a:solidFill>
                  <a:srgbClr val="F6CC79"/>
                </a:solidFill>
              </a:rPr>
              <a:t>Задача 1:</a:t>
            </a:r>
            <a:r>
              <a:t> </a:t>
            </a:r>
            <a:r>
              <a:rPr>
                <a:solidFill>
                  <a:srgbClr val="5E38CE"/>
                </a:solidFill>
              </a:rPr>
              <a:t>у 12ти-поверховому будинку по 10 квартир на поверсі. А у 3-поверховому квартир на 55 менше. Скільки квартир у 3-поверховому будинку?</a:t>
            </a:r>
          </a:p>
        </p:txBody>
      </p:sp>
      <p:sp>
        <p:nvSpPr>
          <p:cNvPr id="261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pic>
        <p:nvPicPr>
          <p:cNvPr id="262" name="23.png" descr="2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080687" y="5016335"/>
            <a:ext cx="3683329" cy="3683329"/>
          </a:xfrm>
          <a:prstGeom prst="rect">
            <a:avLst/>
          </a:prstGeom>
          <a:ln w="12700">
            <a:miter lim="400000"/>
          </a:ln>
        </p:spPr>
      </p:pic>
      <p:pic>
        <p:nvPicPr>
          <p:cNvPr id="263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7804959" y="7479473"/>
            <a:ext cx="5308846" cy="43498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9" name="Групувати"/>
          <p:cNvGrpSpPr/>
          <p:nvPr/>
        </p:nvGrpSpPr>
        <p:grpSpPr>
          <a:xfrm>
            <a:off x="14898087" y="-2166605"/>
            <a:ext cx="4587552" cy="1270001"/>
            <a:chOff x="0" y="0"/>
            <a:chExt cx="4587550" cy="1270000"/>
          </a:xfrm>
        </p:grpSpPr>
        <p:sp>
          <p:nvSpPr>
            <p:cNvPr id="266" name="Коло"/>
            <p:cNvSpPr/>
            <p:nvPr/>
          </p:nvSpPr>
          <p:spPr>
            <a:xfrm>
              <a:off x="0" y="0"/>
              <a:ext cx="1270000" cy="1270000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67" name="Коло"/>
            <p:cNvSpPr/>
            <p:nvPr/>
          </p:nvSpPr>
          <p:spPr>
            <a:xfrm>
              <a:off x="1658774" y="0"/>
              <a:ext cx="1270001" cy="1270000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68" name="Коло"/>
            <p:cNvSpPr/>
            <p:nvPr/>
          </p:nvSpPr>
          <p:spPr>
            <a:xfrm>
              <a:off x="3317550" y="0"/>
              <a:ext cx="1270001" cy="1270000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70" name="Давайте перевіримо вашу відповідь!"/>
          <p:cNvSpPr txBox="1"/>
          <p:nvPr/>
        </p:nvSpPr>
        <p:spPr>
          <a:xfrm>
            <a:off x="2482088" y="3314537"/>
            <a:ext cx="7682459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3400"/>
            </a:lvl1pPr>
          </a:lstStyle>
          <a:p>
            <a:pPr/>
            <a:r>
              <a:t>Давайте перевіримо вашу відповідь!</a:t>
            </a:r>
          </a:p>
        </p:txBody>
      </p:sp>
      <p:sp>
        <p:nvSpPr>
          <p:cNvPr id="271" name="Google Shape;96;p14"/>
          <p:cNvSpPr txBox="1"/>
          <p:nvPr/>
        </p:nvSpPr>
        <p:spPr>
          <a:xfrm>
            <a:off x="2442137" y="1827454"/>
            <a:ext cx="9132294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sp>
        <p:nvSpPr>
          <p:cNvPr id="272" name="12"/>
          <p:cNvSpPr txBox="1"/>
          <p:nvPr/>
        </p:nvSpPr>
        <p:spPr>
          <a:xfrm>
            <a:off x="3900811" y="5653480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12</a:t>
            </a:r>
          </a:p>
        </p:txBody>
      </p:sp>
      <p:sp>
        <p:nvSpPr>
          <p:cNvPr id="273" name="10"/>
          <p:cNvSpPr txBox="1"/>
          <p:nvPr/>
        </p:nvSpPr>
        <p:spPr>
          <a:xfrm>
            <a:off x="4167511" y="6172169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10</a:t>
            </a:r>
          </a:p>
        </p:txBody>
      </p:sp>
      <p:sp>
        <p:nvSpPr>
          <p:cNvPr id="274" name="×"/>
          <p:cNvSpPr txBox="1"/>
          <p:nvPr/>
        </p:nvSpPr>
        <p:spPr>
          <a:xfrm>
            <a:off x="3766182" y="5911822"/>
            <a:ext cx="3272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2000"/>
              </a:spcBef>
              <a:defRPr sz="3000"/>
            </a:lvl1pPr>
          </a:lstStyle>
          <a:p>
            <a:pPr/>
            <a:r>
              <a:t>×</a:t>
            </a:r>
          </a:p>
        </p:txBody>
      </p:sp>
      <p:sp>
        <p:nvSpPr>
          <p:cNvPr id="275" name="Лінія"/>
          <p:cNvSpPr/>
          <p:nvPr/>
        </p:nvSpPr>
        <p:spPr>
          <a:xfrm>
            <a:off x="4047141" y="6726391"/>
            <a:ext cx="838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76" name="1)"/>
          <p:cNvSpPr txBox="1"/>
          <p:nvPr/>
        </p:nvSpPr>
        <p:spPr>
          <a:xfrm>
            <a:off x="2691444" y="5423161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1)</a:t>
            </a:r>
          </a:p>
        </p:txBody>
      </p:sp>
      <p:sp>
        <p:nvSpPr>
          <p:cNvPr id="277" name="120"/>
          <p:cNvSpPr txBox="1"/>
          <p:nvPr/>
        </p:nvSpPr>
        <p:spPr>
          <a:xfrm>
            <a:off x="4065911" y="6713573"/>
            <a:ext cx="9634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120</a:t>
            </a:r>
          </a:p>
        </p:txBody>
      </p:sp>
      <p:sp>
        <p:nvSpPr>
          <p:cNvPr id="278" name="Лінія"/>
          <p:cNvSpPr/>
          <p:nvPr/>
        </p:nvSpPr>
        <p:spPr>
          <a:xfrm flipV="1">
            <a:off x="4649258" y="5640663"/>
            <a:ext cx="1" cy="1709617"/>
          </a:xfrm>
          <a:prstGeom prst="line">
            <a:avLst/>
          </a:prstGeom>
          <a:ln w="25400">
            <a:solidFill>
              <a:schemeClr val="accent1">
                <a:lumOff val="16847"/>
              </a:schemeClr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79" name="У 12ти-поверховому будинку 120 квартир"/>
          <p:cNvSpPr txBox="1"/>
          <p:nvPr/>
        </p:nvSpPr>
        <p:spPr>
          <a:xfrm>
            <a:off x="2618346" y="7954323"/>
            <a:ext cx="458755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defRPr sz="2000"/>
            </a:pPr>
            <a:r>
              <a:t>У 12ти-поверховому будинку 120 квартир</a:t>
            </a:r>
          </a:p>
        </p:txBody>
      </p:sp>
      <p:sp>
        <p:nvSpPr>
          <p:cNvPr id="280" name="2)"/>
          <p:cNvSpPr txBox="1"/>
          <p:nvPr/>
        </p:nvSpPr>
        <p:spPr>
          <a:xfrm>
            <a:off x="8348147" y="5430862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F6CC79"/>
                </a:solidFill>
              </a:defRPr>
            </a:lvl1pPr>
          </a:lstStyle>
          <a:p>
            <a:pPr/>
            <a:r>
              <a:t>2)</a:t>
            </a:r>
          </a:p>
        </p:txBody>
      </p:sp>
      <p:sp>
        <p:nvSpPr>
          <p:cNvPr id="281" name="Групувати"/>
          <p:cNvSpPr/>
          <p:nvPr/>
        </p:nvSpPr>
        <p:spPr>
          <a:xfrm>
            <a:off x="9655526" y="6250048"/>
            <a:ext cx="3770715" cy="952687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0" tIns="0" rIns="0" bIns="0" anchor="ctr"/>
          <a:lstStyle/>
          <a:p>
            <a:pPr defTabSz="9144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2" name="120-55=65"/>
          <p:cNvSpPr txBox="1"/>
          <p:nvPr/>
        </p:nvSpPr>
        <p:spPr>
          <a:xfrm>
            <a:off x="10352635" y="6434291"/>
            <a:ext cx="2376499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120-55=65</a:t>
            </a:r>
          </a:p>
        </p:txBody>
      </p:sp>
      <p:sp>
        <p:nvSpPr>
          <p:cNvPr id="283" name="У 3-поверховому будинку 65 квартир"/>
          <p:cNvSpPr txBox="1"/>
          <p:nvPr/>
        </p:nvSpPr>
        <p:spPr>
          <a:xfrm>
            <a:off x="9406389" y="7954323"/>
            <a:ext cx="458755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defRPr sz="2000"/>
            </a:pPr>
            <a:r>
              <a:t>У 3-поверховому будинку 65 квартир</a:t>
            </a:r>
          </a:p>
        </p:txBody>
      </p:sp>
      <p:pic>
        <p:nvPicPr>
          <p:cNvPr id="28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460769" y="5295897"/>
            <a:ext cx="3952078" cy="5171812"/>
          </a:xfrm>
          <a:prstGeom prst="rect">
            <a:avLst/>
          </a:prstGeom>
          <a:ln w="12700">
            <a:miter lim="400000"/>
          </a:ln>
        </p:spPr>
      </p:pic>
      <p:sp>
        <p:nvSpPr>
          <p:cNvPr id="285" name="65"/>
          <p:cNvSpPr txBox="1"/>
          <p:nvPr/>
        </p:nvSpPr>
        <p:spPr>
          <a:xfrm>
            <a:off x="18319385" y="8916392"/>
            <a:ext cx="9634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65</a:t>
            </a:r>
          </a:p>
        </p:txBody>
      </p:sp>
      <p:pic>
        <p:nvPicPr>
          <p:cNvPr id="286" name="40.png" descr="40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7545966" y="2370521"/>
            <a:ext cx="2510333" cy="25103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9" name="Google Shape;96;p14"/>
          <p:cNvSpPr txBox="1"/>
          <p:nvPr/>
        </p:nvSpPr>
        <p:spPr>
          <a:xfrm>
            <a:off x="2442137" y="1827454"/>
            <a:ext cx="18147680" cy="99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290" name="Домашнє завдання:"/>
          <p:cNvSpPr txBox="1"/>
          <p:nvPr/>
        </p:nvSpPr>
        <p:spPr>
          <a:xfrm>
            <a:off x="2482088" y="3314537"/>
            <a:ext cx="4218991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3400"/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291" name="Підручник Математика 4 клас (Заїка):…"/>
          <p:cNvSpPr txBox="1"/>
          <p:nvPr/>
        </p:nvSpPr>
        <p:spPr>
          <a:xfrm>
            <a:off x="2493107" y="4848592"/>
            <a:ext cx="9505966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000"/>
            </a:pPr>
            <a:r>
              <a:rPr>
                <a:solidFill>
                  <a:srgbClr val="F6CC79"/>
                </a:solidFill>
              </a:rP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 algn="l">
              <a:defRPr sz="3000"/>
            </a:pPr>
            <a:r>
              <a:rPr>
                <a:solidFill>
                  <a:srgbClr val="5E38CE"/>
                </a:solidFill>
              </a:rPr>
              <a:t>Завдання 355</a:t>
            </a:r>
            <a:endParaRPr>
              <a:solidFill>
                <a:srgbClr val="5E38CE"/>
              </a:solidFill>
            </a:endParaRPr>
          </a:p>
          <a:p>
            <a:pPr algn="l">
              <a:defRPr sz="3000"/>
            </a:pPr>
            <a:r>
              <a:rPr>
                <a:solidFill>
                  <a:srgbClr val="5E38CE"/>
                </a:solidFill>
              </a:rPr>
              <a:t>Завдання 356</a:t>
            </a:r>
            <a:endParaRPr>
              <a:solidFill>
                <a:srgbClr val="5E38CE"/>
              </a:solidFill>
            </a:endParaRPr>
          </a:p>
          <a:p>
            <a:pPr algn="l">
              <a:defRPr sz="3000"/>
            </a:pPr>
            <a:r>
              <a:rPr>
                <a:solidFill>
                  <a:srgbClr val="5E38CE"/>
                </a:solidFill>
              </a:rPr>
              <a:t>Завдання 357</a:t>
            </a:r>
          </a:p>
        </p:txBody>
      </p:sp>
      <p:pic>
        <p:nvPicPr>
          <p:cNvPr id="292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84675" y="5060495"/>
            <a:ext cx="3469893" cy="61777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43.png" descr="4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942234" y="3786267"/>
            <a:ext cx="4499532" cy="44995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