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80B8"/>
    <a:srgbClr val="7700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81CF79-21CD-481E-9EE0-0037AF70B4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77F6C0CC-C864-4790-AC83-4A6363C218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3DCB040-EBBD-4F7C-B7C8-617322146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856FE-03CA-4030-915F-FFA012D9D2DB}" type="datetimeFigureOut">
              <a:rPr lang="uk-UA" smtClean="0"/>
              <a:t>08.05.2024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576EA2D-E536-4CCB-82F7-1FD6FFCDA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B45D8443-80F7-4907-854F-DC02623E7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82615-69E0-40F3-9AD4-1969D3CFA56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0066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03000D-D4F4-4ACC-AAE7-D8EFB3303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90ABFDA1-1EE9-4D0D-BE4E-5CD3125784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4176A50-C365-402F-8525-DD98C3BE4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856FE-03CA-4030-915F-FFA012D9D2DB}" type="datetimeFigureOut">
              <a:rPr lang="uk-UA" smtClean="0"/>
              <a:t>08.05.2024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B829F85-0182-4276-89F8-945BC801E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589AA26-07B0-413D-A8E4-208A89E2E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82615-69E0-40F3-9AD4-1969D3CFA56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1924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3FBDA8C7-0D11-4200-9E51-61AD183D69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D82D8026-ECC1-4C1D-82BE-904C78190A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48AFD00-014E-414A-A5D8-BBD83ADCC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856FE-03CA-4030-915F-FFA012D9D2DB}" type="datetimeFigureOut">
              <a:rPr lang="uk-UA" smtClean="0"/>
              <a:t>08.05.2024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527FF43-FB79-4392-A1C9-0C36842AE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44476A5-1700-441C-9531-9F0E6D7DD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82615-69E0-40F3-9AD4-1969D3CFA56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48637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9B2BA3-47BF-45A8-AC9F-EE9E830FD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DD89DCF-1D9E-4536-A7E4-373BFDF78F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3F9FCE8-B52F-44CC-B929-012555B75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856FE-03CA-4030-915F-FFA012D9D2DB}" type="datetimeFigureOut">
              <a:rPr lang="uk-UA" smtClean="0"/>
              <a:t>08.05.2024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8D998837-72C4-4D89-AF15-449340EEE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9FDC5BF-F336-4F8E-87F4-B8A31A67D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82615-69E0-40F3-9AD4-1969D3CFA56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37457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641017-BAFC-4509-825E-7FF2F6157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897DC787-00FE-43E6-A03B-DFBE13F012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A1CEA12-3141-4EA7-A363-78009FC35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856FE-03CA-4030-915F-FFA012D9D2DB}" type="datetimeFigureOut">
              <a:rPr lang="uk-UA" smtClean="0"/>
              <a:t>08.05.2024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4D59E8F-2016-4A31-8477-7346E00A2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B118DDB-BFFC-47EA-A890-D0147621A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82615-69E0-40F3-9AD4-1969D3CFA56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4350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BC984B-E138-435A-8967-08CB463FA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CA4AC5C-AEFE-449E-8125-CBBDB4E2FE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39E22856-F032-4839-A3B1-5DD48A6C28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8DD6964C-D864-4805-BC0F-9571C70A9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856FE-03CA-4030-915F-FFA012D9D2DB}" type="datetimeFigureOut">
              <a:rPr lang="uk-UA" smtClean="0"/>
              <a:t>08.05.2024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1A21A303-93CA-44E0-B828-AE4357DA2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2FE6F955-A75B-4DD8-ABCB-75563E327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82615-69E0-40F3-9AD4-1969D3CFA56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83591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B2543E-C046-487B-89D4-C9EC3E5DD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9A153F14-F39F-4086-A5A2-A8345D0716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D7CF44BB-FA9A-499E-8C75-22F575FBBF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703982CD-D59B-4724-84A1-56AF45C8DD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7876380D-37DA-46FC-BAF1-90581C1A94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08DCFB32-9606-4504-9B8B-3D9D7D978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856FE-03CA-4030-915F-FFA012D9D2DB}" type="datetimeFigureOut">
              <a:rPr lang="uk-UA" smtClean="0"/>
              <a:t>08.05.2024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7CB62C18-040E-479A-8B4D-8BE52B789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7E43198B-791A-4D3E-B919-0E761D620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82615-69E0-40F3-9AD4-1969D3CFA56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55521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C187ED-92BD-4729-810D-97E37F6C3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6FB9CBCC-8F75-4F70-9291-F11689C74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856FE-03CA-4030-915F-FFA012D9D2DB}" type="datetimeFigureOut">
              <a:rPr lang="uk-UA" smtClean="0"/>
              <a:t>08.05.2024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C2050E0D-CD89-4E6B-8CB9-549A0BEEF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D72767E1-BFD2-4284-971B-8C5BECE68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82615-69E0-40F3-9AD4-1969D3CFA56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62606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B7098844-AE6A-42DA-BA9C-64EE74FB5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856FE-03CA-4030-915F-FFA012D9D2DB}" type="datetimeFigureOut">
              <a:rPr lang="uk-UA" smtClean="0"/>
              <a:t>08.05.2024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54B490DE-371E-4C4D-AF72-6C8223291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F68833F-210C-4306-959D-E2C284248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82615-69E0-40F3-9AD4-1969D3CFA56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88202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F83359-7DBB-4957-8432-E00CE4E9F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F42F88D-15B3-42F6-99BC-0AABCD4017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50D8C9BF-8411-4F45-9722-A1C43ECE64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66C0E4F-76F6-4928-9C5A-32FA7BDB2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856FE-03CA-4030-915F-FFA012D9D2DB}" type="datetimeFigureOut">
              <a:rPr lang="uk-UA" smtClean="0"/>
              <a:t>08.05.2024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FE679DDE-3CAF-4240-BD84-8DA68E3EA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2B37500D-ED96-4FE2-AA5F-17563662C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82615-69E0-40F3-9AD4-1969D3CFA56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42698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2D0265-8E1C-46EE-A9A1-43B7D7B02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C5AF6C2B-7478-479C-AC7C-C99ECF6973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EA7D0F04-783B-4740-ABA1-9E39BE76DF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8F1A5C15-91D2-45A1-8CE2-F683FA46D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856FE-03CA-4030-915F-FFA012D9D2DB}" type="datetimeFigureOut">
              <a:rPr lang="uk-UA" smtClean="0"/>
              <a:t>08.05.2024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1F65C0C6-ADE6-42D8-895F-20A780C97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CFC3CC67-966E-4456-9464-A4569EDC8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82615-69E0-40F3-9AD4-1969D3CFA56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66544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EB1BCB36-E56F-41DB-89A7-429884870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491128DB-EB34-4456-ABFD-B0EEA630F2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3776C04-53CD-42D7-BB38-85109E4A1E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856FE-03CA-4030-915F-FFA012D9D2DB}" type="datetimeFigureOut">
              <a:rPr lang="uk-UA" smtClean="0"/>
              <a:t>08.05.2024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0FF102D-CEF7-4226-BF15-0E3F7B681F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0E992E5-979F-4010-93D7-ED06EAF3A7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82615-69E0-40F3-9AD4-1969D3CFA56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02663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6C1BDF-CF1E-4832-AD83-42BB6BD628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94847" y="1041400"/>
            <a:ext cx="9144000" cy="2387600"/>
          </a:xfrm>
        </p:spPr>
        <p:txBody>
          <a:bodyPr>
            <a:normAutofit/>
          </a:bodyPr>
          <a:lstStyle/>
          <a:p>
            <a:r>
              <a:rPr lang="uk-UA" sz="4400" dirty="0">
                <a:latin typeface="+mn-lt"/>
              </a:rPr>
              <a:t>Координатна площина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B6EDEA03-DC83-4653-83A1-D46290D467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25872" y="3429000"/>
            <a:ext cx="9144000" cy="1655762"/>
          </a:xfrm>
        </p:spPr>
        <p:txBody>
          <a:bodyPr>
            <a:normAutofit/>
          </a:bodyPr>
          <a:lstStyle/>
          <a:p>
            <a:r>
              <a:rPr lang="uk-UA" sz="3200" b="1" dirty="0">
                <a:solidFill>
                  <a:srgbClr val="7700EE"/>
                </a:solidFill>
              </a:rPr>
              <a:t>6 клас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BBDAF9D-81E0-49F6-826B-1F2A363776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614" y="1788459"/>
            <a:ext cx="4936844" cy="4936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3196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кутник: округлені кути 5">
            <a:extLst>
              <a:ext uri="{FF2B5EF4-FFF2-40B4-BE49-F238E27FC236}">
                <a16:creationId xmlns:a16="http://schemas.microsoft.com/office/drawing/2014/main" id="{207C1F18-6024-4CDA-8325-F4D032EBC179}"/>
              </a:ext>
            </a:extLst>
          </p:cNvPr>
          <p:cNvSpPr/>
          <p:nvPr/>
        </p:nvSpPr>
        <p:spPr>
          <a:xfrm>
            <a:off x="4322742" y="2798617"/>
            <a:ext cx="7259658" cy="170411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D4A55E-1229-4A34-BA1C-AFBC7B02F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dirty="0">
                <a:solidFill>
                  <a:srgbClr val="4280B8"/>
                </a:solidFill>
                <a:latin typeface="+mn-lt"/>
              </a:rPr>
              <a:t>Що</a:t>
            </a:r>
            <a:r>
              <a:rPr lang="uk-UA" sz="3600" b="1" dirty="0">
                <a:solidFill>
                  <a:srgbClr val="4280B8"/>
                </a:solidFill>
              </a:rPr>
              <a:t> </a:t>
            </a:r>
            <a:r>
              <a:rPr lang="uk-UA" sz="3600" b="1" dirty="0">
                <a:solidFill>
                  <a:srgbClr val="4280B8"/>
                </a:solidFill>
                <a:latin typeface="+mn-lt"/>
              </a:rPr>
              <a:t>таке координатна площина?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81A0DA3-3E23-482E-9193-89C29F1DE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9518"/>
            <a:ext cx="10515600" cy="465744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400" dirty="0"/>
              <a:t>Проведемо два перпендикулярні промені в одній площині. Позначимо їх х та у. Точку їх перетину позначимо О. Отже, ці два промені ділять площину на чотири чверті. </a:t>
            </a:r>
            <a:r>
              <a:rPr lang="uk-UA" sz="2400" b="1" dirty="0">
                <a:solidFill>
                  <a:srgbClr val="7700E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Чверть – це та частина площини, яка обмежена двома променями х та у.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3921A40-3D05-4B0E-840C-0CCD1ADFAC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273" y="2944905"/>
            <a:ext cx="3238394" cy="312448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E5C5F45-E4E7-4C4F-BBA6-13CE54A56F71}"/>
              </a:ext>
            </a:extLst>
          </p:cNvPr>
          <p:cNvSpPr txBox="1"/>
          <p:nvPr/>
        </p:nvSpPr>
        <p:spPr>
          <a:xfrm>
            <a:off x="4350453" y="2845081"/>
            <a:ext cx="71541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dirty="0"/>
              <a:t>Отже, </a:t>
            </a:r>
            <a:r>
              <a:rPr lang="uk-UA" sz="2400" b="1" dirty="0">
                <a:solidFill>
                  <a:srgbClr val="7700EE"/>
                </a:solidFill>
              </a:rPr>
              <a:t>координатна площина </a:t>
            </a:r>
            <a:r>
              <a:rPr lang="uk-UA" sz="2400" dirty="0"/>
              <a:t>– це площина, що обмежена двома променями х та у. При цьому х та у називають </a:t>
            </a:r>
            <a:r>
              <a:rPr lang="uk-UA" sz="2400" u="sng" dirty="0"/>
              <a:t>віссю абсцис та ординат</a:t>
            </a:r>
            <a:r>
              <a:rPr lang="uk-UA" sz="2400" dirty="0"/>
              <a:t>. Разом вони утворюють </a:t>
            </a:r>
            <a:r>
              <a:rPr lang="uk-UA" sz="2400" u="sng" dirty="0"/>
              <a:t>прямокутну систему координат</a:t>
            </a:r>
            <a:r>
              <a:rPr lang="uk-UA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7448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0198DB-22EC-4F6B-8029-EFDF83DE26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1982" y="2096944"/>
            <a:ext cx="602673" cy="673966"/>
          </a:xfrm>
        </p:spPr>
        <p:txBody>
          <a:bodyPr>
            <a:normAutofit fontScale="90000"/>
          </a:bodyPr>
          <a:lstStyle/>
          <a:p>
            <a:r>
              <a:rPr lang="uk-UA" dirty="0"/>
              <a:t>.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34C0008-3956-4426-8B1F-46C63990F5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3600" y="1107047"/>
            <a:ext cx="5410200" cy="464390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400" dirty="0"/>
              <a:t>Розглянемо типову координатну площину. Позначимо на ній координати. </a:t>
            </a:r>
            <a:r>
              <a:rPr lang="uk-UA" sz="2400" b="1" dirty="0">
                <a:solidFill>
                  <a:srgbClr val="7700E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Координати від нуля в напрямку </a:t>
            </a:r>
            <a:r>
              <a:rPr lang="uk-UA" sz="2400" b="1" dirty="0" err="1">
                <a:solidFill>
                  <a:srgbClr val="7700E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променя</a:t>
            </a:r>
            <a:r>
              <a:rPr lang="uk-UA" sz="2400" b="1" dirty="0">
                <a:solidFill>
                  <a:srgbClr val="7700E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завжди будуть зростати, а в протилежному напрямку – спадати</a:t>
            </a:r>
            <a:r>
              <a:rPr lang="uk-UA" sz="2400" dirty="0"/>
              <a:t>. 1 клітинка дорівнює одній координаті.</a:t>
            </a:r>
          </a:p>
          <a:p>
            <a:pPr marL="0" indent="0" algn="just">
              <a:buNone/>
            </a:pPr>
            <a:r>
              <a:rPr lang="uk-UA" sz="2400" dirty="0"/>
              <a:t>Координатні площини можна накреслити будь-якого розміру з будь-якою кількістю координат. Головна умова – осі х та у перпендикулярні та точка О є початком координат.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DFF2FC6-61BD-4DA3-942F-A887954308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898704"/>
            <a:ext cx="4876683" cy="4643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0209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4A6DCC-6D30-4A14-9736-7F36C78BC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dirty="0">
                <a:solidFill>
                  <a:srgbClr val="4280B8"/>
                </a:solidFill>
                <a:latin typeface="+mn-lt"/>
              </a:rPr>
              <a:t>Запис координат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412F9FF-820B-4E9C-A6A5-D3A491DF3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2872" y="1460270"/>
            <a:ext cx="5031840" cy="444244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uk-UA" sz="2400" dirty="0"/>
              <a:t>Тепер позначимо деяку точку М на координатній площині. </a:t>
            </a:r>
            <a:r>
              <a:rPr lang="uk-UA" sz="2400" i="1" dirty="0"/>
              <a:t>Як же ми можемо розрахувати координату цієї точки? </a:t>
            </a:r>
          </a:p>
          <a:p>
            <a:pPr marL="0" indent="0" algn="just">
              <a:buNone/>
            </a:pPr>
            <a:r>
              <a:rPr lang="uk-UA" sz="2400" dirty="0"/>
              <a:t>Необхідно провести умовні перпендикуляри на вісь х та вісь у. Бачимо, що точка М розташована навпроти координати -4 по осі х, та 3 по осі у. </a:t>
            </a:r>
            <a:r>
              <a:rPr lang="uk-UA" sz="2400" i="1" dirty="0">
                <a:solidFill>
                  <a:schemeClr val="accent4">
                    <a:lumMod val="75000"/>
                  </a:schemeClr>
                </a:solidFill>
              </a:rPr>
              <a:t>Для того щоб записати координати, необхідно вказати точку, координати якої пишемо, далі в дужках завжди першим вказуємо координату по осі х, а далі вказуємо по осі у</a:t>
            </a:r>
            <a:r>
              <a:rPr lang="uk-UA" sz="2400" i="1" dirty="0"/>
              <a:t>. </a:t>
            </a:r>
            <a:r>
              <a:rPr lang="uk-UA" sz="2400" dirty="0"/>
              <a:t>Отже, точка М матиме координати:</a:t>
            </a:r>
          </a:p>
          <a:p>
            <a:pPr marL="0" indent="0" algn="just">
              <a:buNone/>
            </a:pPr>
            <a:r>
              <a:rPr lang="uk-UA" sz="2600" b="1" dirty="0">
                <a:solidFill>
                  <a:srgbClr val="7700E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М(-4</a:t>
            </a:r>
            <a:r>
              <a:rPr lang="en-US" sz="2600" b="1" dirty="0">
                <a:solidFill>
                  <a:srgbClr val="7700E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r>
              <a:rPr lang="uk-UA" sz="2600" b="1" dirty="0">
                <a:solidFill>
                  <a:srgbClr val="7700E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3)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764C85D-2739-494D-A122-55B0822861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379" y="1356932"/>
            <a:ext cx="4692405" cy="4442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9636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4A6DCC-6D30-4A14-9736-7F36C78BC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dirty="0">
                <a:solidFill>
                  <a:srgbClr val="4280B8"/>
                </a:solidFill>
                <a:latin typeface="+mn-lt"/>
              </a:rPr>
              <a:t>Запис координат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412F9FF-820B-4E9C-A6A5-D3A491DF3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2872" y="1460270"/>
            <a:ext cx="5031840" cy="444244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400" dirty="0"/>
              <a:t>Тепер позначимо деяку точку </a:t>
            </a:r>
            <a:r>
              <a:rPr lang="en-US" sz="2400" dirty="0"/>
              <a:t>N </a:t>
            </a:r>
            <a:r>
              <a:rPr lang="uk-UA" sz="2400" dirty="0"/>
              <a:t>на координатній площині. Вона матиме координати </a:t>
            </a:r>
            <a:r>
              <a:rPr lang="en-US" sz="2400" b="1" dirty="0">
                <a:solidFill>
                  <a:srgbClr val="7700EE"/>
                </a:solidFill>
              </a:rPr>
              <a:t>N</a:t>
            </a:r>
            <a:r>
              <a:rPr lang="uk-UA" sz="2400" b="1" dirty="0">
                <a:solidFill>
                  <a:srgbClr val="7700EE"/>
                </a:solidFill>
              </a:rPr>
              <a:t>(2</a:t>
            </a:r>
            <a:r>
              <a:rPr lang="en-US" sz="2400" b="1" dirty="0">
                <a:solidFill>
                  <a:srgbClr val="7700EE"/>
                </a:solidFill>
              </a:rPr>
              <a:t>;-2</a:t>
            </a:r>
            <a:r>
              <a:rPr lang="uk-UA" sz="2400" b="1" dirty="0">
                <a:solidFill>
                  <a:srgbClr val="7700EE"/>
                </a:solidFill>
              </a:rPr>
              <a:t>)</a:t>
            </a:r>
            <a:r>
              <a:rPr lang="ru-RU" sz="2400" dirty="0"/>
              <a:t>. Давайте </a:t>
            </a:r>
            <a:r>
              <a:rPr lang="ru-RU" sz="2400" dirty="0" err="1"/>
              <a:t>проведемо</a:t>
            </a:r>
            <a:r>
              <a:rPr lang="ru-RU" sz="2400" dirty="0"/>
              <a:t> </a:t>
            </a:r>
            <a:r>
              <a:rPr lang="ru-RU" sz="2400" dirty="0" err="1"/>
              <a:t>пряму</a:t>
            </a:r>
            <a:r>
              <a:rPr lang="ru-RU" sz="2400" dirty="0"/>
              <a:t> </a:t>
            </a:r>
            <a:r>
              <a:rPr lang="en-US" sz="2400" dirty="0"/>
              <a:t>MN</a:t>
            </a:r>
            <a:r>
              <a:rPr lang="uk-UA" sz="2400" dirty="0"/>
              <a:t> через ці точки.</a:t>
            </a:r>
            <a:r>
              <a:rPr lang="en-US" sz="2400" dirty="0"/>
              <a:t> </a:t>
            </a:r>
            <a:r>
              <a:rPr lang="uk-UA" sz="2400" dirty="0"/>
              <a:t>Як бачимо, ця пряма також перетинає прямі х та у </a:t>
            </a:r>
            <a:r>
              <a:rPr lang="uk-UA" sz="2400" dirty="0" err="1"/>
              <a:t>у</a:t>
            </a:r>
            <a:r>
              <a:rPr lang="uk-UA" sz="2400" dirty="0"/>
              <a:t> певних точках.</a:t>
            </a:r>
          </a:p>
          <a:p>
            <a:pPr marL="0" indent="0" algn="just">
              <a:buNone/>
            </a:pPr>
            <a:r>
              <a:rPr lang="uk-UA" sz="2400" i="1" dirty="0"/>
              <a:t>Отже, тепер ми знаємо, що кожна точка на координатній площині має свої координати та через них можна провести прямі, які належать цій площині.</a:t>
            </a:r>
            <a:r>
              <a:rPr lang="ru-RU" sz="2400" i="1" dirty="0"/>
              <a:t> </a:t>
            </a:r>
            <a:endParaRPr lang="uk-UA" sz="2600" b="1" i="1" dirty="0">
              <a:solidFill>
                <a:srgbClr val="7700E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3EA158-1D1D-45FA-BFED-8222A81178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1635" y="1312352"/>
            <a:ext cx="4722149" cy="4517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343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3783E7-D40E-43FB-BDB6-6E84D697A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dirty="0">
                <a:solidFill>
                  <a:srgbClr val="4280B8"/>
                </a:solidFill>
                <a:latin typeface="+mn-lt"/>
              </a:rPr>
              <a:t>Самостійна робота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1CA8B4A-1E94-4F21-A50F-879204289C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b="1" dirty="0">
                <a:solidFill>
                  <a:srgbClr val="7700EE"/>
                </a:solidFill>
              </a:rPr>
              <a:t>Вправа 1</a:t>
            </a:r>
            <a:r>
              <a:rPr lang="uk-UA" sz="2400" dirty="0"/>
              <a:t>. Знайдіть координати точок, зображених на рисунку: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1E9346-E884-4294-ACB9-D5B865DA8401}"/>
              </a:ext>
            </a:extLst>
          </p:cNvPr>
          <p:cNvSpPr txBox="1"/>
          <p:nvPr/>
        </p:nvSpPr>
        <p:spPr>
          <a:xfrm>
            <a:off x="2868738" y="1159579"/>
            <a:ext cx="64545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000" i="1" dirty="0"/>
              <a:t>Для закріплення знань спробуйте виконати дані вправи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821B78B-DE90-4739-AFA0-DCA71CEFA9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6965" y="2204690"/>
            <a:ext cx="4086835" cy="392212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EC75A54-617A-4F2A-B5F7-7144E77D5EDE}"/>
              </a:ext>
            </a:extLst>
          </p:cNvPr>
          <p:cNvSpPr txBox="1"/>
          <p:nvPr/>
        </p:nvSpPr>
        <p:spPr>
          <a:xfrm>
            <a:off x="838200" y="2204690"/>
            <a:ext cx="64287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7700EE"/>
                </a:solidFill>
              </a:rPr>
              <a:t>Вправа 2</a:t>
            </a:r>
            <a:r>
              <a:rPr lang="uk-UA" sz="2400" dirty="0"/>
              <a:t>. Намалюйте координатну площину, позначте на ній такі точки:</a:t>
            </a:r>
          </a:p>
          <a:p>
            <a:r>
              <a:rPr lang="uk-UA" sz="2400" b="1" dirty="0">
                <a:solidFill>
                  <a:schemeClr val="accent4">
                    <a:lumMod val="75000"/>
                  </a:schemeClr>
                </a:solidFill>
              </a:rPr>
              <a:t>С(0,5</a:t>
            </a:r>
            <a:r>
              <a:rPr lang="en-US" sz="2400" b="1" dirty="0">
                <a:solidFill>
                  <a:schemeClr val="accent4">
                    <a:lumMod val="75000"/>
                  </a:schemeClr>
                </a:solidFill>
              </a:rPr>
              <a:t>; 1);    D(0;4);    G(6;-2);   S(-3;-1,5)</a:t>
            </a:r>
            <a:endParaRPr lang="uk-U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9B1C2B7-38C4-47AF-8353-36A2581EA0AC}"/>
              </a:ext>
            </a:extLst>
          </p:cNvPr>
          <p:cNvSpPr txBox="1"/>
          <p:nvPr/>
        </p:nvSpPr>
        <p:spPr>
          <a:xfrm>
            <a:off x="838200" y="3452982"/>
            <a:ext cx="628874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b="1" dirty="0">
                <a:solidFill>
                  <a:srgbClr val="7700EE"/>
                </a:solidFill>
              </a:rPr>
              <a:t>Вправа 3. </a:t>
            </a:r>
            <a:r>
              <a:rPr lang="uk-UA" sz="2400" dirty="0"/>
              <a:t>Побудуйте на координатній площині відрізки </a:t>
            </a:r>
            <a:r>
              <a:rPr lang="en-US" sz="2400" dirty="0"/>
              <a:t>AM </a:t>
            </a:r>
            <a:r>
              <a:rPr lang="uk-UA" sz="2400" dirty="0"/>
              <a:t>та </a:t>
            </a:r>
            <a:r>
              <a:rPr lang="en-US" sz="2400" dirty="0"/>
              <a:t>BC</a:t>
            </a:r>
            <a:r>
              <a:rPr lang="uk-UA" sz="2400" dirty="0"/>
              <a:t>. </a:t>
            </a:r>
          </a:p>
          <a:p>
            <a:pPr algn="just"/>
            <a:r>
              <a:rPr lang="uk-UA" sz="2400" b="1" dirty="0">
                <a:solidFill>
                  <a:schemeClr val="accent4">
                    <a:lumMod val="75000"/>
                  </a:schemeClr>
                </a:solidFill>
              </a:rPr>
              <a:t>А(</a:t>
            </a:r>
            <a:r>
              <a:rPr lang="en-US" sz="2400" b="1" dirty="0">
                <a:solidFill>
                  <a:schemeClr val="accent4">
                    <a:lumMod val="75000"/>
                  </a:schemeClr>
                </a:solidFill>
              </a:rPr>
              <a:t>6;-1); M(0;5); B(5;5); C(-2;-2);</a:t>
            </a:r>
            <a:endParaRPr lang="uk-UA" sz="2400" b="1" dirty="0">
              <a:solidFill>
                <a:schemeClr val="accent4">
                  <a:lumMod val="75000"/>
                </a:schemeClr>
              </a:solidFill>
            </a:endParaRPr>
          </a:p>
          <a:p>
            <a:pPr algn="just"/>
            <a:r>
              <a:rPr lang="uk-UA" sz="2400" dirty="0"/>
              <a:t>Якщо ці відрізки мають точки перетину, знайдіть їх координати.</a:t>
            </a:r>
          </a:p>
        </p:txBody>
      </p:sp>
    </p:spTree>
    <p:extLst>
      <p:ext uri="{BB962C8B-B14F-4D97-AF65-F5344CB8AC3E}">
        <p14:creationId xmlns:p14="http://schemas.microsoft.com/office/powerpoint/2010/main" val="42467265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0F76B3-B10B-474F-A81B-B50D8926F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993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>
                <a:solidFill>
                  <a:srgbClr val="4280B8"/>
                </a:solidFill>
                <a:latin typeface="+mn-lt"/>
              </a:rPr>
              <a:t>Вітаю, ви успішно засвоїли дану тему!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7DE6B78-5495-471E-A285-E93DD09D4E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pPr marL="0" indent="0" algn="just">
              <a:buNone/>
            </a:pPr>
            <a:r>
              <a:rPr lang="uk-UA" b="1" dirty="0">
                <a:solidFill>
                  <a:schemeClr val="accent4">
                    <a:lumMod val="75000"/>
                  </a:schemeClr>
                </a:solidFill>
              </a:rPr>
              <a:t>Для усного закріплення розуміння теми, дайте відповідь на наступні запитання:</a:t>
            </a:r>
          </a:p>
          <a:p>
            <a:pPr algn="just"/>
            <a:r>
              <a:rPr lang="uk-UA" dirty="0"/>
              <a:t>Що таке координатна площина?</a:t>
            </a:r>
          </a:p>
          <a:p>
            <a:pPr algn="just"/>
            <a:r>
              <a:rPr lang="uk-UA" dirty="0"/>
              <a:t>Які осі її формують? Як вони називаються?</a:t>
            </a:r>
          </a:p>
          <a:p>
            <a:pPr algn="just"/>
            <a:r>
              <a:rPr lang="uk-UA" dirty="0"/>
              <a:t>Як знайти координату заданої точки на площині?</a:t>
            </a:r>
          </a:p>
          <a:p>
            <a:pPr algn="just"/>
            <a:r>
              <a:rPr lang="uk-UA" dirty="0"/>
              <a:t>Що таке чверть площини? Як їх позначають?</a:t>
            </a:r>
          </a:p>
          <a:p>
            <a:pPr marL="0" indent="0" algn="just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920633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465</Words>
  <Application>Microsoft Office PowerPoint</Application>
  <PresentationFormat>Широкий екран</PresentationFormat>
  <Paragraphs>29</Paragraphs>
  <Slides>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Координатна площина</vt:lpstr>
      <vt:lpstr>Що таке координатна площина?</vt:lpstr>
      <vt:lpstr>.</vt:lpstr>
      <vt:lpstr>Запис координат</vt:lpstr>
      <vt:lpstr>Запис координат</vt:lpstr>
      <vt:lpstr>Самостійна робота</vt:lpstr>
      <vt:lpstr>Вітаю, ви успішно засвоїли дану тему!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Координатна площина</dc:title>
  <dc:creator>Marina Martseniyk</dc:creator>
  <cp:lastModifiedBy>Marina Martseniyk</cp:lastModifiedBy>
  <cp:revision>4</cp:revision>
  <dcterms:created xsi:type="dcterms:W3CDTF">2024-05-07T16:01:22Z</dcterms:created>
  <dcterms:modified xsi:type="dcterms:W3CDTF">2024-05-08T16:05:29Z</dcterms:modified>
</cp:coreProperties>
</file>