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0B8"/>
    <a:srgbClr val="770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27A09-A2EA-4AC5-A96C-BD6465B5C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E0AD94E-FDE1-470D-BD12-0E84529E4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142428-4433-47CE-927C-690A2C90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15AD-826E-4FF3-B6AF-5FAC7E26D6EC}" type="datetimeFigureOut">
              <a:rPr lang="uk-UA" smtClean="0"/>
              <a:t>10.05.2024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36E1F8-8508-479D-AD15-13BFBCB8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9771C2-D99F-492C-BD61-3C6448D2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A463-ADA8-4341-A293-193E41C4CF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616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CD4D7-F4BD-49D4-89B4-4C8A8F54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CB1003-8C03-482A-B70A-49C787D2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4B5B84-3063-436C-9967-7E605061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15AD-826E-4FF3-B6AF-5FAC7E26D6EC}" type="datetimeFigureOut">
              <a:rPr lang="uk-UA" smtClean="0"/>
              <a:t>10.05.2024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974773-9D90-4B26-9E1C-D938EFB5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BCBA7A-3556-476F-89D8-F7108DAA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A463-ADA8-4341-A293-193E41C4CF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202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A8FFE4B-11D2-4D97-83FC-B3E5AA65E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641B752-277B-4B37-80D9-D1E35AFFE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A55E15-B5F6-4CEF-8639-A1C0FF64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15AD-826E-4FF3-B6AF-5FAC7E26D6EC}" type="datetimeFigureOut">
              <a:rPr lang="uk-UA" smtClean="0"/>
              <a:t>10.05.2024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11B115-28F6-4F84-B47E-86141C0B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31547A-F1C3-43AF-AA1D-BF02771E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A463-ADA8-4341-A293-193E41C4CF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27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C6351-B5EC-4351-B182-B09284DB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9AF056-511D-4D4B-897A-D99562777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238F2-2A93-4E5E-B196-671838C1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15AD-826E-4FF3-B6AF-5FAC7E26D6EC}" type="datetimeFigureOut">
              <a:rPr lang="uk-UA" smtClean="0"/>
              <a:t>10.05.2024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2B5A07-303D-4FBD-98DE-2263C681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64BB0A-E728-4624-9523-5A4C8D31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A463-ADA8-4341-A293-193E41C4CF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961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18FFE-2C37-496E-994D-BFB8C024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3530834-D0ED-4D3F-8041-30DA35B5D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2C0A65-9744-4310-8261-4141C016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15AD-826E-4FF3-B6AF-5FAC7E26D6EC}" type="datetimeFigureOut">
              <a:rPr lang="uk-UA" smtClean="0"/>
              <a:t>10.05.2024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CDC4016-4F8B-4D91-9740-65B23C5C0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81E2F9-0B79-40CC-BCB1-F6588982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A463-ADA8-4341-A293-193E41C4CF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68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D3849-1D4C-4D33-867E-EE31506E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65AC50-B9A3-4B88-8EB8-041607265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4DFA2D9-DE05-4E6F-BCA3-F51E3E609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A248C9-7660-48D3-801B-AA71114B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15AD-826E-4FF3-B6AF-5FAC7E26D6EC}" type="datetimeFigureOut">
              <a:rPr lang="uk-UA" smtClean="0"/>
              <a:t>10.05.2024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B71AAC-1046-46AE-8FE5-DC24B2A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6C845D-568D-4935-8A76-4232F015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A463-ADA8-4341-A293-193E41C4CF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3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F6262-E5D4-4221-A4AC-93B50AE1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9F4BEA-C25E-4474-9EA8-886D17E48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BF732A-FEF9-4961-9BF7-55F3382B8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9C36457-4D19-4735-B3B1-3DC4EBC1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3DD8DF4-C9BC-454C-AB9B-7B9914BD9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1D7E0D-3458-4E60-8772-BEFA6F5C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15AD-826E-4FF3-B6AF-5FAC7E26D6EC}" type="datetimeFigureOut">
              <a:rPr lang="uk-UA" smtClean="0"/>
              <a:t>10.05.2024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E1F4927-94D7-4AD1-895E-FFC2439A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93C277-EAC3-47B1-B9E9-B20B697D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A463-ADA8-4341-A293-193E41C4CF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794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4F291-0225-46AA-9AD8-2828C00A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4E21AD-C037-4216-9967-384B63F2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15AD-826E-4FF3-B6AF-5FAC7E26D6EC}" type="datetimeFigureOut">
              <a:rPr lang="uk-UA" smtClean="0"/>
              <a:t>10.05.2024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96C7BE-1DDC-4B9A-917F-424B86DA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2F3C31F-0B42-416F-BDF8-960464DB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A463-ADA8-4341-A293-193E41C4CF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957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16E73A9-26F8-466D-8082-31E559B1D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15AD-826E-4FF3-B6AF-5FAC7E26D6EC}" type="datetimeFigureOut">
              <a:rPr lang="uk-UA" smtClean="0"/>
              <a:t>10.05.2024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57F2D43-CCD9-47C7-9917-9DCBFF74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3AF4003-7613-48A8-9228-E7F2C947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A463-ADA8-4341-A293-193E41C4CF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36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2AD58-CF9F-450E-B946-8345D49A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AAA263-1902-4263-844F-01804CA0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544F31-1A87-4B70-AEC6-DA80A5C9B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83F7BB7-BF1A-4770-B4FC-249E2601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15AD-826E-4FF3-B6AF-5FAC7E26D6EC}" type="datetimeFigureOut">
              <a:rPr lang="uk-UA" smtClean="0"/>
              <a:t>10.05.2024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6D96B4-E611-4ACB-86B5-DD940734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E470260-CB05-44B9-AEBC-50A9D097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A463-ADA8-4341-A293-193E41C4CF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746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5A844-9CCB-47D4-A4CB-40424C68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AF0238-CEDB-4BB8-806E-ED56186E0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2060E56-3415-4AD9-93DF-5C4AFB84E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439D416-0B5A-4CCF-BBBB-D8C00AF8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15AD-826E-4FF3-B6AF-5FAC7E26D6EC}" type="datetimeFigureOut">
              <a:rPr lang="uk-UA" smtClean="0"/>
              <a:t>10.05.2024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24F32B6-A144-416F-9255-E36ABAA7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4F7C495-2006-40D6-9E0B-FE9D5739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A463-ADA8-4341-A293-193E41C4CF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BE191E9-A094-44AC-9BB1-2FEDC218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A7C9C1-E9DD-4685-9F33-FD1227525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896E97-9A0F-4023-AD06-BEDBAF25D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15AD-826E-4FF3-B6AF-5FAC7E26D6EC}" type="datetimeFigureOut">
              <a:rPr lang="uk-UA" smtClean="0"/>
              <a:t>10.05.2024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EB92FA-2701-4A11-B01B-2A6B6429D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B2DA32-1CCF-4BCC-AE5F-C1B4E48EC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0A463-ADA8-4341-A293-193E41C4CF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197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F30D8-02D0-44B3-B32B-D6D9A65B2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41400"/>
            <a:ext cx="9144000" cy="2387600"/>
          </a:xfrm>
        </p:spPr>
        <p:txBody>
          <a:bodyPr>
            <a:normAutofit/>
          </a:bodyPr>
          <a:lstStyle/>
          <a:p>
            <a:r>
              <a:rPr lang="uk-UA" sz="4800" dirty="0">
                <a:latin typeface="+mn-lt"/>
              </a:rPr>
              <a:t>Графіки. Види графіків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BAA2370-CEDD-4BB1-A24E-28365625F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655762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7700EE"/>
                </a:solidFill>
              </a:rPr>
              <a:t>6 клас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A7D7EB-F014-47C3-9548-9B3E126E0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30" y="2130472"/>
            <a:ext cx="4598894" cy="45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1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FD3A3-0D39-4965-9556-0899FA5C4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4280B8"/>
                </a:solidFill>
                <a:latin typeface="+mn-lt"/>
              </a:rPr>
              <a:t>Що таке графік?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4754C5B-23B0-4B40-9762-D449C642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706"/>
            <a:ext cx="10515600" cy="46977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300" dirty="0"/>
              <a:t>Ви вже знаєте, що таке координатна площина, та вмієте будувати точки по координатам. Тепер розберемо, що таке графік та як його будувати.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9F86A8-3383-4554-96BB-C23FD7B73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76" y="2101231"/>
            <a:ext cx="5804647" cy="378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8280B2-3C2C-48C6-A7C8-DE986835C167}"/>
              </a:ext>
            </a:extLst>
          </p:cNvPr>
          <p:cNvSpPr txBox="1"/>
          <p:nvPr/>
        </p:nvSpPr>
        <p:spPr>
          <a:xfrm>
            <a:off x="6857999" y="2101231"/>
            <a:ext cx="471095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300" dirty="0"/>
              <a:t>Уявімо, що ви захворіли, і вам необхідно протягом дня вимірювати температуру тіла. Побудуємо координатну площину, в якій позначимо дві </a:t>
            </a:r>
            <a:r>
              <a:rPr lang="uk-UA" sz="2300" dirty="0" err="1"/>
              <a:t>співзалежні</a:t>
            </a:r>
            <a:r>
              <a:rPr lang="uk-UA" sz="2300" dirty="0"/>
              <a:t> величини: час доби та температуру тіла. </a:t>
            </a:r>
          </a:p>
          <a:p>
            <a:pPr algn="just"/>
            <a:r>
              <a:rPr lang="uk-UA" sz="2300" dirty="0"/>
              <a:t>Тепер позначимо точками ті значення температури, відповідно до часу виміру.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853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619F1-0C66-4FB6-BD9B-E2922C1D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4280B8"/>
                </a:solidFill>
                <a:latin typeface="+mn-lt"/>
              </a:rPr>
              <a:t>Що таке графік?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7167D7-594B-441B-845F-E2DDE70BB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10515600" cy="4711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300" dirty="0"/>
              <a:t>Тепер поєднаємо усі точки в одній лінії. Отримуємо криву, яка показує залежність температури від години виміру. Інакше ми можемо назвати це </a:t>
            </a:r>
            <a:r>
              <a:rPr lang="uk-UA" sz="2300" b="1" dirty="0">
                <a:solidFill>
                  <a:srgbClr val="7700EE"/>
                </a:solidFill>
              </a:rPr>
              <a:t>графіком</a:t>
            </a:r>
            <a:r>
              <a:rPr lang="uk-UA" sz="23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2D776E-0116-4671-ABA8-FBB3331CE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78" y="2084293"/>
            <a:ext cx="5842315" cy="3818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6199C9-5C28-4EB1-A2BE-C1F4EEE7FB6B}"/>
              </a:ext>
            </a:extLst>
          </p:cNvPr>
          <p:cNvSpPr txBox="1"/>
          <p:nvPr/>
        </p:nvSpPr>
        <p:spPr>
          <a:xfrm>
            <a:off x="6790671" y="2084293"/>
            <a:ext cx="456312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300" dirty="0"/>
              <a:t>Якби ми вимірювали температуру кожну годину чи кожні пів години, то крива мала б більш детальний та плавний вигляд, тому можемо зробити висновок, що </a:t>
            </a:r>
            <a:r>
              <a:rPr lang="uk-UA" sz="2300" b="1" i="1" dirty="0"/>
              <a:t>вигляд графіку </a:t>
            </a:r>
            <a:r>
              <a:rPr lang="uk-UA" sz="2300" b="1" i="1" dirty="0" err="1"/>
              <a:t>залежатиме</a:t>
            </a:r>
            <a:r>
              <a:rPr lang="uk-UA" sz="2300" b="1" i="1" dirty="0"/>
              <a:t> від кількості точок, що лежать на ньому.</a:t>
            </a:r>
          </a:p>
        </p:txBody>
      </p:sp>
    </p:spTree>
    <p:extLst>
      <p:ext uri="{BB962C8B-B14F-4D97-AF65-F5344CB8AC3E}">
        <p14:creationId xmlns:p14="http://schemas.microsoft.com/office/powerpoint/2010/main" val="150901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25501-FD4B-459B-9889-696A03EA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4280B8"/>
                </a:solidFill>
                <a:latin typeface="+mn-lt"/>
              </a:rPr>
              <a:t>Побудова графіків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6662D1-8CB8-4904-A0F1-378E8F4C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624"/>
            <a:ext cx="10515600" cy="4684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/>
              <a:t>Інакше графіки можна записати як залежність змінної </a:t>
            </a:r>
            <a:r>
              <a:rPr lang="en-US" sz="2400" dirty="0"/>
              <a:t>y</a:t>
            </a:r>
            <a:r>
              <a:rPr lang="uk-UA" sz="2400" dirty="0"/>
              <a:t> від змінної х. Стандартний графік матиме вигляд </a:t>
            </a:r>
            <a:r>
              <a:rPr lang="uk-UA" sz="2400" b="1" dirty="0"/>
              <a:t>у=х</a:t>
            </a:r>
            <a:r>
              <a:rPr lang="uk-UA" sz="2400" dirty="0"/>
              <a:t>. Щоб побудувати графік, необхідно знати координати. Спробуймо побудувати цей графік.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81E409-F3F1-42AE-A442-1E829DB78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58" y="2641157"/>
            <a:ext cx="4707011" cy="7460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55BCCA-5E74-4661-917A-61A3CEE6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518" y="2629144"/>
            <a:ext cx="4119282" cy="3603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516DC6-068F-4864-A3B6-C5FF3345D990}"/>
              </a:ext>
            </a:extLst>
          </p:cNvPr>
          <p:cNvSpPr txBox="1"/>
          <p:nvPr/>
        </p:nvSpPr>
        <p:spPr>
          <a:xfrm>
            <a:off x="838200" y="3564493"/>
            <a:ext cx="6113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Спочатку підставляємо координату х, і далі знаходимо у. </a:t>
            </a:r>
            <a:r>
              <a:rPr lang="uk-UA" sz="2400" dirty="0" err="1"/>
              <a:t>Переносимо</a:t>
            </a:r>
            <a:r>
              <a:rPr lang="uk-UA" sz="2400" dirty="0"/>
              <a:t> точки на координатну площину з двома координатами.</a:t>
            </a:r>
          </a:p>
          <a:p>
            <a:pPr algn="just"/>
            <a:r>
              <a:rPr lang="uk-UA" sz="2400" dirty="0"/>
              <a:t>Наприклад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Т1(2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;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2), Т2(-1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;-1)….</a:t>
            </a:r>
            <a:endParaRPr lang="uk-U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3BC75-3953-497E-95FA-91AA89A3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4280B8"/>
                </a:solidFill>
                <a:latin typeface="+mn-lt"/>
              </a:rPr>
              <a:t>Самостійна робота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C880CF-592C-417D-97D8-C7BE1A300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300" b="1" dirty="0">
                <a:solidFill>
                  <a:srgbClr val="7700EE"/>
                </a:solidFill>
              </a:rPr>
              <a:t>Вправа 1. </a:t>
            </a:r>
            <a:r>
              <a:rPr lang="uk-UA" sz="2300" i="1" dirty="0"/>
              <a:t>Побудуйте графік:</a:t>
            </a:r>
          </a:p>
          <a:p>
            <a:pPr marL="457200" indent="-457200">
              <a:buAutoNum type="arabicParenR"/>
            </a:pPr>
            <a:r>
              <a:rPr lang="uk-UA" sz="2300" dirty="0"/>
              <a:t>у=2х</a:t>
            </a:r>
            <a:r>
              <a:rPr lang="en-US" sz="2300" dirty="0"/>
              <a:t>;    2) y=x+2;   3) y=x-2</a:t>
            </a:r>
            <a:endParaRPr lang="ru-RU" sz="2300" dirty="0"/>
          </a:p>
          <a:p>
            <a:pPr marL="0" indent="0">
              <a:buNone/>
            </a:pPr>
            <a:r>
              <a:rPr lang="ru-RU" sz="2300" b="1" dirty="0" err="1">
                <a:solidFill>
                  <a:srgbClr val="7700EE"/>
                </a:solidFill>
              </a:rPr>
              <a:t>Вправа</a:t>
            </a:r>
            <a:r>
              <a:rPr lang="ru-RU" sz="2300" b="1" dirty="0">
                <a:solidFill>
                  <a:srgbClr val="7700EE"/>
                </a:solidFill>
              </a:rPr>
              <a:t> 2: </a:t>
            </a:r>
            <a:r>
              <a:rPr lang="ru-RU" sz="2300" i="1" dirty="0" err="1"/>
              <a:t>Проанал</a:t>
            </a:r>
            <a:r>
              <a:rPr lang="uk-UA" sz="2300" i="1" dirty="0" err="1"/>
              <a:t>ізуйте</a:t>
            </a:r>
            <a:r>
              <a:rPr lang="uk-UA" sz="2300" i="1" dirty="0"/>
              <a:t> дані з </a:t>
            </a:r>
            <a:r>
              <a:rPr lang="uk-UA" sz="2300" i="1" dirty="0" err="1"/>
              <a:t>гідрометцентру</a:t>
            </a:r>
            <a:r>
              <a:rPr lang="uk-UA" sz="2300" i="1" dirty="0"/>
              <a:t>. Побудуйте графік на основі отриманої таблиці з температурою повітря протягом доби. </a:t>
            </a:r>
            <a:r>
              <a:rPr lang="ru-RU" sz="2300" i="1" dirty="0"/>
              <a:t>Дайте </a:t>
            </a:r>
            <a:r>
              <a:rPr lang="ru-RU" sz="2300" i="1" dirty="0" err="1"/>
              <a:t>відповідь</a:t>
            </a:r>
            <a:r>
              <a:rPr lang="ru-RU" sz="2300" i="1" dirty="0"/>
              <a:t> на </a:t>
            </a:r>
            <a:r>
              <a:rPr lang="ru-RU" sz="2300" i="1" dirty="0" err="1"/>
              <a:t>наступні</a:t>
            </a:r>
            <a:r>
              <a:rPr lang="ru-RU" sz="2300" i="1" dirty="0"/>
              <a:t> </a:t>
            </a:r>
            <a:r>
              <a:rPr lang="ru-RU" sz="2300" i="1" dirty="0" err="1"/>
              <a:t>запитання</a:t>
            </a:r>
            <a:r>
              <a:rPr lang="ru-RU" sz="2300" i="1" dirty="0"/>
              <a:t>:</a:t>
            </a:r>
          </a:p>
          <a:p>
            <a:r>
              <a:rPr lang="uk-UA" sz="2300" dirty="0"/>
              <a:t>Протягом якого часу була максимальна температура повітря?</a:t>
            </a:r>
          </a:p>
          <a:p>
            <a:r>
              <a:rPr lang="uk-UA" sz="2300" dirty="0"/>
              <a:t>Назвіть різницю в температурі між 10 та 22 годинами.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4D436-92B7-40E3-B7F3-AB7A8756E01C}"/>
              </a:ext>
            </a:extLst>
          </p:cNvPr>
          <p:cNvSpPr txBox="1"/>
          <p:nvPr/>
        </p:nvSpPr>
        <p:spPr>
          <a:xfrm>
            <a:off x="2080683" y="1184886"/>
            <a:ext cx="8057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i="1" dirty="0"/>
              <a:t>На основі отриманих знань спробуйте виконати подані нижче вправи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90016E-2A3A-49A4-865C-052411AC4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910" y="4572480"/>
            <a:ext cx="8346300" cy="9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8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37629-7FB5-45BF-83FD-3B725F6A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4280B8"/>
                </a:solidFill>
                <a:latin typeface="+mn-lt"/>
              </a:rPr>
              <a:t>Молодці! Ви успішно опанували даний матеріал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520FCF-3475-4044-ADD3-D67C5F9A0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964"/>
            <a:ext cx="10515600" cy="4697787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Для закріплення знань з цієї теми, дайте відповідь на наступні запитання:</a:t>
            </a:r>
          </a:p>
          <a:p>
            <a:r>
              <a:rPr lang="uk-UA" dirty="0"/>
              <a:t>Що таке координатна площина?</a:t>
            </a:r>
          </a:p>
          <a:p>
            <a:r>
              <a:rPr lang="uk-UA" dirty="0"/>
              <a:t>Як побудувати пряму на координатній площині?</a:t>
            </a:r>
          </a:p>
          <a:p>
            <a:r>
              <a:rPr lang="uk-UA" dirty="0"/>
              <a:t>Що таке графік?</a:t>
            </a:r>
          </a:p>
          <a:p>
            <a:r>
              <a:rPr lang="uk-UA" dirty="0"/>
              <a:t>Що необхідно знати для побудови графіку?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C0CA4D-D330-4233-BE21-8F64EA931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53" y="2716305"/>
            <a:ext cx="4410635" cy="44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47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337</Words>
  <Application>Microsoft Office PowerPoint</Application>
  <PresentationFormat>Широкий екран</PresentationFormat>
  <Paragraphs>26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Графіки. Види графіків</vt:lpstr>
      <vt:lpstr>Що таке графік?</vt:lpstr>
      <vt:lpstr>Що таке графік?</vt:lpstr>
      <vt:lpstr>Побудова графіків</vt:lpstr>
      <vt:lpstr>Самостійна робота</vt:lpstr>
      <vt:lpstr>Молодці! Ви успішно опанували даний матеріал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Графіки. Види графіків</dc:title>
  <dc:creator>Marina Martseniyk</dc:creator>
  <cp:lastModifiedBy>Marina Martseniyk</cp:lastModifiedBy>
  <cp:revision>2</cp:revision>
  <dcterms:created xsi:type="dcterms:W3CDTF">2024-05-08T15:32:34Z</dcterms:created>
  <dcterms:modified xsi:type="dcterms:W3CDTF">2024-05-10T12:11:49Z</dcterms:modified>
</cp:coreProperties>
</file>