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38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та вміс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Назва розділу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’єкти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 підпис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і підпис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Relationship Id="rId4" Type="http://schemas.openxmlformats.org/officeDocument/2006/relationships/image" Target="../media/image19.png"/><Relationship Id="rId5" Type="http://schemas.openxmlformats.org/officeDocument/2006/relationships/image" Target="../media/image18.png"/><Relationship Id="rId6" Type="http://schemas.openxmlformats.org/officeDocument/2006/relationships/image" Target="../media/image14.png"/><Relationship Id="rId7" Type="http://schemas.openxmlformats.org/officeDocument/2006/relationships/image" Target="../media/image2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Relationship Id="rId4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Relationship Id="rId4" Type="http://schemas.openxmlformats.org/officeDocument/2006/relationships/image" Target="../media/image9.png"/><Relationship Id="rId5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Relationship Id="rId4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Relationship Id="rId4" Type="http://schemas.openxmlformats.org/officeDocument/2006/relationships/image" Target="../media/image20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Relationship Id="rId4" Type="http://schemas.openxmlformats.org/officeDocument/2006/relationships/image" Target="../media/image13.png"/><Relationship Id="rId5" Type="http://schemas.openxmlformats.org/officeDocument/2006/relationships/image" Target="../media/image15.png"/><Relationship Id="rId6" Type="http://schemas.openxmlformats.org/officeDocument/2006/relationships/image" Target="../media/image12.png"/><Relationship Id="rId7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>
            <p:ph type="ctrTitle"/>
          </p:nvPr>
        </p:nvSpPr>
        <p:spPr>
          <a:xfrm>
            <a:off x="1404258" y="1116467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uk-UA" sz="4000">
                <a:latin typeface="Calibri"/>
                <a:ea typeface="Calibri"/>
                <a:cs typeface="Calibri"/>
                <a:sym typeface="Calibri"/>
              </a:rPr>
              <a:t>Додавання і віднімання десяткових дробів</a:t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1378856" y="3525271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5 клас</a:t>
            </a:r>
            <a:endParaRPr sz="3200">
              <a:solidFill>
                <a:srgbClr val="7700EE"/>
              </a:solidFill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199" y="2999581"/>
            <a:ext cx="3690257" cy="36902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2"/>
          <p:cNvSpPr txBox="1"/>
          <p:nvPr>
            <p:ph type="title"/>
          </p:nvPr>
        </p:nvSpPr>
        <p:spPr>
          <a:xfrm>
            <a:off x="838177" y="652350"/>
            <a:ext cx="10515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000"/>
              <a:buFont typeface="Calibri"/>
              <a:buNone/>
            </a:pPr>
            <a:r>
              <a:rPr b="1" lang="uk-UA" sz="40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/>
          </a:p>
        </p:txBody>
      </p:sp>
      <p:sp>
        <p:nvSpPr>
          <p:cNvPr id="174" name="Google Shape;174;p22"/>
          <p:cNvSpPr txBox="1"/>
          <p:nvPr>
            <p:ph idx="1" type="body"/>
          </p:nvPr>
        </p:nvSpPr>
        <p:spPr>
          <a:xfrm>
            <a:off x="838200" y="1393371"/>
            <a:ext cx="10515600" cy="4783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Вправа 2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1)                                                         2)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3)                                                         4)    </a:t>
            </a:r>
            <a:endParaRPr/>
          </a:p>
        </p:txBody>
      </p:sp>
      <p:pic>
        <p:nvPicPr>
          <p:cNvPr id="175" name="Google Shape;175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34604" y="1965702"/>
            <a:ext cx="3605591" cy="1590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03999" y="1920068"/>
            <a:ext cx="3061744" cy="16359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2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660571" y="4309191"/>
            <a:ext cx="3479624" cy="15902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2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603999" y="4309191"/>
            <a:ext cx="3479624" cy="15351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" name="Google Shape;18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3"/>
          <p:cNvSpPr txBox="1"/>
          <p:nvPr>
            <p:ph type="title"/>
          </p:nvPr>
        </p:nvSpPr>
        <p:spPr>
          <a:xfrm>
            <a:off x="838200" y="802375"/>
            <a:ext cx="105156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Молодець, </a:t>
            </a:r>
            <a:r>
              <a:rPr b="1" lang="uk-UA" sz="3600">
                <a:solidFill>
                  <a:srgbClr val="2E75B5"/>
                </a:solidFill>
              </a:rPr>
              <a:t>ви</a:t>
            </a:r>
            <a:r>
              <a:rPr b="1" lang="uk-UA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 успішно засвої</a:t>
            </a:r>
            <a:r>
              <a:rPr b="1" lang="uk-UA" sz="3600">
                <a:solidFill>
                  <a:srgbClr val="2E75B5"/>
                </a:solidFill>
              </a:rPr>
              <a:t>ли</a:t>
            </a:r>
            <a:r>
              <a:rPr b="1" lang="uk-UA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 матеріал!</a:t>
            </a:r>
            <a:endParaRPr/>
          </a:p>
        </p:txBody>
      </p:sp>
      <p:sp>
        <p:nvSpPr>
          <p:cNvPr id="185" name="Google Shape;185;p23"/>
          <p:cNvSpPr txBox="1"/>
          <p:nvPr>
            <p:ph idx="1" type="body"/>
          </p:nvPr>
        </p:nvSpPr>
        <p:spPr>
          <a:xfrm>
            <a:off x="838200" y="1393372"/>
            <a:ext cx="10515600" cy="4783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i="1" lang="uk-UA" sz="2400"/>
              <a:t>Скільки правильних відповідей ви набрали?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>
              <a:solidFill>
                <a:srgbClr val="7700EE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lang="uk-UA">
                <a:solidFill>
                  <a:srgbClr val="BF9000"/>
                </a:solidFill>
              </a:rPr>
              <a:t>Домашнє завдання: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uk-UA" sz="2400"/>
              <a:t>Повторити визначення десяткового дробу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uk-UA" sz="2400"/>
              <a:t>Повторити основні правила читання десяткових дробів</a:t>
            </a:r>
            <a:endParaRPr sz="240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uk-UA" sz="2400"/>
              <a:t>Вивчити правила додавання та віднімання десяткових дробів</a:t>
            </a:r>
            <a:endParaRPr sz="2400"/>
          </a:p>
          <a:p>
            <a:pPr indent="-3048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4"/>
          <p:cNvSpPr txBox="1"/>
          <p:nvPr>
            <p:ph type="title"/>
          </p:nvPr>
        </p:nvSpPr>
        <p:spPr>
          <a:xfrm>
            <a:off x="3429000" y="486150"/>
            <a:ext cx="79248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Згадаймо попередні уроки  </a:t>
            </a:r>
            <a:endParaRPr/>
          </a:p>
        </p:txBody>
      </p:sp>
      <p:sp>
        <p:nvSpPr>
          <p:cNvPr id="94" name="Google Shape;94;p14"/>
          <p:cNvSpPr txBox="1"/>
          <p:nvPr>
            <p:ph idx="1" type="body"/>
          </p:nvPr>
        </p:nvSpPr>
        <p:spPr>
          <a:xfrm>
            <a:off x="838200" y="1176524"/>
            <a:ext cx="10515600" cy="519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400"/>
              <a:buChar char="•"/>
            </a:pPr>
            <a:r>
              <a:rPr b="1" lang="uk-UA" sz="2400" u="sng">
                <a:solidFill>
                  <a:srgbClr val="BF9000"/>
                </a:solidFill>
              </a:rPr>
              <a:t>Десятковий дріб </a:t>
            </a:r>
            <a:r>
              <a:rPr lang="uk-UA" sz="2400"/>
              <a:t>─ це звичайний дріб, у якому чисельником є будь-яке кругле число, а займенником виступають числа 10,100,1000,10000 і так далі. Він має вигляд звичайного числа, що містить цілу та десяткову частини.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400"/>
              <a:buChar char="•"/>
            </a:pPr>
            <a:r>
              <a:rPr b="1" lang="uk-UA" sz="2400" u="sng">
                <a:solidFill>
                  <a:srgbClr val="7700EE"/>
                </a:solidFill>
              </a:rPr>
              <a:t>Звичайний правильний дріб завжди буде мати 0 цілих в записі десяткового дробу</a:t>
            </a:r>
            <a:r>
              <a:rPr lang="uk-UA" sz="2400">
                <a:solidFill>
                  <a:srgbClr val="7700EE"/>
                </a:solidFill>
              </a:rPr>
              <a:t>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solidFill>
                <a:srgbClr val="7700EE"/>
              </a:solidFill>
            </a:endParaRPr>
          </a:p>
          <a:p>
            <a:pPr indent="-228600" lvl="0" marL="22860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uk-UA" sz="2400"/>
              <a:t>Також згадаймо те, що кількість чисел після коми залежить від того, скільки нулів має число у займеннику дробу. Тобто, якщо в займеннику записане число </a:t>
            </a:r>
            <a:r>
              <a:rPr b="1" lang="uk-UA" sz="2400">
                <a:solidFill>
                  <a:srgbClr val="7700EE"/>
                </a:solidFill>
              </a:rPr>
              <a:t>100</a:t>
            </a:r>
            <a:r>
              <a:rPr lang="uk-UA" sz="2400"/>
              <a:t>, то після коми має бути </a:t>
            </a:r>
            <a:r>
              <a:rPr b="1" lang="uk-UA" sz="2400">
                <a:solidFill>
                  <a:srgbClr val="7700EE"/>
                </a:solidFill>
              </a:rPr>
              <a:t>дві цифри</a:t>
            </a:r>
            <a:r>
              <a:rPr lang="uk-UA" sz="2400"/>
              <a:t>. Такий же алгоритм і для десятих, тисячних і десятитисячних ─ </a:t>
            </a:r>
            <a:r>
              <a:rPr b="1" i="1" lang="uk-UA" sz="2400" u="sng">
                <a:solidFill>
                  <a:srgbClr val="7700EE"/>
                </a:solidFill>
              </a:rPr>
              <a:t>необхідну кількість цифр після коми доповнюємо нулями між числом і комою.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5"/>
          <p:cNvSpPr txBox="1"/>
          <p:nvPr>
            <p:ph type="title"/>
          </p:nvPr>
        </p:nvSpPr>
        <p:spPr>
          <a:xfrm>
            <a:off x="838200" y="588614"/>
            <a:ext cx="10515600" cy="5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b="1" lang="uk-UA" sz="29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Тепер ми навчимося додавати та віднімати десяткові дроби</a:t>
            </a:r>
            <a:endParaRPr sz="4100"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Згрупувати доданки за кількістю цифер після коми(тисячні додаємо до тисячних, десяті до десятих)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arenR"/>
            </a:pPr>
            <a:r>
              <a:rPr lang="uk-UA" sz="2400"/>
              <a:t>Записати кожен наступний доданок під попереднім, </a:t>
            </a:r>
            <a:r>
              <a:rPr lang="uk-UA" sz="2400" u="sng"/>
              <a:t>у стовпчик, </a:t>
            </a:r>
            <a:r>
              <a:rPr lang="uk-UA" sz="2400"/>
              <a:t>пишучи під відповідними розрядами. Тобто, правильний запис має вигляд:</a:t>
            </a:r>
            <a:endParaRPr/>
          </a:p>
        </p:txBody>
      </p:sp>
      <p:sp>
        <p:nvSpPr>
          <p:cNvPr id="102" name="Google Shape;102;p15"/>
          <p:cNvSpPr txBox="1"/>
          <p:nvPr/>
        </p:nvSpPr>
        <p:spPr>
          <a:xfrm>
            <a:off x="747825" y="1110325"/>
            <a:ext cx="10606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</a:t>
            </a:r>
            <a:r>
              <a:rPr b="1" i="0" lang="uk-UA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Правила знаходження суми двох десяткових дробів </a:t>
            </a:r>
            <a:r>
              <a:rPr b="1" i="0" lang="uk-UA" sz="2400" u="sng" cap="none" strike="noStrike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у стовпчик</a:t>
            </a:r>
            <a:endParaRPr/>
          </a:p>
        </p:txBody>
      </p:sp>
      <p:pic>
        <p:nvPicPr>
          <p:cNvPr id="103" name="Google Shape;103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21902" y="3891356"/>
            <a:ext cx="3274310" cy="214618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5"/>
          <p:cNvSpPr txBox="1"/>
          <p:nvPr/>
        </p:nvSpPr>
        <p:spPr>
          <a:xfrm>
            <a:off x="2128198" y="3440600"/>
            <a:ext cx="2261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Сотні</a:t>
            </a:r>
            <a:endParaRPr/>
          </a:p>
        </p:txBody>
      </p:sp>
      <p:sp>
        <p:nvSpPr>
          <p:cNvPr id="105" name="Google Shape;105;p15"/>
          <p:cNvSpPr txBox="1"/>
          <p:nvPr/>
        </p:nvSpPr>
        <p:spPr>
          <a:xfrm>
            <a:off x="4679731" y="3516825"/>
            <a:ext cx="32742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Десятки</a:t>
            </a:r>
            <a:endParaRPr/>
          </a:p>
        </p:txBody>
      </p:sp>
      <p:sp>
        <p:nvSpPr>
          <p:cNvPr id="106" name="Google Shape;106;p15"/>
          <p:cNvSpPr txBox="1"/>
          <p:nvPr/>
        </p:nvSpPr>
        <p:spPr>
          <a:xfrm>
            <a:off x="5679945" y="4502775"/>
            <a:ext cx="3768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BF9000"/>
                </a:solidFill>
                <a:latin typeface="Calibri"/>
                <a:ea typeface="Calibri"/>
                <a:cs typeface="Calibri"/>
                <a:sym typeface="Calibri"/>
              </a:rPr>
              <a:t>Одиниці</a:t>
            </a:r>
            <a:endParaRPr/>
          </a:p>
        </p:txBody>
      </p:sp>
      <p:cxnSp>
        <p:nvCxnSpPr>
          <p:cNvPr id="107" name="Google Shape;107;p15"/>
          <p:cNvCxnSpPr/>
          <p:nvPr/>
        </p:nvCxnSpPr>
        <p:spPr>
          <a:xfrm>
            <a:off x="2822355" y="3876462"/>
            <a:ext cx="196616" cy="662894"/>
          </a:xfrm>
          <a:prstGeom prst="straightConnector1">
            <a:avLst/>
          </a:prstGeom>
          <a:noFill/>
          <a:ln cap="flat" cmpd="sng" w="53975">
            <a:solidFill>
              <a:srgbClr val="7700EE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8" name="Google Shape;108;p15"/>
          <p:cNvCxnSpPr/>
          <p:nvPr/>
        </p:nvCxnSpPr>
        <p:spPr>
          <a:xfrm flipH="1">
            <a:off x="3665604" y="3910733"/>
            <a:ext cx="1014117" cy="518320"/>
          </a:xfrm>
          <a:prstGeom prst="straightConnector1">
            <a:avLst/>
          </a:prstGeom>
          <a:noFill/>
          <a:ln cap="flat" cmpd="sng" w="53975">
            <a:solidFill>
              <a:srgbClr val="7700EE"/>
            </a:solidFill>
            <a:prstDash val="solid"/>
            <a:miter lim="800000"/>
            <a:headEnd len="sm" w="sm" type="none"/>
            <a:tailEnd len="med" w="med" type="triangle"/>
          </a:ln>
        </p:spPr>
      </p:cxnSp>
      <p:cxnSp>
        <p:nvCxnSpPr>
          <p:cNvPr id="109" name="Google Shape;109;p15"/>
          <p:cNvCxnSpPr/>
          <p:nvPr/>
        </p:nvCxnSpPr>
        <p:spPr>
          <a:xfrm flipH="1">
            <a:off x="4412125" y="4753452"/>
            <a:ext cx="1129668" cy="10746"/>
          </a:xfrm>
          <a:prstGeom prst="straightConnector1">
            <a:avLst/>
          </a:prstGeom>
          <a:noFill/>
          <a:ln cap="flat" cmpd="sng" w="53975">
            <a:solidFill>
              <a:srgbClr val="7700EE"/>
            </a:solidFill>
            <a:prstDash val="solid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>
            <p:ph type="title"/>
          </p:nvPr>
        </p:nvSpPr>
        <p:spPr>
          <a:xfrm flipH="1">
            <a:off x="11887199" y="0"/>
            <a:ext cx="69680" cy="11208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uk-UA"/>
              <a:t>.</a:t>
            </a:r>
            <a:endParaRPr/>
          </a:p>
        </p:txBody>
      </p:sp>
      <p:sp>
        <p:nvSpPr>
          <p:cNvPr id="116" name="Google Shape;116;p16"/>
          <p:cNvSpPr txBox="1"/>
          <p:nvPr>
            <p:ph idx="1" type="body"/>
          </p:nvPr>
        </p:nvSpPr>
        <p:spPr>
          <a:xfrm>
            <a:off x="478975" y="197551"/>
            <a:ext cx="11234100" cy="27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              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               3) Додати числа таким же чином, як і ми додаємо натуральні числа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2300"/>
              <a:buNone/>
            </a:pPr>
            <a:r>
              <a:rPr b="1" lang="uk-UA" sz="2300">
                <a:solidFill>
                  <a:srgbClr val="C00000"/>
                </a:solidFill>
              </a:rPr>
              <a:t>Важливо!</a:t>
            </a:r>
            <a:r>
              <a:rPr b="1" lang="uk-UA" sz="2300"/>
              <a:t> Запис коми завжди має здійснюватись строго в тій лінії, що і у попередніх чисел. Тобто, якщо у доданків після коми було записано три цифри, то і після додавання, в отриманого числа після коми має бути три числа.</a:t>
            </a:r>
            <a:endParaRPr/>
          </a:p>
        </p:txBody>
      </p:sp>
      <p:pic>
        <p:nvPicPr>
          <p:cNvPr id="117" name="Google Shape;117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8859" y="3458028"/>
            <a:ext cx="3867421" cy="22693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40446" y="3458032"/>
            <a:ext cx="4098313" cy="2269313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6"/>
          <p:cNvSpPr txBox="1"/>
          <p:nvPr/>
        </p:nvSpPr>
        <p:spPr>
          <a:xfrm>
            <a:off x="6055200" y="2967300"/>
            <a:ext cx="5668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Неправильний запис числа</a:t>
            </a:r>
            <a:endParaRPr/>
          </a:p>
        </p:txBody>
      </p:sp>
      <p:sp>
        <p:nvSpPr>
          <p:cNvPr id="120" name="Google Shape;120;p16"/>
          <p:cNvSpPr txBox="1"/>
          <p:nvPr/>
        </p:nvSpPr>
        <p:spPr>
          <a:xfrm>
            <a:off x="438150" y="2967300"/>
            <a:ext cx="56688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uk-UA" sz="2400">
                <a:solidFill>
                  <a:srgbClr val="548135"/>
                </a:solidFill>
                <a:latin typeface="Calibri"/>
                <a:ea typeface="Calibri"/>
                <a:cs typeface="Calibri"/>
                <a:sym typeface="Calibri"/>
              </a:rPr>
              <a:t>Правильний запис числа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7"/>
          <p:cNvSpPr txBox="1"/>
          <p:nvPr>
            <p:ph type="title"/>
          </p:nvPr>
        </p:nvSpPr>
        <p:spPr>
          <a:xfrm>
            <a:off x="865175" y="784900"/>
            <a:ext cx="105156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Приклади завдань на додавання десяткових дробів</a:t>
            </a:r>
            <a:endParaRPr b="1" sz="3200">
              <a:solidFill>
                <a:srgbClr val="2E75B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7"/>
          <p:cNvSpPr txBox="1"/>
          <p:nvPr>
            <p:ph idx="1" type="body"/>
          </p:nvPr>
        </p:nvSpPr>
        <p:spPr>
          <a:xfrm>
            <a:off x="838200" y="1465943"/>
            <a:ext cx="10515600" cy="4711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3200"/>
              <a:buNone/>
            </a:pPr>
            <a:r>
              <a:rPr b="1" i="1" lang="uk-UA" sz="3200">
                <a:solidFill>
                  <a:srgbClr val="BF9000"/>
                </a:solidFill>
              </a:rPr>
              <a:t>Обчисліть: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arenR"/>
            </a:pPr>
            <a:r>
              <a:rPr lang="uk-UA"/>
              <a:t>0,6 + 0,4                          2)3,24 + 6,01                     3) 51,002 + 25,523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7700EE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i="1" lang="uk-UA" sz="3200">
                <a:solidFill>
                  <a:srgbClr val="7700EE"/>
                </a:solidFill>
              </a:rPr>
              <a:t>Розв’язання: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 sz="3200">
              <a:solidFill>
                <a:srgbClr val="7700EE"/>
              </a:solidFill>
            </a:endParaRPr>
          </a:p>
        </p:txBody>
      </p:sp>
      <p:pic>
        <p:nvPicPr>
          <p:cNvPr id="128" name="Google Shape;128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3698081"/>
            <a:ext cx="2240746" cy="19459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71535" y="3692890"/>
            <a:ext cx="2480011" cy="2083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8030484" y="3699151"/>
            <a:ext cx="3350303" cy="19396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18"/>
          <p:cNvSpPr txBox="1"/>
          <p:nvPr>
            <p:ph type="title"/>
          </p:nvPr>
        </p:nvSpPr>
        <p:spPr>
          <a:xfrm>
            <a:off x="11845109" y="1831068"/>
            <a:ext cx="45719" cy="5578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uk-UA"/>
              <a:t>.</a:t>
            </a:r>
            <a:endParaRPr/>
          </a:p>
        </p:txBody>
      </p:sp>
      <p:sp>
        <p:nvSpPr>
          <p:cNvPr id="137" name="Google Shape;137;p18"/>
          <p:cNvSpPr txBox="1"/>
          <p:nvPr>
            <p:ph idx="1" type="body"/>
          </p:nvPr>
        </p:nvSpPr>
        <p:spPr>
          <a:xfrm>
            <a:off x="838200" y="784703"/>
            <a:ext cx="10515600" cy="58118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b="1" lang="uk-UA" sz="2400"/>
              <a:t>Правила знаходження різниці десяткових дробів у стовпчик: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1) Порівняти кількість цифр після коми у зменшуваному та від’ємнику</a:t>
            </a:r>
            <a:endParaRPr sz="24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2) Записати числа у стовпчик відповідно по розрядам: сотні під сотнями, десятки під десятками, одиниці під одиницями.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uk-UA" sz="2400"/>
              <a:t>3) Виконати віднімання, як ми віднімаємо натуральні числа.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2400"/>
              <a:buNone/>
            </a:pPr>
            <a:r>
              <a:rPr b="1" i="1" lang="uk-UA" sz="2400">
                <a:solidFill>
                  <a:srgbClr val="7700EE"/>
                </a:solidFill>
              </a:rPr>
              <a:t>   Приклад віднімання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b="1" sz="2400"/>
          </a:p>
        </p:txBody>
      </p:sp>
      <p:pic>
        <p:nvPicPr>
          <p:cNvPr id="138" name="Google Shape;13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71910" y="3316112"/>
            <a:ext cx="3910152" cy="2448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Google Shape;14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19"/>
          <p:cNvSpPr txBox="1"/>
          <p:nvPr>
            <p:ph type="title"/>
          </p:nvPr>
        </p:nvSpPr>
        <p:spPr>
          <a:xfrm>
            <a:off x="838200" y="670550"/>
            <a:ext cx="10725600" cy="53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b="1" lang="uk-UA" sz="32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Приклади завдань на віднімання десяткових дробів</a:t>
            </a:r>
            <a:endParaRPr sz="32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19"/>
          <p:cNvSpPr txBox="1"/>
          <p:nvPr>
            <p:ph idx="1" type="body"/>
          </p:nvPr>
        </p:nvSpPr>
        <p:spPr>
          <a:xfrm>
            <a:off x="838200" y="1364343"/>
            <a:ext cx="10515600" cy="48126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3200"/>
              <a:buNone/>
            </a:pPr>
            <a:r>
              <a:rPr b="1" i="1" lang="uk-UA" sz="3200">
                <a:solidFill>
                  <a:srgbClr val="BF9000"/>
                </a:solidFill>
              </a:rPr>
              <a:t>Обчисліть: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AutoNum type="arabicParenR"/>
            </a:pPr>
            <a:r>
              <a:rPr lang="uk-UA"/>
              <a:t>9,8 – 0,6                  2)0,24 – 0,08                     3) 9,57 – 6,4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7700EE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i="1" lang="uk-UA" sz="3200">
                <a:solidFill>
                  <a:srgbClr val="7700EE"/>
                </a:solidFill>
              </a:rPr>
              <a:t>Розв’язання: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46" name="Google Shape;146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3603738"/>
            <a:ext cx="2268402" cy="200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07378" y="3603738"/>
            <a:ext cx="2598997" cy="20053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507151" y="3603738"/>
            <a:ext cx="2679088" cy="2005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Google Shape;15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0"/>
          <p:cNvSpPr txBox="1"/>
          <p:nvPr>
            <p:ph type="title"/>
          </p:nvPr>
        </p:nvSpPr>
        <p:spPr>
          <a:xfrm>
            <a:off x="838279" y="607325"/>
            <a:ext cx="10515600" cy="59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Calibri"/>
              <a:buNone/>
            </a:pPr>
            <a:r>
              <a:rPr b="1" lang="uk-UA" sz="36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Самостійна робота</a:t>
            </a:r>
            <a:endParaRPr/>
          </a:p>
        </p:txBody>
      </p:sp>
      <p:sp>
        <p:nvSpPr>
          <p:cNvPr id="155" name="Google Shape;155;p20"/>
          <p:cNvSpPr txBox="1"/>
          <p:nvPr>
            <p:ph idx="1" type="body"/>
          </p:nvPr>
        </p:nvSpPr>
        <p:spPr>
          <a:xfrm>
            <a:off x="838200" y="1726062"/>
            <a:ext cx="10515600" cy="45631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F9000"/>
              </a:buClr>
              <a:buSzPts val="2800"/>
              <a:buAutoNum type="arabicPeriod"/>
            </a:pPr>
            <a:r>
              <a:rPr b="1" i="1" lang="uk-UA" u="sng">
                <a:solidFill>
                  <a:srgbClr val="BF9000"/>
                </a:solidFill>
              </a:rPr>
              <a:t>Обчисліть: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39,72 + 11,45                                      3) 17,08 – 4,03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28,10 + 8,703                                      4) 51,608 – 4,5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solidFill>
                <a:srgbClr val="BF9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BF9000"/>
              </a:buClr>
              <a:buSzPts val="2800"/>
              <a:buNone/>
            </a:pPr>
            <a:r>
              <a:rPr b="1" i="1" lang="uk-UA" u="sng">
                <a:solidFill>
                  <a:srgbClr val="BF9000"/>
                </a:solidFill>
              </a:rPr>
              <a:t>2.Розв’яжіть рівняння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53,62 + х = 61,37                                 3) х – 44,1 = 95,4</a:t>
            </a:r>
            <a:endParaRPr/>
          </a:p>
          <a:p>
            <a:pPr indent="-514350" lvl="0" marL="51435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AutoNum type="arabicParenR"/>
            </a:pPr>
            <a:r>
              <a:rPr lang="uk-UA"/>
              <a:t>5,5 – х = 4,8                                          4) 3,5 + х = 21,6</a:t>
            </a:r>
            <a:endParaRPr/>
          </a:p>
        </p:txBody>
      </p:sp>
      <p:sp>
        <p:nvSpPr>
          <p:cNvPr id="156" name="Google Shape;156;p20"/>
          <p:cNvSpPr txBox="1"/>
          <p:nvPr/>
        </p:nvSpPr>
        <p:spPr>
          <a:xfrm>
            <a:off x="1704798" y="1152143"/>
            <a:ext cx="878240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Спробуйте закріпити знання з даної теми на наступних завданнях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1"/>
          <p:cNvSpPr txBox="1"/>
          <p:nvPr>
            <p:ph type="title"/>
          </p:nvPr>
        </p:nvSpPr>
        <p:spPr>
          <a:xfrm>
            <a:off x="920402" y="615500"/>
            <a:ext cx="10515600" cy="6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4000"/>
              <a:buFont typeface="Calibri"/>
              <a:buNone/>
            </a:pPr>
            <a:r>
              <a:rPr b="1" lang="uk-UA" sz="370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Самоперевірка</a:t>
            </a:r>
            <a:endParaRPr sz="4100"/>
          </a:p>
        </p:txBody>
      </p:sp>
      <p:sp>
        <p:nvSpPr>
          <p:cNvPr id="163" name="Google Shape;163;p21"/>
          <p:cNvSpPr txBox="1"/>
          <p:nvPr>
            <p:ph idx="1" type="body"/>
          </p:nvPr>
        </p:nvSpPr>
        <p:spPr>
          <a:xfrm>
            <a:off x="838200" y="1393371"/>
            <a:ext cx="10515600" cy="47835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700EE"/>
              </a:buClr>
              <a:buSzPts val="3200"/>
              <a:buNone/>
            </a:pPr>
            <a:r>
              <a:rPr b="1" lang="uk-UA" sz="3200">
                <a:solidFill>
                  <a:srgbClr val="7700EE"/>
                </a:solidFill>
              </a:rPr>
              <a:t>Вправа 1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1)                                                         2)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uk-UA"/>
              <a:t>3)                                                         4)    </a:t>
            </a:r>
            <a:endParaRPr/>
          </a:p>
        </p:txBody>
      </p:sp>
      <p:pic>
        <p:nvPicPr>
          <p:cNvPr id="164" name="Google Shape;16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334578" y="1967959"/>
            <a:ext cx="2729419" cy="1689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2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09956" y="1967959"/>
            <a:ext cx="2921935" cy="1689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2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334578" y="4232191"/>
            <a:ext cx="3014319" cy="168964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2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509956" y="4359651"/>
            <a:ext cx="3171073" cy="14473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