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FF"/>
    <a:srgbClr val="C5EE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3" d="100"/>
          <a:sy n="43" d="100"/>
        </p:scale>
        <p:origin x="822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kumimoji="0" lang="en-US" sz="7200" b="1" i="0" u="none" strike="noStrike" kern="1200" cap="all" spc="0" normalizeH="0" baseline="0" dirty="0">
                <a:ln w="15875">
                  <a:solidFill>
                    <a:sysClr val="window" lastClr="FFFFFF"/>
                  </a:solidFill>
                </a:ln>
                <a:solidFill>
                  <a:srgbClr val="DF5327"/>
                </a:solidFill>
                <a:effectLst>
                  <a:outerShdw dist="38100" dir="2700000" algn="tl" rotWithShape="0">
                    <a:srgbClr val="DF5327"/>
                  </a:outerShdw>
                </a:effectLst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571105E9-11E1-403B-AB0C-3C5B516A74AE}" type="datetimeFigureOut">
              <a:rPr lang="en-US" smtClean="0"/>
              <a:t>3/27/2022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9282292-CCD5-4B5D-B348-F2C12EB833AD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28577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105E9-11E1-403B-AB0C-3C5B516A74AE}" type="datetimeFigureOut">
              <a:rPr lang="en-US" smtClean="0"/>
              <a:t>3/27/2022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82292-CCD5-4B5D-B348-F2C12EB833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485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105E9-11E1-403B-AB0C-3C5B516A74AE}" type="datetimeFigureOut">
              <a:rPr lang="en-US" smtClean="0"/>
              <a:t>3/27/2022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82292-CCD5-4B5D-B348-F2C12EB833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163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105E9-11E1-403B-AB0C-3C5B516A74AE}" type="datetimeFigureOut">
              <a:rPr lang="en-US" smtClean="0"/>
              <a:t>3/27/2022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82292-CCD5-4B5D-B348-F2C12EB833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394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marL="0" algn="ctr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kumimoji="0" lang="en-US" sz="7200" b="1" i="0" u="none" strike="noStrike" kern="1200" cap="all" spc="0" normalizeH="0" baseline="0" dirty="0">
                <a:ln w="15875">
                  <a:solidFill>
                    <a:sysClr val="window" lastClr="FFFFFF"/>
                  </a:solidFill>
                </a:ln>
                <a:solidFill>
                  <a:srgbClr val="DF5327"/>
                </a:solidFill>
                <a:effectLst>
                  <a:outerShdw dist="38100" dir="2700000" algn="tl" rotWithShape="0">
                    <a:srgbClr val="DF5327"/>
                  </a:outerShdw>
                </a:effectLst>
                <a:uLnTx/>
                <a:uFillTx/>
                <a:latin typeface="Corbel" pitchFamily="34" charset="0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105E9-11E1-403B-AB0C-3C5B516A74AE}" type="datetimeFigureOut">
              <a:rPr lang="en-US" smtClean="0"/>
              <a:t>3/27/2022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82292-CCD5-4B5D-B348-F2C12EB833A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9663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105E9-11E1-403B-AB0C-3C5B516A74AE}" type="datetimeFigureOut">
              <a:rPr lang="en-US" smtClean="0"/>
              <a:t>3/27/2022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82292-CCD5-4B5D-B348-F2C12EB833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157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105E9-11E1-403B-AB0C-3C5B516A74AE}" type="datetimeFigureOut">
              <a:rPr lang="en-US" smtClean="0"/>
              <a:t>3/27/2022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82292-CCD5-4B5D-B348-F2C12EB833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284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105E9-11E1-403B-AB0C-3C5B516A74AE}" type="datetimeFigureOut">
              <a:rPr lang="en-US" smtClean="0"/>
              <a:t>3/27/2022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82292-CCD5-4B5D-B348-F2C12EB833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904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105E9-11E1-403B-AB0C-3C5B516A74AE}" type="datetimeFigureOut">
              <a:rPr lang="en-US" smtClean="0"/>
              <a:t>3/27/2022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82292-CCD5-4B5D-B348-F2C12EB833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911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105E9-11E1-403B-AB0C-3C5B516A74AE}" type="datetimeFigureOut">
              <a:rPr lang="en-US" smtClean="0"/>
              <a:t>3/27/2022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82292-CCD5-4B5D-B348-F2C12EB833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403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105E9-11E1-403B-AB0C-3C5B516A74AE}" type="datetimeFigureOut">
              <a:rPr lang="en-US" smtClean="0"/>
              <a:t>3/27/2022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82292-CCD5-4B5D-B348-F2C12EB833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089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571105E9-11E1-403B-AB0C-3C5B516A74AE}" type="datetimeFigureOut">
              <a:rPr lang="en-US" smtClean="0"/>
              <a:t>3/27/2022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89282292-CCD5-4B5D-B348-F2C12EB833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331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4274" y="2168434"/>
            <a:ext cx="11118371" cy="1219199"/>
          </a:xfrm>
          <a:prstGeom prst="rect">
            <a:avLst/>
          </a:prstGeom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050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40525" y="4379109"/>
            <a:ext cx="3669317" cy="1383275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1835" y="201841"/>
            <a:ext cx="10609479" cy="3002038"/>
          </a:xfrm>
          <a:prstGeom prst="rect">
            <a:avLst/>
          </a:prstGeom>
        </p:spPr>
      </p:pic>
      <p:grpSp>
        <p:nvGrpSpPr>
          <p:cNvPr id="6" name="Группа 5"/>
          <p:cNvGrpSpPr/>
          <p:nvPr/>
        </p:nvGrpSpPr>
        <p:grpSpPr>
          <a:xfrm>
            <a:off x="6418218" y="3408072"/>
            <a:ext cx="4991040" cy="3325348"/>
            <a:chOff x="3059832" y="2708920"/>
            <a:chExt cx="5832648" cy="3888432"/>
          </a:xfrm>
        </p:grpSpPr>
        <p:pic>
          <p:nvPicPr>
            <p:cNvPr id="7" name="Рисунок 6" descr="634a5701af8d12d3ec30dd3da79ca5f0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059832" y="2708920"/>
              <a:ext cx="2160240" cy="2160240"/>
            </a:xfrm>
            <a:prstGeom prst="rect">
              <a:avLst/>
            </a:prstGeom>
          </p:spPr>
        </p:pic>
        <p:cxnSp>
          <p:nvCxnSpPr>
            <p:cNvPr id="8" name="Прямая соединительная линия 7"/>
            <p:cNvCxnSpPr/>
            <p:nvPr/>
          </p:nvCxnSpPr>
          <p:spPr>
            <a:xfrm>
              <a:off x="4572000" y="3501008"/>
              <a:ext cx="2808312" cy="230425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Овал 8"/>
            <p:cNvSpPr/>
            <p:nvPr/>
          </p:nvSpPr>
          <p:spPr>
            <a:xfrm>
              <a:off x="5940152" y="4581128"/>
              <a:ext cx="144016" cy="14401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cxnSp>
          <p:nvCxnSpPr>
            <p:cNvPr id="10" name="Прямая соединительная линия 9"/>
            <p:cNvCxnSpPr/>
            <p:nvPr/>
          </p:nvCxnSpPr>
          <p:spPr>
            <a:xfrm flipV="1">
              <a:off x="5292080" y="4077072"/>
              <a:ext cx="144016" cy="14401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Прямая соединительная линия 10"/>
            <p:cNvCxnSpPr/>
            <p:nvPr/>
          </p:nvCxnSpPr>
          <p:spPr>
            <a:xfrm flipV="1">
              <a:off x="6372200" y="5013176"/>
              <a:ext cx="144016" cy="14401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>
              <a:off x="6084168" y="3861048"/>
              <a:ext cx="432048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uk-UA" sz="5400" dirty="0" smtClean="0"/>
                <a:t>С</a:t>
              </a:r>
              <a:endParaRPr lang="ru-RU" sz="5400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427984" y="2708920"/>
              <a:ext cx="432048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uk-UA" sz="5400" dirty="0" smtClean="0"/>
                <a:t>А</a:t>
              </a:r>
              <a:endParaRPr lang="ru-RU" sz="5400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804248" y="5661248"/>
              <a:ext cx="936104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uk-UA" sz="5400" dirty="0" smtClean="0"/>
                <a:t>А</a:t>
              </a:r>
              <a:r>
                <a:rPr lang="uk-UA" sz="5400" dirty="0" smtClean="0">
                  <a:latin typeface="Times New Roman" pitchFamily="18" charset="0"/>
                  <a:cs typeface="Times New Roman" pitchFamily="18" charset="0"/>
                </a:rPr>
                <a:t>'</a:t>
              </a:r>
              <a:endParaRPr lang="ru-RU" sz="5400" dirty="0"/>
            </a:p>
          </p:txBody>
        </p:sp>
        <p:pic>
          <p:nvPicPr>
            <p:cNvPr id="15" name="Рисунок 14" descr="634a5701af8d12d3ec30dd3da79ca5f0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 rot="10800000">
              <a:off x="6732240" y="4437112"/>
              <a:ext cx="2160240" cy="2160240"/>
            </a:xfrm>
            <a:prstGeom prst="rect">
              <a:avLst/>
            </a:prstGeom>
          </p:spPr>
        </p:pic>
        <p:cxnSp>
          <p:nvCxnSpPr>
            <p:cNvPr id="16" name="Прямая соединительная линия 15"/>
            <p:cNvCxnSpPr/>
            <p:nvPr/>
          </p:nvCxnSpPr>
          <p:spPr>
            <a:xfrm flipV="1">
              <a:off x="5004048" y="4581128"/>
              <a:ext cx="1944216" cy="144016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968051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2"/>
          <p:cNvSpPr txBox="1">
            <a:spLocks/>
          </p:cNvSpPr>
          <p:nvPr/>
        </p:nvSpPr>
        <p:spPr>
          <a:xfrm>
            <a:off x="452846" y="415835"/>
            <a:ext cx="2987824" cy="4536504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>
            <a:normAutofit fontScale="85000" lnSpcReduction="10000"/>
          </a:bodyPr>
          <a:lstStyle/>
          <a:p>
            <a:pPr marL="90488" marR="0" lvl="0" indent="-7938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891A7"/>
              </a:buClr>
              <a:buSzPct val="80000"/>
              <a:buFontTx/>
              <a:buNone/>
              <a:tabLst/>
              <a:defRPr/>
            </a:pPr>
            <a:r>
              <a:rPr kumimoji="0" lang="uk-UA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При </a:t>
            </a:r>
            <a:r>
              <a:rPr kumimoji="0" lang="uk-UA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симетрії </a:t>
            </a: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90488" marR="0" lvl="0" indent="-7938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891A7"/>
              </a:buClr>
              <a:buSzPct val="80000"/>
              <a:buFontTx/>
              <a:buNone/>
              <a:tabLst/>
              <a:defRPr/>
            </a:pPr>
            <a:r>
              <a:rPr kumimoji="0" lang="uk-UA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відносно </a:t>
            </a: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90488" marR="0" lvl="0" indent="-7938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891A7"/>
              </a:buClr>
              <a:buSzPct val="80000"/>
              <a:buFontTx/>
              <a:buNone/>
              <a:tabLst/>
              <a:defRPr/>
            </a:pPr>
            <a:r>
              <a:rPr kumimoji="0" lang="uk-UA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початку координат О </a:t>
            </a:r>
            <a:r>
              <a:rPr kumimoji="0" lang="uk-UA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точці А(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x; y; z) </a:t>
            </a:r>
            <a:r>
              <a:rPr kumimoji="0" lang="uk-UA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буде симетрична точка з протилежними координатами</a:t>
            </a:r>
          </a:p>
          <a:p>
            <a:pPr marL="90488" marR="0" lvl="0" indent="-7938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891A7"/>
              </a:buClr>
              <a:buSzPct val="80000"/>
              <a:buFontTx/>
              <a:buNone/>
              <a:tabLst/>
              <a:defRPr/>
            </a:pPr>
            <a:r>
              <a:rPr kumimoji="0" lang="uk-UA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А' (– 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x;</a:t>
            </a:r>
            <a:r>
              <a:rPr kumimoji="0" lang="uk-UA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– 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y;</a:t>
            </a:r>
            <a:r>
              <a:rPr kumimoji="0" lang="uk-UA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– 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z).  </a:t>
            </a:r>
            <a:endParaRPr kumimoji="0" lang="ru-RU" sz="32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90488" marR="0" lvl="0" indent="-7938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891A7"/>
              </a:buClr>
              <a:buSzPct val="80000"/>
              <a:buFontTx/>
              <a:buNone/>
              <a:tabLst/>
              <a:defRPr/>
            </a:pPr>
            <a:endParaRPr kumimoji="0" lang="ru-RU" sz="3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6798" y="642258"/>
            <a:ext cx="8273945" cy="1038496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6798" y="1907154"/>
            <a:ext cx="8044418" cy="714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2958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3411" y="373359"/>
            <a:ext cx="11298575" cy="898092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411" y="1520713"/>
            <a:ext cx="11086991" cy="891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7431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32003" y="323246"/>
            <a:ext cx="10711059" cy="2356433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6610" y="2679679"/>
            <a:ext cx="2480619" cy="2493212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7360" y="5254095"/>
            <a:ext cx="6409348" cy="972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4294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05678" y="360039"/>
            <a:ext cx="11072191" cy="1772816"/>
          </a:xfrm>
        </p:spPr>
        <p:txBody>
          <a:bodyPr>
            <a:normAutofit/>
          </a:bodyPr>
          <a:lstStyle/>
          <a:p>
            <a:r>
              <a:rPr lang="uk-UA" dirty="0" smtClean="0">
                <a:latin typeface="Arial" pitchFamily="34" charset="0"/>
                <a:cs typeface="Arial" pitchFamily="34" charset="0"/>
              </a:rPr>
              <a:t>Дві точки А і А' є симетричними відносно площини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β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, якщо  ця площина є перпендикулярною до відрізка АА'  і ділить його навпіл. </a:t>
            </a:r>
          </a:p>
          <a:p>
            <a:pPr marL="365125" indent="-4763"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Така симетрія називається </a:t>
            </a:r>
            <a:r>
              <a:rPr lang="uk-UA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дзеркальною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.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365125" indent="-4763">
              <a:buNone/>
            </a:pPr>
            <a:r>
              <a:rPr lang="uk-UA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Площина </a:t>
            </a:r>
            <a:r>
              <a:rPr lang="el-GR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β</a:t>
            </a:r>
            <a:r>
              <a:rPr lang="uk-UA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– площина симетрії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Рисунок 5" descr="634a5701af8d12d3ec30dd3da79ca5f0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75920" y="4005064"/>
            <a:ext cx="2160240" cy="2160240"/>
          </a:xfrm>
          <a:prstGeom prst="rect">
            <a:avLst/>
          </a:prstGeom>
        </p:spPr>
      </p:pic>
      <p:cxnSp>
        <p:nvCxnSpPr>
          <p:cNvPr id="26" name="Прямая соединительная линия 25"/>
          <p:cNvCxnSpPr/>
          <p:nvPr/>
        </p:nvCxnSpPr>
        <p:spPr>
          <a:xfrm>
            <a:off x="6888088" y="4797152"/>
            <a:ext cx="1152128" cy="0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V="1">
            <a:off x="7392144" y="4581128"/>
            <a:ext cx="0" cy="3600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9408368" y="2852936"/>
            <a:ext cx="4320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5400" dirty="0"/>
              <a:t>β</a:t>
            </a:r>
            <a:endParaRPr lang="ru-RU" sz="5400" dirty="0"/>
          </a:p>
        </p:txBody>
      </p:sp>
      <p:cxnSp>
        <p:nvCxnSpPr>
          <p:cNvPr id="28" name="Прямая соединительная линия 27"/>
          <p:cNvCxnSpPr/>
          <p:nvPr/>
        </p:nvCxnSpPr>
        <p:spPr>
          <a:xfrm>
            <a:off x="8040216" y="3284984"/>
            <a:ext cx="0" cy="2808312"/>
          </a:xfrm>
          <a:prstGeom prst="line">
            <a:avLst/>
          </a:prstGeom>
          <a:ln w="3810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V="1">
            <a:off x="8616280" y="4581128"/>
            <a:ext cx="0" cy="3600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8040216" y="4797152"/>
            <a:ext cx="115212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760296" y="4005064"/>
            <a:ext cx="936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5400" dirty="0"/>
              <a:t>А</a:t>
            </a:r>
            <a:r>
              <a:rPr lang="uk-UA" sz="5400" dirty="0">
                <a:latin typeface="Times New Roman" pitchFamily="18" charset="0"/>
                <a:cs typeface="Times New Roman" pitchFamily="18" charset="0"/>
              </a:rPr>
              <a:t>'</a:t>
            </a:r>
            <a:endParaRPr lang="ru-RU" sz="5400" dirty="0"/>
          </a:p>
        </p:txBody>
      </p:sp>
      <p:sp>
        <p:nvSpPr>
          <p:cNvPr id="17" name="TextBox 16"/>
          <p:cNvSpPr txBox="1"/>
          <p:nvPr/>
        </p:nvSpPr>
        <p:spPr>
          <a:xfrm>
            <a:off x="6672064" y="4005064"/>
            <a:ext cx="4320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5400" dirty="0"/>
              <a:t>А</a:t>
            </a:r>
            <a:endParaRPr lang="ru-RU" sz="5400" dirty="0"/>
          </a:p>
        </p:txBody>
      </p:sp>
      <p:sp>
        <p:nvSpPr>
          <p:cNvPr id="33" name="Параллелограмм 32"/>
          <p:cNvSpPr/>
          <p:nvPr/>
        </p:nvSpPr>
        <p:spPr>
          <a:xfrm>
            <a:off x="8040216" y="4509120"/>
            <a:ext cx="360040" cy="288032"/>
          </a:xfrm>
          <a:prstGeom prst="parallelogram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3" name="Параллелограмм 22"/>
          <p:cNvSpPr/>
          <p:nvPr/>
        </p:nvSpPr>
        <p:spPr>
          <a:xfrm rot="20816478">
            <a:off x="4776716" y="3404273"/>
            <a:ext cx="6093486" cy="2708070"/>
          </a:xfrm>
          <a:prstGeom prst="parallelogram">
            <a:avLst>
              <a:gd name="adj" fmla="val 23605"/>
            </a:avLst>
          </a:prstGeom>
          <a:solidFill>
            <a:srgbClr val="66FFFF">
              <a:alpha val="3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9" name="Рисунок 18" descr="634a5701af8d12d3ec30dd3da79ca5f0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10800000" flipV="1">
            <a:off x="8507760" y="4005064"/>
            <a:ext cx="2160240" cy="2160240"/>
          </a:xfrm>
          <a:prstGeom prst="rect">
            <a:avLst/>
          </a:prstGeom>
        </p:spPr>
      </p:pic>
      <p:graphicFrame>
        <p:nvGraphicFramePr>
          <p:cNvPr id="21" name="Таблица 20"/>
          <p:cNvGraphicFramePr>
            <a:graphicFrameLocks noGrp="1"/>
          </p:cNvGraphicFramePr>
          <p:nvPr/>
        </p:nvGraphicFramePr>
        <p:xfrm>
          <a:off x="1775520" y="2132856"/>
          <a:ext cx="6048672" cy="424847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04867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4248472">
                <a:tc>
                  <a:txBody>
                    <a:bodyPr/>
                    <a:lstStyle/>
                    <a:p>
                      <a:pPr marL="90488" lvl="0" indent="-7938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80000"/>
                      </a:pPr>
                      <a:r>
                        <a:rPr kumimoji="0" lang="uk-UA" sz="2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itchFamily="34" charset="0"/>
                          <a:cs typeface="Arial" pitchFamily="34" charset="0"/>
                        </a:rPr>
                        <a:t>При </a:t>
                      </a:r>
                      <a:r>
                        <a:rPr kumimoji="0" lang="uk-UA" sz="2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cs typeface="Arial" pitchFamily="34" charset="0"/>
                        </a:rPr>
                        <a:t>симетрії відносно координатної площини </a:t>
                      </a:r>
                      <a:r>
                        <a:rPr kumimoji="0" lang="uk-UA" sz="2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itchFamily="34" charset="0"/>
                          <a:cs typeface="Arial" pitchFamily="34" charset="0"/>
                        </a:rPr>
                        <a:t>точці А(</a:t>
                      </a:r>
                      <a:r>
                        <a:rPr kumimoji="0" lang="en-US" sz="2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itchFamily="34" charset="0"/>
                          <a:cs typeface="Arial" pitchFamily="34" charset="0"/>
                        </a:rPr>
                        <a:t>x; y; z) </a:t>
                      </a:r>
                      <a:r>
                        <a:rPr kumimoji="0" lang="uk-UA" sz="2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itchFamily="34" charset="0"/>
                          <a:cs typeface="Arial" pitchFamily="34" charset="0"/>
                        </a:rPr>
                        <a:t>буде </a:t>
                      </a:r>
                    </a:p>
                    <a:p>
                      <a:pPr marL="90488" lvl="0" indent="-7938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80000"/>
                      </a:pPr>
                      <a:r>
                        <a:rPr lang="uk-UA" sz="2600" dirty="0" smtClean="0">
                          <a:latin typeface="Arial" pitchFamily="34" charset="0"/>
                          <a:cs typeface="Arial" pitchFamily="34" charset="0"/>
                        </a:rPr>
                        <a:t>симетрична така точка, </a:t>
                      </a:r>
                    </a:p>
                    <a:p>
                      <a:pPr marL="90488" lvl="0" indent="-7938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80000"/>
                      </a:pPr>
                      <a:r>
                        <a:rPr lang="uk-UA" sz="2600" dirty="0" smtClean="0">
                          <a:latin typeface="Arial" pitchFamily="34" charset="0"/>
                          <a:cs typeface="Arial" pitchFamily="34" charset="0"/>
                        </a:rPr>
                        <a:t>у якої відповідні </a:t>
                      </a:r>
                    </a:p>
                    <a:p>
                      <a:pPr marL="90488" lvl="0" indent="-7938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80000"/>
                      </a:pPr>
                      <a:r>
                        <a:rPr lang="uk-UA" sz="2600" dirty="0" smtClean="0">
                          <a:latin typeface="Arial" pitchFamily="34" charset="0"/>
                          <a:cs typeface="Arial" pitchFamily="34" charset="0"/>
                        </a:rPr>
                        <a:t>даній площині </a:t>
                      </a:r>
                    </a:p>
                    <a:p>
                      <a:pPr marL="90488" indent="-7938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80000"/>
                      </a:pPr>
                      <a:r>
                        <a:rPr lang="uk-UA" sz="2600" dirty="0" smtClean="0">
                          <a:latin typeface="Arial" pitchFamily="34" charset="0"/>
                          <a:cs typeface="Arial" pitchFamily="34" charset="0"/>
                        </a:rPr>
                        <a:t>координати будуть</a:t>
                      </a:r>
                    </a:p>
                    <a:p>
                      <a:pPr marL="90488" indent="-7938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80000"/>
                      </a:pPr>
                      <a:r>
                        <a:rPr lang="uk-UA" sz="2600" dirty="0" smtClean="0">
                          <a:latin typeface="Arial" pitchFamily="34" charset="0"/>
                          <a:cs typeface="Arial" pitchFamily="34" charset="0"/>
                        </a:rPr>
                        <a:t>без зміни, а інша </a:t>
                      </a:r>
                    </a:p>
                    <a:p>
                      <a:pPr marL="90488" indent="-7938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80000"/>
                      </a:pPr>
                      <a:r>
                        <a:rPr lang="uk-UA" sz="2600" dirty="0" smtClean="0">
                          <a:latin typeface="Arial" pitchFamily="34" charset="0"/>
                          <a:cs typeface="Arial" pitchFamily="34" charset="0"/>
                        </a:rPr>
                        <a:t>– з протилежним </a:t>
                      </a:r>
                    </a:p>
                    <a:p>
                      <a:pPr marL="90488" indent="-7938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80000"/>
                      </a:pPr>
                      <a:r>
                        <a:rPr lang="uk-UA" sz="2600" dirty="0" smtClean="0">
                          <a:latin typeface="Arial" pitchFamily="34" charset="0"/>
                          <a:cs typeface="Arial" pitchFamily="34" charset="0"/>
                        </a:rPr>
                        <a:t>знаком.</a:t>
                      </a:r>
                      <a:endParaRPr lang="ru-RU" dirty="0"/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cxnSp>
        <p:nvCxnSpPr>
          <p:cNvPr id="27" name="Прямая соединительная линия 26"/>
          <p:cNvCxnSpPr/>
          <p:nvPr/>
        </p:nvCxnSpPr>
        <p:spPr>
          <a:xfrm>
            <a:off x="1775520" y="6381328"/>
            <a:ext cx="3240360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7824192" y="2132856"/>
            <a:ext cx="0" cy="1008112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Овал 10"/>
          <p:cNvSpPr/>
          <p:nvPr/>
        </p:nvSpPr>
        <p:spPr>
          <a:xfrm>
            <a:off x="7968208" y="4725144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39" name="Прямая соединительная линия 38"/>
          <p:cNvCxnSpPr/>
          <p:nvPr/>
        </p:nvCxnSpPr>
        <p:spPr>
          <a:xfrm>
            <a:off x="7176120" y="6021288"/>
            <a:ext cx="864096" cy="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8040216" y="6021288"/>
            <a:ext cx="72008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9150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74802" y="454522"/>
            <a:ext cx="10082393" cy="1511437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6610" y="2679679"/>
            <a:ext cx="2480619" cy="2493212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56592" y="5226140"/>
            <a:ext cx="9857203" cy="1320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9725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28745" y="320679"/>
            <a:ext cx="11160814" cy="890567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8745" y="1166934"/>
            <a:ext cx="11351587" cy="1083223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072" y="2253321"/>
            <a:ext cx="11639487" cy="1572903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5072" y="3909420"/>
            <a:ext cx="11437886" cy="994599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7944" y="4987215"/>
            <a:ext cx="11212142" cy="1534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5180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Базис">
  <a:themeElements>
    <a:clrScheme name="Базис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DF5327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Базис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Базис">
      <a:fillStyleLst>
        <a:solidFill>
          <a:schemeClr val="phClr"/>
        </a:solidFill>
        <a:solidFill>
          <a:schemeClr val="phClr">
            <a:tint val="63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446C221D-F63F-4DD8-B509-CFE168687BF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Базис</Template>
  <TotalTime>22</TotalTime>
  <Words>111</Words>
  <Application>Microsoft Office PowerPoint</Application>
  <PresentationFormat>Широкоэкранный</PresentationFormat>
  <Paragraphs>21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Corbel</vt:lpstr>
      <vt:lpstr>Times New Roman</vt:lpstr>
      <vt:lpstr>Базис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Пользователь</cp:lastModifiedBy>
  <cp:revision>3</cp:revision>
  <dcterms:created xsi:type="dcterms:W3CDTF">2021-05-05T19:56:39Z</dcterms:created>
  <dcterms:modified xsi:type="dcterms:W3CDTF">2022-03-27T19:23:24Z</dcterms:modified>
</cp:coreProperties>
</file>