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62" r:id="rId7"/>
    <p:sldId id="264" r:id="rId8"/>
    <p:sldId id="265" r:id="rId9"/>
    <p:sldId id="266" r:id="rId10"/>
    <p:sldId id="267" r:id="rId11"/>
    <p:sldId id="263" r:id="rId12"/>
    <p:sldId id="25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79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31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69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01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5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62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61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086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7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83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6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07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FDB1-EFD6-4C93-860C-4D8983BB499A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01A7-8A8A-44A0-A9B7-AA02EA1DDD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5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hyperlink" Target="http://www.moypifagor.narod.ru/history.htm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matem.com.ua/2012/01/19/a-chy-znajete-vy-pro-taki-tsikavi-fak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5%D0%BE%D1%80%D0%B5%D0%BC%D0%B0_%D0%9F%D1%96%D1%84%D0%B0%D0%B3%D0%BE%D1%80%D0%B0" TargetMode="External"/><Relationship Id="rId5" Type="http://schemas.openxmlformats.org/officeDocument/2006/relationships/hyperlink" Target="http://uk.wikipedia.org/wiki/%D0%9F%D1%96%D1%84%D0%B0%D0%B3%D0%BE%D1%80" TargetMode="External"/><Relationship Id="rId4" Type="http://schemas.openxmlformats.org/officeDocument/2006/relationships/hyperlink" Target="http://znaimo.com.ua/%D0%A2%D0%B5%D0%BE%D1%80%D0%B5%D0%BC%D0%B0_%D0%9F%D1%96%D1%84%D0%B0%D0%B3%D0%BE%D1%80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Роман\Desktop\Піфагор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806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підручника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«Арифметики» </a:t>
            </a:r>
          </a:p>
          <a:p>
            <a:pPr algn="ctr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Леонтія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Магницкого (X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ІII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століття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72330"/>
            <a:ext cx="2664296" cy="294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1268760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сходи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приставити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тіє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117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узяв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драбину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125 стоп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стоп, ц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ю драбину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нижнім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кінцем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відставити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треба.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3" y="4077072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язання</a:t>
            </a:r>
            <a:endParaRPr lang="uk-UA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31177"/>
              </p:ext>
            </p:extLst>
          </p:nvPr>
        </p:nvGraphicFramePr>
        <p:xfrm>
          <a:off x="1475964" y="4589871"/>
          <a:ext cx="2353945" cy="399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Формула" r:id="rId4" imgW="1193760" imgH="203040" progId="Equation.3">
                  <p:embed/>
                </p:oleObj>
              </mc:Choice>
              <mc:Fallback>
                <p:oleObj name="Формула" r:id="rId4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964" y="4589871"/>
                        <a:ext cx="2353945" cy="399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71221"/>
              </p:ext>
            </p:extLst>
          </p:nvPr>
        </p:nvGraphicFramePr>
        <p:xfrm>
          <a:off x="1493196" y="5013728"/>
          <a:ext cx="6612370" cy="45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Формула" r:id="rId6" imgW="3288960" imgH="228600" progId="Equation.3">
                  <p:embed/>
                </p:oleObj>
              </mc:Choice>
              <mc:Fallback>
                <p:oleObj name="Формула" r:id="rId6" imgW="3288960" imgH="2286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196" y="5013728"/>
                        <a:ext cx="6612370" cy="457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978615"/>
              </p:ext>
            </p:extLst>
          </p:nvPr>
        </p:nvGraphicFramePr>
        <p:xfrm>
          <a:off x="1496070" y="5495703"/>
          <a:ext cx="1709814" cy="3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Формула" r:id="rId8" imgW="863280" imgH="177480" progId="Equation.3">
                  <p:embed/>
                </p:oleObj>
              </mc:Choice>
              <mc:Fallback>
                <p:oleObj name="Формула" r:id="rId8" imgW="8632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6070" y="5495703"/>
                        <a:ext cx="1709814" cy="3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22809" y="5907352"/>
            <a:ext cx="1227157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(стопи)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27392"/>
              </p:ext>
            </p:extLst>
          </p:nvPr>
        </p:nvGraphicFramePr>
        <p:xfrm>
          <a:off x="1475656" y="5949832"/>
          <a:ext cx="22526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Формула" r:id="rId10" imgW="1143000" imgH="177480" progId="Equation.3">
                  <p:embed/>
                </p:oleObj>
              </mc:Choice>
              <mc:Fallback>
                <p:oleObj name="Формула" r:id="rId10" imgW="1143000" imgH="17748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949832"/>
                        <a:ext cx="22526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2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448" y="44624"/>
            <a:ext cx="3881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Цікаво знати</a:t>
            </a:r>
            <a:endParaRPr lang="uk-UA" sz="4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3672408" cy="1631216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додатніх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цілих числа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таких що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 + b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 = c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нази-ваються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числами Піфагора (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піфагоровою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трійкою),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найві-домішими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 яких є 3, 4, 5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908720"/>
            <a:ext cx="4934424" cy="378565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Встановлено,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що     теорема 	Піфагора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зустрічається у вавилонських текстах, написаних за 1200 років до Піфагора. Про те, що трикутник зі сторонами 3, 4 і 5 є прямокутний, знали за 2000 років до н. е. єгиптяни,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які 	   користувалися     цим відношенням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при будівництві. У Китаї про квадрат гіпотенузи знали принаймні за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500  років  до  Піфагора.  Ця  теорема </a:t>
            </a:r>
            <a:b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була  відома  й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у Стародавній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Індії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про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свідчать твердження, що містяться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сутрах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Будхаяни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6584" y="980728"/>
            <a:ext cx="3779912" cy="2554545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1940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надруковано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книгу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Луміса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«Теорема Піфагора»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є 370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теореми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Піфагора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запропоноване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президентом США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Джеймс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Гарфілдом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3676918"/>
            <a:ext cx="3798422" cy="286232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доведень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теореми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Пригоди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Електроніка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Євгенія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Велтистова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герой на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шкільному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математики приводить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доведень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теореми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Піфагора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Роман\Desktop\Піфагор\tumblr_ma40gsSBG61rtmqm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3714" l="7054" r="92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5794">
            <a:off x="3399972" y="871454"/>
            <a:ext cx="3160295" cy="45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2765048" y="5486400"/>
            <a:ext cx="2339474" cy="1325576"/>
          </a:xfrm>
          <a:custGeom>
            <a:avLst/>
            <a:gdLst>
              <a:gd name="connsiteX0" fmla="*/ 1889414 w 2339474"/>
              <a:gd name="connsiteY0" fmla="*/ 0 h 1325576"/>
              <a:gd name="connsiteX1" fmla="*/ 1555585 w 2339474"/>
              <a:gd name="connsiteY1" fmla="*/ 72572 h 1325576"/>
              <a:gd name="connsiteX2" fmla="*/ 2281299 w 2339474"/>
              <a:gd name="connsiteY2" fmla="*/ 203200 h 1325576"/>
              <a:gd name="connsiteX3" fmla="*/ 1424956 w 2339474"/>
              <a:gd name="connsiteY3" fmla="*/ 275772 h 1325576"/>
              <a:gd name="connsiteX4" fmla="*/ 2339356 w 2339474"/>
              <a:gd name="connsiteY4" fmla="*/ 449943 h 1325576"/>
              <a:gd name="connsiteX5" fmla="*/ 1352385 w 2339474"/>
              <a:gd name="connsiteY5" fmla="*/ 551543 h 1325576"/>
              <a:gd name="connsiteX6" fmla="*/ 2310328 w 2339474"/>
              <a:gd name="connsiteY6" fmla="*/ 827315 h 1325576"/>
              <a:gd name="connsiteX7" fmla="*/ 263814 w 2339474"/>
              <a:gd name="connsiteY7" fmla="*/ 1277257 h 1325576"/>
              <a:gd name="connsiteX8" fmla="*/ 89642 w 2339474"/>
              <a:gd name="connsiteY8" fmla="*/ 1291772 h 132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474" h="1325576">
                <a:moveTo>
                  <a:pt x="1889414" y="0"/>
                </a:moveTo>
                <a:cubicBezTo>
                  <a:pt x="1689842" y="19352"/>
                  <a:pt x="1490271" y="38705"/>
                  <a:pt x="1555585" y="72572"/>
                </a:cubicBezTo>
                <a:cubicBezTo>
                  <a:pt x="1620899" y="106439"/>
                  <a:pt x="2303070" y="169333"/>
                  <a:pt x="2281299" y="203200"/>
                </a:cubicBezTo>
                <a:cubicBezTo>
                  <a:pt x="2259528" y="237067"/>
                  <a:pt x="1415280" y="234648"/>
                  <a:pt x="1424956" y="275772"/>
                </a:cubicBezTo>
                <a:cubicBezTo>
                  <a:pt x="1434632" y="316896"/>
                  <a:pt x="2351451" y="403981"/>
                  <a:pt x="2339356" y="449943"/>
                </a:cubicBezTo>
                <a:cubicBezTo>
                  <a:pt x="2327261" y="495905"/>
                  <a:pt x="1357223" y="488648"/>
                  <a:pt x="1352385" y="551543"/>
                </a:cubicBezTo>
                <a:cubicBezTo>
                  <a:pt x="1347547" y="614438"/>
                  <a:pt x="2491757" y="706363"/>
                  <a:pt x="2310328" y="827315"/>
                </a:cubicBezTo>
                <a:cubicBezTo>
                  <a:pt x="2128900" y="948267"/>
                  <a:pt x="633928" y="1199847"/>
                  <a:pt x="263814" y="1277257"/>
                </a:cubicBezTo>
                <a:cubicBezTo>
                  <a:pt x="-106300" y="1354667"/>
                  <a:pt x="-8329" y="1323219"/>
                  <a:pt x="89642" y="1291772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0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2325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06775" indent="20638" algn="just"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Геометрія: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для 8 кл.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М.І. Бурда, Н.А.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Тарасенкова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— К.: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Зодіак-ЕКО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2010. — 240 с. : іл.</a:t>
            </a:r>
          </a:p>
          <a:p>
            <a:pPr marL="3406775" indent="20638"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://festival.1september.ru/articles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534443/</a:t>
            </a:r>
            <a:endParaRPr lang="uk-UA" sz="2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3413125" indent="26035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://matem.com.ua/2012/01/19/a-chy-znajete-vy-pro-taki-tsikavi-fakty/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3538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www.moypifagor.narod.ru/history.htm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http://znaimo.com.ua/%D0%A2%D0%B5%D0%BE%D1%80%D0%B5%D0%BC%D0%B0_%D0%9F%D1%96%D1%84%D0%B0%D0%B3%D0%BE%D1%80%D0%B0#link16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http://uk.wikipedia.org/wiki/%D0%9F%D1%96%D1%84%D0%B0%D0%B3%D0%BE%D1%80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http://uk.wikipedia.org/wiki/%D0%A2%D0%B5%D0%BE%D1%80%D0%B5%D0%BC%D0%B0_%D0%9F%D1%96%D1%84%D0%B0%D0%B3%D0%BE%D1%80%D0%B0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Роман\Desktop\Піфагор\1256247045_vector-old-book-paper-feather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45" b="9393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" y="836712"/>
            <a:ext cx="392770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44624"/>
            <a:ext cx="6257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endParaRPr lang="uk-UA" sz="4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592812" y="607914"/>
            <a:ext cx="6442592" cy="5557390"/>
          </a:xfrm>
          <a:prstGeom prst="verticalScroll">
            <a:avLst>
              <a:gd name="adj" fmla="val 1524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475656" y="1772816"/>
            <a:ext cx="463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Геометрія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володіє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двома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скарбами: один з них —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це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теорема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Піфагора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…</a:t>
            </a:r>
            <a:endParaRPr lang="en-US" sz="4400" b="1" i="1" dirty="0" smtClean="0"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algn="just"/>
            <a:endParaRPr lang="ru-RU" sz="1200" b="1" i="1" dirty="0" smtClean="0"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algn="r"/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Йоганн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Кеплер</a:t>
            </a:r>
            <a:endParaRPr lang="uk-UA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146" name="Picture 2" descr="C:\Users\Роман\Desktop\Піфагор\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4913" y="5301208"/>
            <a:ext cx="867287" cy="8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оман\Desktop\Піфагор\1-1_expand_p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6167" l="1667" r="95667">
                        <a14:foregroundMark x1="92667" y1="91000" x2="91667" y2="90333"/>
                        <a14:foregroundMark x1="95667" y1="96333" x2="95667" y2="96333"/>
                        <a14:foregroundMark x1="86000" y1="82667" x2="86000" y2="82667"/>
                        <a14:foregroundMark x1="82000" y1="79667" x2="82000" y2="79667"/>
                        <a14:foregroundMark x1="37667" y1="34000" x2="37667" y2="34000"/>
                        <a14:foregroundMark x1="36000" y1="35000" x2="36000" y2="35000"/>
                        <a14:foregroundMark x1="37667" y1="37333" x2="37667" y2="37333"/>
                        <a14:foregroundMark x1="42333" y1="41333" x2="43667" y2="43333"/>
                        <a14:foregroundMark x1="39667" y1="36333" x2="30000" y2="26667"/>
                        <a14:foregroundMark x1="11667" y1="7333" x2="11667" y2="7333"/>
                        <a14:foregroundMark x1="6667" y1="5000" x2="6667" y2="5000"/>
                        <a14:foregroundMark x1="3667" y1="7333" x2="3667" y2="7333"/>
                        <a14:foregroundMark x1="7333" y1="3000" x2="7333" y2="3000"/>
                        <a14:foregroundMark x1="16000" y1="12000" x2="16000" y2="12000"/>
                        <a14:foregroundMark x1="16667" y1="8333" x2="18000" y2="8333"/>
                        <a14:foregroundMark x1="19000" y1="9667" x2="23333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8645">
            <a:off x="5242754" y="1177691"/>
            <a:ext cx="3812803" cy="3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44624"/>
            <a:ext cx="2985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Піфагор</a:t>
            </a:r>
            <a:endParaRPr lang="uk-UA" sz="6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Роман\Desktop\Піфагор\pifagor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7" t="7716" r="7365" b="1575"/>
          <a:stretch/>
        </p:blipFill>
        <p:spPr bwMode="auto">
          <a:xfrm>
            <a:off x="323984" y="1305448"/>
            <a:ext cx="2231792" cy="3347688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196752"/>
            <a:ext cx="6372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Піфагор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err="1">
                <a:latin typeface="Times New Roman" pitchFamily="18" charset="0"/>
                <a:cs typeface="Times New Roman" pitchFamily="18" charset="0"/>
              </a:rPr>
              <a:t>Самоський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(570 –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496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 н. е.)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давньогрецький філософ, математик, релігійний та політичний діяч. </a:t>
            </a:r>
          </a:p>
          <a:p>
            <a:pPr indent="361950" algn="just"/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Піфагор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засновником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Кротоні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Південна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Піфагорійської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поклала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наук.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математики,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922" y="4777115"/>
            <a:ext cx="867645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Піфагорійці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займалися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філософією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астрономією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теорією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заслуг Піфагора належить відкриття та доведення теореми Піфагора.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1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4335" y="57398"/>
            <a:ext cx="6440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теорему Піфагора</a:t>
            </a:r>
            <a:endParaRPr lang="uk-UA" sz="4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980728"/>
            <a:ext cx="8640960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 indent="266700" algn="just">
              <a:lnSpc>
                <a:spcPct val="125000"/>
              </a:lnSpc>
              <a:buFont typeface="Arial" pitchFamily="34" charset="0"/>
              <a:buChar char="•"/>
              <a:tabLst>
                <a:tab pos="1885950" algn="l"/>
              </a:tabLst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Теорема Піфагора — одна із найвизначніших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теорем математики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сторонами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прямокутного трикутника. </a:t>
            </a:r>
          </a:p>
          <a:p>
            <a:pPr indent="274638" algn="just">
              <a:lnSpc>
                <a:spcPct val="125000"/>
              </a:lnSpc>
              <a:buFont typeface="Arial" pitchFamily="34" charset="0"/>
              <a:buChar char="•"/>
              <a:tabLst>
                <a:tab pos="274638" algn="l"/>
              </a:tabLst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 неї або з її допомогою можна вивести більшість теорем. Вона застосовується в геометрії практично на кожному кроці.</a:t>
            </a:r>
          </a:p>
          <a:p>
            <a:pPr indent="274638" algn="just">
              <a:lnSpc>
                <a:spcPct val="125000"/>
              </a:lnSpc>
              <a:buFont typeface="Arial" pitchFamily="34" charset="0"/>
              <a:buChar char="•"/>
              <a:tabLst>
                <a:tab pos="274638" algn="l"/>
              </a:tabLst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Відомо, що ця теорема не була відкрита Піфагором. Однак саме Піфагор першим дав її повноцінне доведення.</a:t>
            </a:r>
          </a:p>
          <a:p>
            <a:pPr indent="274638" algn="just">
              <a:lnSpc>
                <a:spcPct val="125000"/>
              </a:lnSpc>
              <a:buFont typeface="Arial" pitchFamily="34" charset="0"/>
              <a:buChar char="•"/>
              <a:tabLst>
                <a:tab pos="274638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момент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сотень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доведень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теореми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Роман\Desktop\Піфагор\znak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9" y="1196752"/>
            <a:ext cx="1699439" cy="17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2420" y="5715"/>
            <a:ext cx="510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 Піфагора</a:t>
            </a:r>
            <a:endParaRPr lang="uk-UA" sz="4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8640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Теорема: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У прямокутному трикутнику квадрат гіпотенузи дорівнює сумі квадратів катетів.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1160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4324749" y="1849457"/>
            <a:ext cx="3775643" cy="538609"/>
            <a:chOff x="4098826" y="1814394"/>
            <a:chExt cx="3775643" cy="538609"/>
          </a:xfrm>
        </p:grpSpPr>
        <p:sp>
          <p:nvSpPr>
            <p:cNvPr id="7" name="TextBox 6"/>
            <p:cNvSpPr txBox="1"/>
            <p:nvPr/>
          </p:nvSpPr>
          <p:spPr>
            <a:xfrm>
              <a:off x="4098826" y="1814394"/>
              <a:ext cx="242406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9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Дано:</a:t>
              </a:r>
              <a:r>
                <a:rPr lang="uk-UA" sz="2900" dirty="0" smtClean="0">
                  <a:latin typeface="Times New Roman" pitchFamily="18" charset="0"/>
                  <a:cs typeface="Times New Roman" pitchFamily="18" charset="0"/>
                </a:rPr>
                <a:t> ∆</a:t>
              </a:r>
              <a:r>
                <a:rPr lang="en-US" sz="2900" dirty="0" smtClean="0">
                  <a:latin typeface="Times New Roman" pitchFamily="18" charset="0"/>
                  <a:cs typeface="Times New Roman" pitchFamily="18" charset="0"/>
                </a:rPr>
                <a:t>ABC, </a:t>
              </a:r>
              <a:endParaRPr lang="uk-UA" sz="29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95019"/>
                </p:ext>
              </p:extLst>
            </p:nvPr>
          </p:nvGraphicFramePr>
          <p:xfrm>
            <a:off x="6329832" y="1829630"/>
            <a:ext cx="1544637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8" name="Формула" r:id="rId5" imgW="647640" imgH="203040" progId="Equation.3">
                    <p:embed/>
                  </p:oleObj>
                </mc:Choice>
                <mc:Fallback>
                  <p:oleObj name="Формула" r:id="rId5" imgW="6476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29832" y="1829630"/>
                          <a:ext cx="1544637" cy="484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4358483" y="2386335"/>
            <a:ext cx="167398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Довести: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157379"/>
              </p:ext>
            </p:extLst>
          </p:nvPr>
        </p:nvGraphicFramePr>
        <p:xfrm>
          <a:off x="5988050" y="2400300"/>
          <a:ext cx="28479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Формула" r:id="rId7" imgW="1193760" imgH="203040" progId="Equation.3">
                  <p:embed/>
                </p:oleObj>
              </mc:Choice>
              <mc:Fallback>
                <p:oleObj name="Формула" r:id="rId7" imgW="1193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8050" y="2400300"/>
                        <a:ext cx="28479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355976" y="2890391"/>
            <a:ext cx="46085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Доведення.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Проведемо з вершини прямого кута С висоту 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D. 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33369"/>
              </p:ext>
            </p:extLst>
          </p:nvPr>
        </p:nvGraphicFramePr>
        <p:xfrm>
          <a:off x="395536" y="4191000"/>
          <a:ext cx="24241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Формула" r:id="rId9" imgW="1015920" imgH="228600" progId="Equation.3">
                  <p:embed/>
                </p:oleObj>
              </mc:Choice>
              <mc:Fallback>
                <p:oleObj name="Формула" r:id="rId9" imgW="1015920" imgH="2286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191000"/>
                        <a:ext cx="24241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037948"/>
              </p:ext>
            </p:extLst>
          </p:nvPr>
        </p:nvGraphicFramePr>
        <p:xfrm>
          <a:off x="2771800" y="4208463"/>
          <a:ext cx="23637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Формула" r:id="rId11" imgW="990360" imgH="203040" progId="Equation.3">
                  <p:embed/>
                </p:oleObj>
              </mc:Choice>
              <mc:Fallback>
                <p:oleObj name="Формула" r:id="rId11" imgW="990360" imgH="20304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208463"/>
                        <a:ext cx="23637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23528" y="4649063"/>
            <a:ext cx="864096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Додамо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ці рівності. Отримаємо: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41061"/>
              </p:ext>
            </p:extLst>
          </p:nvPr>
        </p:nvGraphicFramePr>
        <p:xfrm>
          <a:off x="395536" y="5157192"/>
          <a:ext cx="835292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Формула" r:id="rId13" imgW="3162240" imgH="228600" progId="Equation.3">
                  <p:embed/>
                </p:oleObj>
              </mc:Choice>
              <mc:Fallback>
                <p:oleObj name="Формула" r:id="rId13" imgW="3162240" imgH="22860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157192"/>
                        <a:ext cx="835292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47507"/>
              </p:ext>
            </p:extLst>
          </p:nvPr>
        </p:nvGraphicFramePr>
        <p:xfrm>
          <a:off x="395536" y="5564188"/>
          <a:ext cx="3024336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Формула" r:id="rId15" imgW="1091880" imgH="203040" progId="Equation.3">
                  <p:embed/>
                </p:oleObj>
              </mc:Choice>
              <mc:Fallback>
                <p:oleObj name="Формула" r:id="rId15" imgW="1091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5536" y="5564188"/>
                        <a:ext cx="3024336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92800"/>
              </p:ext>
            </p:extLst>
          </p:nvPr>
        </p:nvGraphicFramePr>
        <p:xfrm>
          <a:off x="1363985" y="5949950"/>
          <a:ext cx="28479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Формула" r:id="rId17" imgW="1193760" imgH="203040" progId="Equation.3">
                  <p:embed/>
                </p:oleObj>
              </mc:Choice>
              <mc:Fallback>
                <p:oleObj name="Формула" r:id="rId17" imgW="1193760" imgH="20304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985" y="5949950"/>
                        <a:ext cx="28479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23528" y="5939209"/>
            <a:ext cx="1141167" cy="48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Отже,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6350" y="5914727"/>
            <a:ext cx="23818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Доведено.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29598" y="1666255"/>
            <a:ext cx="4054370" cy="2445370"/>
            <a:chOff x="229598" y="1666255"/>
            <a:chExt cx="4054370" cy="244537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43285" y="2118762"/>
              <a:ext cx="3348332" cy="1544176"/>
              <a:chOff x="647604" y="1916832"/>
              <a:chExt cx="3348332" cy="1544176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647604" y="1916832"/>
                <a:ext cx="1026094" cy="15441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647604" y="3461008"/>
                <a:ext cx="334833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647587" y="1916832"/>
                <a:ext cx="2348349" cy="15441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673698" y="1916832"/>
                <a:ext cx="0" cy="15441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229598" y="3573016"/>
              <a:ext cx="45397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uk-UA" sz="2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1640" y="1666255"/>
              <a:ext cx="43313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uk-UA" sz="2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50836" y="3573016"/>
              <a:ext cx="43313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uk-UA" sz="2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81726" y="3573016"/>
              <a:ext cx="45397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uk-UA" sz="29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569379" y="3501008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721779" y="350100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 flipV="1">
            <a:off x="1569379" y="2237686"/>
            <a:ext cx="116328" cy="148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1464695" y="2310969"/>
            <a:ext cx="104682" cy="6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C:\Users\Роман\Desktop\Піфагор\164450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93284" l="2286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5349">
            <a:off x="472282" y="3719684"/>
            <a:ext cx="5771739" cy="43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25960" y="764704"/>
            <a:ext cx="3882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BC=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4486" y="1517883"/>
            <a:ext cx="1941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AC=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89153" y="2309971"/>
            <a:ext cx="1941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40595"/>
              </p:ext>
            </p:extLst>
          </p:nvPr>
        </p:nvGraphicFramePr>
        <p:xfrm>
          <a:off x="3534237" y="4583936"/>
          <a:ext cx="2621939" cy="71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Формула" r:id="rId5" imgW="749160" imgH="203040" progId="Equation.3">
                  <p:embed/>
                </p:oleObj>
              </mc:Choice>
              <mc:Fallback>
                <p:oleObj name="Формула" r:id="rId5" imgW="749160" imgH="20304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237" y="4583936"/>
                        <a:ext cx="2621939" cy="712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1284" y="3501008"/>
            <a:ext cx="842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То теорема Піфагора може бути записана так: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319585"/>
            <a:ext cx="5239027" cy="3181423"/>
            <a:chOff x="539552" y="404664"/>
            <a:chExt cx="5239027" cy="318142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9552" y="404664"/>
              <a:ext cx="5239027" cy="3181423"/>
              <a:chOff x="1979712" y="44624"/>
              <a:chExt cx="5891688" cy="357775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979712" y="44624"/>
                <a:ext cx="5891688" cy="3577754"/>
                <a:chOff x="229598" y="347680"/>
                <a:chExt cx="4002615" cy="2430608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H="1">
                  <a:off x="543285" y="800187"/>
                  <a:ext cx="1026094" cy="15441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543285" y="2344363"/>
                  <a:ext cx="3348332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1543268" y="800187"/>
                  <a:ext cx="2348349" cy="15441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229598" y="2255555"/>
                  <a:ext cx="402069" cy="52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uk-UA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361900" y="347680"/>
                  <a:ext cx="381377" cy="52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uk-UA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850836" y="2254441"/>
                  <a:ext cx="381377" cy="52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uk-UA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2632373" y="1243563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uk-UA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473358" y="1031577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uk-UA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53290" y="2852936"/>
                <a:ext cx="4347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uk-UA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2357830" y="1153708"/>
              <a:ext cx="125938" cy="1870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147682" y="1202928"/>
              <a:ext cx="225312" cy="1378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13" name="Picture 17" descr="C:\Users\Роман\Desktop\Піфагор\_5_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778" b="75111" l="2364" r="97273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677">
            <a:off x="4148127" y="3907101"/>
            <a:ext cx="4937590" cy="35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1066" y="1306215"/>
            <a:ext cx="872833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можна отримати наступні формули: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35325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катети прямокутного трикутника, а </a:t>
            </a:r>
            <a:br>
              <a:rPr lang="uk-UA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— його гіпотенуза, то з формули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011209"/>
              </p:ext>
            </p:extLst>
          </p:nvPr>
        </p:nvGraphicFramePr>
        <p:xfrm>
          <a:off x="6130032" y="865740"/>
          <a:ext cx="1970360" cy="53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032" y="865740"/>
                        <a:ext cx="1970360" cy="534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1187624" y="1988840"/>
            <a:ext cx="1978311" cy="3632224"/>
            <a:chOff x="1293954" y="2700278"/>
            <a:chExt cx="2139822" cy="3928761"/>
          </a:xfrm>
        </p:grpSpPr>
        <p:grpSp>
          <p:nvGrpSpPr>
            <p:cNvPr id="6" name="Группа 5"/>
            <p:cNvGrpSpPr/>
            <p:nvPr/>
          </p:nvGrpSpPr>
          <p:grpSpPr>
            <a:xfrm rot="14201193">
              <a:off x="231490" y="3762742"/>
              <a:ext cx="3928761" cy="1803833"/>
              <a:chOff x="930645" y="996950"/>
              <a:chExt cx="4402126" cy="2021172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930645" y="996950"/>
                <a:ext cx="4402126" cy="2021172"/>
                <a:chOff x="2419527" y="710695"/>
                <a:chExt cx="4950530" cy="227296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19527" y="710695"/>
                  <a:ext cx="4950530" cy="2272963"/>
                  <a:chOff x="528393" y="800187"/>
                  <a:chExt cx="3363224" cy="1544176"/>
                </a:xfrm>
              </p:grpSpPr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 flipH="1">
                    <a:off x="543285" y="800187"/>
                    <a:ext cx="1026094" cy="154417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>
                    <a:off x="528393" y="2334577"/>
                    <a:ext cx="3348332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1543268" y="800187"/>
                    <a:ext cx="2348349" cy="154417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 rot="7398807">
                  <a:off x="2636241" y="1073606"/>
                  <a:ext cx="601259" cy="9648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uk-UA" sz="4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7398807">
                  <a:off x="5287566" y="936426"/>
                  <a:ext cx="601258" cy="9648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uk-UA" sz="4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357830" y="1153708"/>
                <a:ext cx="125938" cy="1870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47682" y="1202928"/>
                <a:ext cx="225312" cy="13784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987824" y="3573016"/>
              <a:ext cx="445952" cy="76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uk-UA" sz="4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38901"/>
              </p:ext>
            </p:extLst>
          </p:nvPr>
        </p:nvGraphicFramePr>
        <p:xfrm>
          <a:off x="3563888" y="1826146"/>
          <a:ext cx="21367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Формула" r:id="rId5" imgW="812520" imgH="253800" progId="Equation.3">
                  <p:embed/>
                </p:oleObj>
              </mc:Choice>
              <mc:Fallback>
                <p:oleObj name="Формула" r:id="rId5" imgW="812520" imgH="253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826146"/>
                        <a:ext cx="21367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432703"/>
              </p:ext>
            </p:extLst>
          </p:nvPr>
        </p:nvGraphicFramePr>
        <p:xfrm>
          <a:off x="5242743" y="3831704"/>
          <a:ext cx="1970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Формула" r:id="rId7" imgW="749160" imgH="203040" progId="Equation.3">
                  <p:embed/>
                </p:oleObj>
              </mc:Choice>
              <mc:Fallback>
                <p:oleObj name="Формула" r:id="rId7" imgW="749160" imgH="2030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743" y="3831704"/>
                        <a:ext cx="19700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741594"/>
              </p:ext>
            </p:extLst>
          </p:nvPr>
        </p:nvGraphicFramePr>
        <p:xfrm>
          <a:off x="4116487" y="2525170"/>
          <a:ext cx="1970087" cy="54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Формула" r:id="rId9" imgW="749160" imgH="203040" progId="Equation.3">
                  <p:embed/>
                </p:oleObj>
              </mc:Choice>
              <mc:Fallback>
                <p:oleObj name="Формула" r:id="rId9" imgW="749160" imgH="203040" progId="Equation.3">
                  <p:embed/>
                  <p:pic>
                    <p:nvPicPr>
                      <p:cNvPr id="0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487" y="2525170"/>
                        <a:ext cx="1970087" cy="54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58451"/>
              </p:ext>
            </p:extLst>
          </p:nvPr>
        </p:nvGraphicFramePr>
        <p:xfrm>
          <a:off x="4644008" y="3050282"/>
          <a:ext cx="21367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Формула" r:id="rId11" imgW="812520" imgH="253800" progId="Equation.3">
                  <p:embed/>
                </p:oleObj>
              </mc:Choice>
              <mc:Fallback>
                <p:oleObj name="Формула" r:id="rId11" imgW="812520" imgH="253800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50282"/>
                        <a:ext cx="21367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50929"/>
              </p:ext>
            </p:extLst>
          </p:nvPr>
        </p:nvGraphicFramePr>
        <p:xfrm>
          <a:off x="5940152" y="4437112"/>
          <a:ext cx="21367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Формула" r:id="rId13" imgW="812520" imgH="253800" progId="Equation.3">
                  <p:embed/>
                </p:oleObj>
              </mc:Choice>
              <mc:Fallback>
                <p:oleObj name="Формула" r:id="rId13" imgW="812520" imgH="253800" progId="Equation.3">
                  <p:embed/>
                  <p:pic>
                    <p:nvPicPr>
                      <p:cNvPr id="0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437112"/>
                        <a:ext cx="21367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95536" y="5238199"/>
            <a:ext cx="849694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За цими формулами за двома будь-якими сторонами прямокутного трикутника знаходимо його третю сторону.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956" y="260648"/>
            <a:ext cx="87605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 обернена до теореми Піфагора</a:t>
            </a:r>
            <a:endParaRPr lang="uk-UA" sz="3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6409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Теорема: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Якщо квадрат сторони трикутника дорівнює сумі квадратів двох інших сторін, то цей трикутник прямокутний.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86409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За цією теоремою трикутник зі сторонами 3 см, </a:t>
            </a:r>
            <a:br>
              <a:rPr lang="uk-UA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і 5 см — прямокутний, оскільки 3</a:t>
            </a:r>
            <a:r>
              <a:rPr lang="en-US" sz="32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en-US" sz="32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32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Такий трикутник називають </a:t>
            </a:r>
            <a:r>
              <a:rPr lang="uk-UA" sz="2900" b="1" i="1" dirty="0" smtClean="0">
                <a:latin typeface="Times New Roman" pitchFamily="18" charset="0"/>
                <a:cs typeface="Times New Roman" pitchFamily="18" charset="0"/>
              </a:rPr>
              <a:t>єгипетським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Єгипетські трикутники — це такі прямокутні трикутники сторони яких пропорційні числам 3, 4 і 5.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t="58401" r="33833" b="30461"/>
          <a:stretch/>
        </p:blipFill>
        <p:spPr bwMode="auto">
          <a:xfrm>
            <a:off x="441434" y="5085184"/>
            <a:ext cx="8451046" cy="137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746" y="4509120"/>
            <a:ext cx="87447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Єгипетські трикутники (</a:t>
            </a:r>
            <a:r>
              <a:rPr lang="en-US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a, b — </a:t>
            </a:r>
            <a:r>
              <a:rPr lang="uk-UA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катети, </a:t>
            </a:r>
            <a:r>
              <a:rPr lang="en-US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гіпотенуза)</a:t>
            </a:r>
            <a:endParaRPr lang="uk-UA" sz="25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35268"/>
            <a:ext cx="2445251" cy="32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3906" y="116632"/>
            <a:ext cx="421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Старовинні задачі</a:t>
            </a:r>
            <a:endParaRPr lang="uk-UA" sz="3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099" y="764704"/>
            <a:ext cx="806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індійського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 XII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Бхаскари</a:t>
            </a:r>
            <a:endParaRPr lang="uk-UA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340768"/>
            <a:ext cx="55901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березі ріки росла самотня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тополя.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Раптом налетіли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вітри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і зламали її стовбур.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Бідна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тополя впала, утворивши  кут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між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стовбуром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 поверхнею води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річки.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Запам'ятай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тепер, що в цьому місці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річка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чотири лише фута була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шириною.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Верхівка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зламалася, залишивши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всього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фути від усього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стовбура.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Прошу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тебе,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швидко тепер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мені скажи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«Яка за велика в тополі висота?»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3" y="4725144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язання</a:t>
            </a:r>
            <a:endParaRPr lang="uk-UA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72157"/>
              </p:ext>
            </p:extLst>
          </p:nvPr>
        </p:nvGraphicFramePr>
        <p:xfrm>
          <a:off x="1520807" y="5157192"/>
          <a:ext cx="213995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Формула" r:id="rId4" imgW="1193760" imgH="203040" progId="Equation.3">
                  <p:embed/>
                </p:oleObj>
              </mc:Choice>
              <mc:Fallback>
                <p:oleObj name="Формула" r:id="rId4" imgW="1193760" imgH="20304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07" y="5157192"/>
                        <a:ext cx="213995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804592"/>
              </p:ext>
            </p:extLst>
          </p:nvPr>
        </p:nvGraphicFramePr>
        <p:xfrm>
          <a:off x="3746500" y="5153025"/>
          <a:ext cx="30718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Формула" r:id="rId6" imgW="1714320" imgH="203040" progId="Equation.3">
                  <p:embed/>
                </p:oleObj>
              </mc:Choice>
              <mc:Fallback>
                <p:oleObj name="Формула" r:id="rId6" imgW="1714320" imgH="20304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153025"/>
                        <a:ext cx="30718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46868" y="5532472"/>
            <a:ext cx="1227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(футів)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5949280"/>
            <a:ext cx="8239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фут =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0,3048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м, тому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AB=1,524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м.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87771"/>
              </p:ext>
            </p:extLst>
          </p:nvPr>
        </p:nvGraphicFramePr>
        <p:xfrm>
          <a:off x="1505924" y="5517232"/>
          <a:ext cx="17526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Формула" r:id="rId8" imgW="888840" imgH="228600" progId="Equation.3">
                  <p:embed/>
                </p:oleObj>
              </mc:Choice>
              <mc:Fallback>
                <p:oleObj name="Формула" r:id="rId8" imgW="888840" imgH="2286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924" y="5517232"/>
                        <a:ext cx="17526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463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Пользователь</cp:lastModifiedBy>
  <cp:revision>57</cp:revision>
  <dcterms:created xsi:type="dcterms:W3CDTF">2013-01-19T16:06:43Z</dcterms:created>
  <dcterms:modified xsi:type="dcterms:W3CDTF">2022-03-27T19:34:10Z</dcterms:modified>
</cp:coreProperties>
</file>