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274" r:id="rId4"/>
    <p:sldId id="311" r:id="rId5"/>
    <p:sldId id="319" r:id="rId6"/>
    <p:sldId id="320" r:id="rId7"/>
    <p:sldId id="321" r:id="rId8"/>
    <p:sldId id="322" r:id="rId9"/>
    <p:sldId id="263" r:id="rId10"/>
    <p:sldId id="267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132A"/>
    <a:srgbClr val="51A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3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ksanakovalenko.blogspot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11510"/>
            <a:ext cx="7772400" cy="1102519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Arial Narrow" pitchFamily="34" charset="0"/>
              </a:rPr>
              <a:t>Математика 5 клас</a:t>
            </a:r>
            <a:endParaRPr lang="uk-UA" sz="4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1" y="4585660"/>
            <a:ext cx="5732587" cy="538796"/>
          </a:xfrm>
        </p:spPr>
        <p:txBody>
          <a:bodyPr>
            <a:normAutofit fontScale="92500" lnSpcReduction="20000"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Урок 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10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9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33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64088" y="4973601"/>
            <a:ext cx="233910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40315"/>
            <a:ext cx="72728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Список використаних джерел:</a:t>
            </a:r>
            <a:br>
              <a:rPr lang="uk-UA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Література:</a:t>
            </a:r>
            <a:br>
              <a:rPr lang="uk-UA" alt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Бабенко С. П., Маркова I. 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уроки математики. 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(II семестр). — X. : Вид.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«Основа», 2013. — 302 с.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Математика. 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О.С.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Генеза, 2018. — 352 с. </a:t>
            </a:r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Інтернет-ресурси:</a:t>
            </a:r>
            <a:br>
              <a:rPr lang="uk-UA" alt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http://oksanakovalenko.blogspot.com</a:t>
            </a:r>
            <a:r>
              <a:rPr lang="uk-UA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4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13808"/>
            <a:ext cx="6192688" cy="917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2925" y="349533"/>
            <a:ext cx="7157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У</a:t>
            </a:r>
            <a:r>
              <a:rPr lang="en-US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</a:t>
            </a:r>
            <a:r>
              <a:rPr lang="uk-UA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ний рахунок:</a:t>
            </a:r>
            <a:endParaRPr lang="uk-UA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2925" y="1275606"/>
            <a:ext cx="7793201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dirty="0" err="1" smtClean="0"/>
              <a:t>Обчисли</a:t>
            </a:r>
            <a:r>
              <a:rPr lang="ru-RU" sz="2800" dirty="0" smtClean="0"/>
              <a:t> :</a:t>
            </a:r>
            <a:endParaRPr lang="ru-RU" sz="2800" dirty="0"/>
          </a:p>
          <a:p>
            <a:r>
              <a:rPr lang="ru-RU" sz="2800" dirty="0"/>
              <a:t>1) </a:t>
            </a:r>
            <a:r>
              <a:rPr lang="ru-RU" sz="2800" dirty="0" smtClean="0"/>
              <a:t>7 </a:t>
            </a:r>
            <a:r>
              <a:rPr lang="ru-RU" sz="2800" dirty="0"/>
              <a:t>: </a:t>
            </a:r>
            <a:r>
              <a:rPr lang="ru-RU" sz="2800" dirty="0" smtClean="0"/>
              <a:t>0,7; </a:t>
            </a:r>
            <a:r>
              <a:rPr lang="ru-RU" sz="2800" dirty="0" smtClean="0"/>
              <a:t>		2</a:t>
            </a:r>
            <a:r>
              <a:rPr lang="ru-RU" sz="2800" dirty="0"/>
              <a:t>) </a:t>
            </a:r>
            <a:r>
              <a:rPr lang="ru-RU" sz="2800" dirty="0" smtClean="0"/>
              <a:t>5 </a:t>
            </a:r>
            <a:r>
              <a:rPr lang="ru-RU" sz="2800" dirty="0"/>
              <a:t>: 0,1; </a:t>
            </a:r>
            <a:r>
              <a:rPr lang="ru-RU" sz="2800" dirty="0" smtClean="0"/>
              <a:t>		3</a:t>
            </a:r>
            <a:r>
              <a:rPr lang="ru-RU" sz="2800" dirty="0"/>
              <a:t>) 7,2 : 0,8;</a:t>
            </a:r>
          </a:p>
          <a:p>
            <a:r>
              <a:rPr lang="ru-RU" sz="2800" dirty="0"/>
              <a:t>4) 5 : </a:t>
            </a:r>
            <a:r>
              <a:rPr lang="ru-RU" sz="2800" dirty="0" smtClean="0"/>
              <a:t>0,01; </a:t>
            </a:r>
            <a:r>
              <a:rPr lang="ru-RU" sz="2800" dirty="0" smtClean="0"/>
              <a:t>		5</a:t>
            </a:r>
            <a:r>
              <a:rPr lang="ru-RU" sz="2800" dirty="0"/>
              <a:t>) </a:t>
            </a:r>
            <a:r>
              <a:rPr lang="ru-RU" sz="2800" dirty="0" smtClean="0"/>
              <a:t>24 </a:t>
            </a:r>
            <a:r>
              <a:rPr lang="ru-RU" sz="2800" dirty="0"/>
              <a:t>: 1,2; </a:t>
            </a:r>
            <a:r>
              <a:rPr lang="ru-RU" sz="2800" dirty="0" smtClean="0"/>
              <a:t>		6</a:t>
            </a:r>
            <a:r>
              <a:rPr lang="ru-RU" sz="2800" dirty="0"/>
              <a:t>) </a:t>
            </a:r>
            <a:r>
              <a:rPr lang="ru-RU" sz="2800" dirty="0" smtClean="0"/>
              <a:t>5,6 </a:t>
            </a:r>
            <a:r>
              <a:rPr lang="ru-RU" sz="2800" dirty="0"/>
              <a:t>: 0,7;</a:t>
            </a:r>
          </a:p>
          <a:p>
            <a:r>
              <a:rPr lang="ru-RU" sz="2800" dirty="0"/>
              <a:t>7) </a:t>
            </a:r>
            <a:r>
              <a:rPr lang="ru-RU" sz="2800" dirty="0" smtClean="0"/>
              <a:t>0,16 </a:t>
            </a:r>
            <a:r>
              <a:rPr lang="ru-RU" sz="2800" dirty="0"/>
              <a:t>: 0,04; </a:t>
            </a:r>
            <a:r>
              <a:rPr lang="ru-RU" sz="2800" dirty="0" smtClean="0"/>
              <a:t>	8</a:t>
            </a:r>
            <a:r>
              <a:rPr lang="ru-RU" sz="2800" dirty="0"/>
              <a:t>) 28 : 0,14; </a:t>
            </a:r>
            <a:r>
              <a:rPr lang="ru-RU" sz="2800" dirty="0" smtClean="0"/>
              <a:t>		9</a:t>
            </a:r>
            <a:r>
              <a:rPr lang="ru-RU" sz="2800" dirty="0"/>
              <a:t>) 0,42 : </a:t>
            </a:r>
            <a:r>
              <a:rPr lang="ru-RU" sz="2800" dirty="0" smtClean="0"/>
              <a:t>0,6;</a:t>
            </a:r>
          </a:p>
          <a:p>
            <a:r>
              <a:rPr lang="uk-UA" sz="2800" dirty="0" smtClean="0"/>
              <a:t>10) 0,5 : 0,1;		11) 0,48 : 0,2;	12) 2,4 : 0,6.</a:t>
            </a:r>
            <a:endParaRPr lang="ru-RU" sz="2800" dirty="0" smtClean="0"/>
          </a:p>
          <a:p>
            <a:endParaRPr lang="uk-UA" sz="28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94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5556" y="195486"/>
            <a:ext cx="7992888" cy="223224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uk-UA" sz="4800" b="1" dirty="0" smtClean="0">
                <a:solidFill>
                  <a:srgbClr val="002060"/>
                </a:solidFill>
                <a:latin typeface="Arial Narrow" pitchFamily="34" charset="0"/>
              </a:rPr>
              <a:t>Ділення </a:t>
            </a:r>
            <a:r>
              <a:rPr lang="uk-UA" sz="4800" b="1" dirty="0">
                <a:solidFill>
                  <a:srgbClr val="002060"/>
                </a:solidFill>
                <a:latin typeface="Arial Narrow" pitchFamily="34" charset="0"/>
              </a:rPr>
              <a:t>на десятковий </a:t>
            </a:r>
            <a:r>
              <a:rPr lang="uk-UA" sz="4800" b="1" dirty="0" smtClean="0">
                <a:solidFill>
                  <a:srgbClr val="002060"/>
                </a:solidFill>
                <a:latin typeface="Arial Narrow" pitchFamily="34" charset="0"/>
              </a:rPr>
              <a:t>дріб</a:t>
            </a:r>
            <a:br>
              <a:rPr lang="uk-UA" sz="4800" b="1" dirty="0" smtClean="0">
                <a:solidFill>
                  <a:srgbClr val="002060"/>
                </a:solidFill>
                <a:latin typeface="Arial Narrow" pitchFamily="34" charset="0"/>
              </a:rPr>
            </a:br>
            <a:endParaRPr lang="uk-UA" sz="4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1" y="4585660"/>
            <a:ext cx="5732587" cy="538796"/>
          </a:xfrm>
        </p:spPr>
        <p:txBody>
          <a:bodyPr>
            <a:normAutofit fontScale="92500" lnSpcReduction="20000"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Урок 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109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12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 t="1" b="-1710"/>
          <a:stretch/>
        </p:blipFill>
        <p:spPr>
          <a:xfrm rot="16200000">
            <a:off x="3859788" y="517600"/>
            <a:ext cx="4861362" cy="40864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/>
          <a:stretch/>
        </p:blipFill>
        <p:spPr>
          <a:xfrm rot="16200000">
            <a:off x="207349" y="551952"/>
            <a:ext cx="4861362" cy="4017736"/>
          </a:xfrm>
          <a:prstGeom prst="rect">
            <a:avLst/>
          </a:prstGeom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971600" y="141480"/>
            <a:ext cx="741682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3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385913" y="519523"/>
            <a:ext cx="8280920" cy="460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>
                <a:solidFill>
                  <a:srgbClr val="C00000"/>
                </a:solidFill>
                <a:latin typeface="Arial Narrow" pitchFamily="34" charset="0"/>
              </a:rPr>
              <a:t>№</a:t>
            </a:r>
            <a:r>
              <a:rPr lang="en-US" sz="24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uk-UA" sz="24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Arial Narrow" pitchFamily="34" charset="0"/>
              </a:rPr>
              <a:t>1461 (3, </a:t>
            </a:r>
            <a:r>
              <a:rPr lang="uk-UA" sz="2400" b="1" dirty="0">
                <a:solidFill>
                  <a:srgbClr val="C00000"/>
                </a:solidFill>
                <a:latin typeface="Arial Narrow" pitchFamily="34" charset="0"/>
              </a:rPr>
              <a:t>4</a:t>
            </a:r>
            <a:r>
              <a:rPr lang="uk-UA" sz="2400" b="1" dirty="0" smtClean="0">
                <a:solidFill>
                  <a:srgbClr val="C00000"/>
                </a:solidFill>
                <a:latin typeface="Arial Narrow" pitchFamily="34" charset="0"/>
              </a:rPr>
              <a:t>),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1470</a:t>
            </a:r>
            <a:r>
              <a:rPr lang="uk-UA" sz="2400" b="1" dirty="0">
                <a:solidFill>
                  <a:srgbClr val="002060"/>
                </a:solidFill>
                <a:latin typeface="Arial Narrow" pitchFamily="34" charset="0"/>
              </a:rPr>
              <a:t>,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1472, 1487</a:t>
            </a:r>
            <a:endParaRPr lang="uk-UA" sz="2400" b="1" dirty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 algn="ctr">
              <a:buNone/>
            </a:pPr>
            <a:endParaRPr lang="uk-UA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4968" y="980047"/>
            <a:ext cx="73628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1461. </a:t>
            </a:r>
            <a:r>
              <a:rPr lang="ru-RU" sz="2400" dirty="0" err="1" smtClean="0"/>
              <a:t>Знайди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</a:t>
            </a:r>
            <a:r>
              <a:rPr lang="ru-RU" sz="2400" dirty="0" err="1"/>
              <a:t>виразу</a:t>
            </a:r>
            <a:r>
              <a:rPr lang="ru-RU" sz="2400" dirty="0"/>
              <a:t>:</a:t>
            </a:r>
          </a:p>
          <a:p>
            <a:r>
              <a:rPr lang="ru-RU" sz="2400" dirty="0"/>
              <a:t>3) 17,39 : (15 – 14,26) – 6 : </a:t>
            </a:r>
            <a:r>
              <a:rPr lang="ru-RU" sz="2400" dirty="0" smtClean="0"/>
              <a:t>12,5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1905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 t="1" b="-1710"/>
          <a:stretch/>
        </p:blipFill>
        <p:spPr>
          <a:xfrm rot="16200000">
            <a:off x="3859788" y="517600"/>
            <a:ext cx="4861362" cy="40864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/>
          <a:stretch/>
        </p:blipFill>
        <p:spPr>
          <a:xfrm rot="16200000">
            <a:off x="207349" y="551952"/>
            <a:ext cx="4861362" cy="4017736"/>
          </a:xfrm>
          <a:prstGeom prst="rect">
            <a:avLst/>
          </a:prstGeom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971600" y="141480"/>
            <a:ext cx="741682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3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385913" y="519523"/>
            <a:ext cx="8280920" cy="460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Arial Narrow" pitchFamily="34" charset="0"/>
              </a:rPr>
              <a:t>№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Arial Narrow" pitchFamily="34" charset="0"/>
              </a:rPr>
              <a:t>1461 (3, </a:t>
            </a:r>
            <a:r>
              <a:rPr lang="uk-UA" sz="2400" b="1" dirty="0">
                <a:solidFill>
                  <a:srgbClr val="C00000"/>
                </a:solidFill>
                <a:latin typeface="Arial Narrow" pitchFamily="34" charset="0"/>
              </a:rPr>
              <a:t>4</a:t>
            </a:r>
            <a:r>
              <a:rPr lang="uk-UA" sz="2400" b="1" dirty="0" smtClean="0">
                <a:solidFill>
                  <a:srgbClr val="C00000"/>
                </a:solidFill>
                <a:latin typeface="Arial Narrow" pitchFamily="34" charset="0"/>
              </a:rPr>
              <a:t>),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1470</a:t>
            </a:r>
            <a:r>
              <a:rPr lang="uk-UA" sz="2400" b="1" dirty="0">
                <a:solidFill>
                  <a:srgbClr val="002060"/>
                </a:solidFill>
                <a:latin typeface="Arial Narrow" pitchFamily="34" charset="0"/>
              </a:rPr>
              <a:t>,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1472, 1487</a:t>
            </a:r>
            <a:endParaRPr lang="uk-UA" sz="2400" b="1" dirty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 algn="ctr">
              <a:buNone/>
            </a:pPr>
            <a:endParaRPr lang="uk-UA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4968" y="980047"/>
            <a:ext cx="73628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1461. </a:t>
            </a:r>
            <a:r>
              <a:rPr lang="ru-RU" sz="2400" dirty="0" err="1" smtClean="0"/>
              <a:t>Знайди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</a:t>
            </a:r>
            <a:r>
              <a:rPr lang="ru-RU" sz="2400" dirty="0" err="1"/>
              <a:t>виразу</a:t>
            </a:r>
            <a:r>
              <a:rPr lang="ru-RU" sz="2400" dirty="0"/>
              <a:t>:</a:t>
            </a:r>
          </a:p>
          <a:p>
            <a:r>
              <a:rPr lang="ru-RU" sz="2400" dirty="0"/>
              <a:t>4) 58,78 – 1,38 ⋅ (275,4 : 6,8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8159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 t="1" b="-1710"/>
          <a:stretch/>
        </p:blipFill>
        <p:spPr>
          <a:xfrm rot="16200000">
            <a:off x="3859788" y="517600"/>
            <a:ext cx="4861362" cy="40864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/>
          <a:stretch/>
        </p:blipFill>
        <p:spPr>
          <a:xfrm rot="16200000">
            <a:off x="207349" y="551952"/>
            <a:ext cx="4861362" cy="4017736"/>
          </a:xfrm>
          <a:prstGeom prst="rect">
            <a:avLst/>
          </a:prstGeom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971600" y="141480"/>
            <a:ext cx="741682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3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385913" y="519523"/>
            <a:ext cx="8280920" cy="460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№</a:t>
            </a: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 1461 (1, 2), </a:t>
            </a:r>
            <a:r>
              <a:rPr lang="uk-UA" sz="2400" b="1" dirty="0" smtClean="0">
                <a:solidFill>
                  <a:srgbClr val="C9132A"/>
                </a:solidFill>
                <a:latin typeface="Arial Narrow" pitchFamily="34" charset="0"/>
              </a:rPr>
              <a:t>1470</a:t>
            </a:r>
            <a:r>
              <a:rPr lang="uk-UA" sz="2400" b="1" dirty="0" smtClean="0">
                <a:solidFill>
                  <a:srgbClr val="C9132A"/>
                </a:solidFill>
                <a:latin typeface="Arial Narrow" pitchFamily="34" charset="0"/>
              </a:rPr>
              <a:t>,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1472, 1487</a:t>
            </a:r>
            <a:endParaRPr lang="uk-UA" sz="2400" b="1" dirty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 algn="ctr">
              <a:buNone/>
            </a:pPr>
            <a:endParaRPr lang="uk-UA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4968" y="980047"/>
            <a:ext cx="73628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1470. </a:t>
            </a:r>
            <a:r>
              <a:rPr lang="ru-RU" sz="2000" dirty="0"/>
              <a:t>З </a:t>
            </a:r>
            <a:r>
              <a:rPr lang="ru-RU" sz="2000" dirty="0" err="1"/>
              <a:t>однієї</a:t>
            </a:r>
            <a:r>
              <a:rPr lang="ru-RU" sz="2000" dirty="0"/>
              <a:t> </a:t>
            </a:r>
            <a:r>
              <a:rPr lang="ru-RU" sz="2000" dirty="0" err="1"/>
              <a:t>ділянки</a:t>
            </a:r>
            <a:r>
              <a:rPr lang="ru-RU" sz="2000" dirty="0"/>
              <a:t> </a:t>
            </a:r>
            <a:r>
              <a:rPr lang="ru-RU" sz="2000" dirty="0" err="1"/>
              <a:t>зібрали</a:t>
            </a:r>
            <a:r>
              <a:rPr lang="ru-RU" sz="2000" dirty="0"/>
              <a:t> 1977,5 ц </a:t>
            </a:r>
            <a:r>
              <a:rPr lang="ru-RU" sz="2000" dirty="0" err="1"/>
              <a:t>пшениці</a:t>
            </a:r>
            <a:r>
              <a:rPr lang="ru-RU" sz="2000" dirty="0"/>
              <a:t>, </a:t>
            </a:r>
            <a:r>
              <a:rPr lang="ru-RU" sz="2000" dirty="0" smtClean="0"/>
              <a:t>а з </a:t>
            </a:r>
            <a:r>
              <a:rPr lang="ru-RU" sz="2000" dirty="0" err="1"/>
              <a:t>іншої</a:t>
            </a:r>
            <a:r>
              <a:rPr lang="ru-RU" sz="2000" dirty="0"/>
              <a:t> — у 2,5 раза </a:t>
            </a:r>
            <a:r>
              <a:rPr lang="ru-RU" sz="2000" dirty="0" err="1"/>
              <a:t>менше</a:t>
            </a:r>
            <a:r>
              <a:rPr lang="ru-RU" sz="2000" dirty="0"/>
              <a:t>. </a:t>
            </a:r>
            <a:r>
              <a:rPr lang="ru-RU" sz="2000" dirty="0" err="1"/>
              <a:t>Урожайність</a:t>
            </a:r>
            <a:r>
              <a:rPr lang="ru-RU" sz="2000" dirty="0"/>
              <a:t> </a:t>
            </a:r>
            <a:r>
              <a:rPr lang="ru-RU" sz="2000" dirty="0" err="1"/>
              <a:t>пшениці</a:t>
            </a:r>
            <a:r>
              <a:rPr lang="ru-RU" sz="2000" dirty="0"/>
              <a:t> </a:t>
            </a:r>
            <a:r>
              <a:rPr lang="ru-RU" sz="2000" dirty="0" smtClean="0"/>
              <a:t>з 1 </a:t>
            </a:r>
            <a:r>
              <a:rPr lang="ru-RU" sz="2000" dirty="0"/>
              <a:t>га на </a:t>
            </a:r>
            <a:r>
              <a:rPr lang="ru-RU" sz="2000" dirty="0" err="1"/>
              <a:t>обох</a:t>
            </a:r>
            <a:r>
              <a:rPr lang="ru-RU" sz="2000" dirty="0"/>
              <a:t> </a:t>
            </a:r>
            <a:r>
              <a:rPr lang="ru-RU" sz="2000" dirty="0" err="1"/>
              <a:t>ділянках</a:t>
            </a:r>
            <a:r>
              <a:rPr lang="ru-RU" sz="2000" dirty="0"/>
              <a:t> </a:t>
            </a:r>
            <a:r>
              <a:rPr lang="ru-RU" sz="2000" dirty="0" err="1"/>
              <a:t>була</a:t>
            </a:r>
            <a:r>
              <a:rPr lang="ru-RU" sz="2000" dirty="0"/>
              <a:t> 35 ц. </a:t>
            </a:r>
            <a:r>
              <a:rPr lang="ru-RU" sz="2000" dirty="0" err="1" smtClean="0"/>
              <a:t>Знайди</a:t>
            </a:r>
            <a:r>
              <a:rPr lang="ru-RU" sz="2000" dirty="0" smtClean="0"/>
              <a:t> </a:t>
            </a:r>
            <a:r>
              <a:rPr lang="ru-RU" sz="2000" dirty="0" err="1" smtClean="0"/>
              <a:t>площу</a:t>
            </a:r>
            <a:r>
              <a:rPr lang="ru-RU" sz="2000" dirty="0" smtClean="0"/>
              <a:t> </a:t>
            </a:r>
            <a:r>
              <a:rPr lang="ru-RU" sz="2000" dirty="0" err="1" smtClean="0"/>
              <a:t>кожної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ділянки</a:t>
            </a:r>
            <a:r>
              <a:rPr lang="ru-RU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6529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 t="1" b="-1710"/>
          <a:stretch/>
        </p:blipFill>
        <p:spPr>
          <a:xfrm rot="16200000">
            <a:off x="3859788" y="517600"/>
            <a:ext cx="4861362" cy="40864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/>
          <a:stretch/>
        </p:blipFill>
        <p:spPr>
          <a:xfrm rot="16200000">
            <a:off x="207349" y="551952"/>
            <a:ext cx="4861362" cy="4017736"/>
          </a:xfrm>
          <a:prstGeom prst="rect">
            <a:avLst/>
          </a:prstGeom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971600" y="141480"/>
            <a:ext cx="741682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3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385913" y="519523"/>
            <a:ext cx="8280920" cy="460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№</a:t>
            </a: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 1461 (1, 2),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1470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, </a:t>
            </a:r>
            <a:r>
              <a:rPr lang="uk-UA" sz="2400" b="1" dirty="0" smtClean="0">
                <a:solidFill>
                  <a:srgbClr val="C00000"/>
                </a:solidFill>
                <a:latin typeface="Arial Narrow" pitchFamily="34" charset="0"/>
              </a:rPr>
              <a:t>1472,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1487</a:t>
            </a:r>
            <a:endParaRPr lang="uk-UA" sz="2400" b="1" dirty="0">
              <a:solidFill>
                <a:srgbClr val="C00000"/>
              </a:solidFill>
              <a:latin typeface="Arial Narrow" pitchFamily="34" charset="0"/>
            </a:endParaRPr>
          </a:p>
          <a:p>
            <a:pPr marL="0" indent="0" algn="ctr">
              <a:buNone/>
            </a:pPr>
            <a:endParaRPr lang="uk-UA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4968" y="980047"/>
            <a:ext cx="73628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1472. </a:t>
            </a:r>
            <a:r>
              <a:rPr lang="ru-RU" sz="2000" dirty="0"/>
              <a:t>Купили 2,4 кг </a:t>
            </a:r>
            <a:r>
              <a:rPr lang="ru-RU" sz="2000" dirty="0" err="1"/>
              <a:t>яблук</a:t>
            </a:r>
            <a:r>
              <a:rPr lang="ru-RU" sz="2000" dirty="0"/>
              <a:t> і 1,5 кг </a:t>
            </a:r>
            <a:r>
              <a:rPr lang="ru-RU" sz="2000" dirty="0" err="1"/>
              <a:t>абрикосів</a:t>
            </a:r>
            <a:r>
              <a:rPr lang="ru-RU" sz="2000" dirty="0"/>
              <a:t>. За </a:t>
            </a:r>
            <a:r>
              <a:rPr lang="ru-RU" sz="2000" dirty="0" smtClean="0"/>
              <a:t>всю покупку </a:t>
            </a:r>
            <a:r>
              <a:rPr lang="ru-RU" sz="2000" dirty="0"/>
              <a:t>заплатили 80,16 грн. </a:t>
            </a:r>
            <a:r>
              <a:rPr lang="ru-RU" sz="2000" dirty="0" err="1"/>
              <a:t>Скільки</a:t>
            </a:r>
            <a:r>
              <a:rPr lang="ru-RU" sz="2000" dirty="0"/>
              <a:t> </a:t>
            </a:r>
            <a:r>
              <a:rPr lang="ru-RU" sz="2000" dirty="0" err="1"/>
              <a:t>коштує</a:t>
            </a:r>
            <a:r>
              <a:rPr lang="ru-RU" sz="2000" dirty="0"/>
              <a:t> 1 </a:t>
            </a:r>
            <a:r>
              <a:rPr lang="ru-RU" sz="2000" dirty="0" smtClean="0"/>
              <a:t>кг </a:t>
            </a:r>
            <a:r>
              <a:rPr lang="ru-RU" sz="2000" dirty="0" err="1" smtClean="0"/>
              <a:t>абрикосів</a:t>
            </a:r>
            <a:r>
              <a:rPr lang="ru-RU" sz="2000" dirty="0"/>
              <a:t>, </a:t>
            </a:r>
            <a:r>
              <a:rPr lang="ru-RU" sz="2000" dirty="0" err="1"/>
              <a:t>якщо</a:t>
            </a:r>
            <a:r>
              <a:rPr lang="ru-RU" sz="2000" dirty="0"/>
              <a:t> 1 кг </a:t>
            </a:r>
            <a:r>
              <a:rPr lang="ru-RU" sz="2000" dirty="0" err="1"/>
              <a:t>яблук</a:t>
            </a:r>
            <a:r>
              <a:rPr lang="ru-RU" sz="2000" dirty="0"/>
              <a:t> </a:t>
            </a:r>
            <a:r>
              <a:rPr lang="ru-RU" sz="2000" dirty="0" err="1"/>
              <a:t>коштує</a:t>
            </a:r>
            <a:r>
              <a:rPr lang="ru-RU" sz="2000" dirty="0"/>
              <a:t> 14,4 </a:t>
            </a:r>
            <a:r>
              <a:rPr lang="ru-RU" sz="2000" dirty="0" err="1"/>
              <a:t>грн</a:t>
            </a:r>
            <a:r>
              <a:rPr lang="ru-RU" sz="2000" dirty="0"/>
              <a:t>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130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 t="1" b="-1710"/>
          <a:stretch/>
        </p:blipFill>
        <p:spPr>
          <a:xfrm rot="16200000">
            <a:off x="3859788" y="517600"/>
            <a:ext cx="4861362" cy="40864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/>
          <a:stretch/>
        </p:blipFill>
        <p:spPr>
          <a:xfrm rot="16200000">
            <a:off x="207349" y="551952"/>
            <a:ext cx="4861362" cy="4017736"/>
          </a:xfrm>
          <a:prstGeom prst="rect">
            <a:avLst/>
          </a:prstGeom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971600" y="141480"/>
            <a:ext cx="741682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3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385913" y="519523"/>
            <a:ext cx="8280920" cy="460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№</a:t>
            </a: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 1461 (1, 2), 1450, 1464, </a:t>
            </a:r>
            <a:r>
              <a:rPr lang="uk-UA" sz="2400" b="1" dirty="0" smtClean="0">
                <a:solidFill>
                  <a:srgbClr val="C00000"/>
                </a:solidFill>
                <a:latin typeface="Arial Narrow" pitchFamily="34" charset="0"/>
              </a:rPr>
              <a:t>1487</a:t>
            </a:r>
            <a:endParaRPr lang="uk-UA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4968" y="980047"/>
            <a:ext cx="73628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1487. </a:t>
            </a:r>
            <a:r>
              <a:rPr lang="ru-RU" sz="2000" dirty="0" err="1"/>
              <a:t>Довжина</a:t>
            </a:r>
            <a:r>
              <a:rPr lang="ru-RU" sz="2000" dirty="0"/>
              <a:t> </a:t>
            </a:r>
            <a:r>
              <a:rPr lang="ru-RU" sz="2000" dirty="0" err="1"/>
              <a:t>прямокутного</a:t>
            </a:r>
            <a:r>
              <a:rPr lang="ru-RU" sz="2000" dirty="0"/>
              <a:t> </a:t>
            </a:r>
            <a:r>
              <a:rPr lang="ru-RU" sz="2000" dirty="0" err="1"/>
              <a:t>паралелепіпеда</a:t>
            </a:r>
            <a:r>
              <a:rPr lang="ru-RU" sz="2000" dirty="0"/>
              <a:t> </a:t>
            </a:r>
            <a:r>
              <a:rPr lang="ru-RU" sz="2000" dirty="0" err="1" smtClean="0"/>
              <a:t>дорівнює</a:t>
            </a:r>
            <a:r>
              <a:rPr lang="ru-RU" sz="2000" dirty="0" smtClean="0"/>
              <a:t> 2 </a:t>
            </a:r>
            <a:r>
              <a:rPr lang="ru-RU" sz="2000" dirty="0" err="1"/>
              <a:t>дм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в 1,25 раза </a:t>
            </a:r>
            <a:r>
              <a:rPr lang="ru-RU" sz="2000" dirty="0" err="1"/>
              <a:t>більше</a:t>
            </a:r>
            <a:r>
              <a:rPr lang="ru-RU" sz="2000" dirty="0"/>
              <a:t> за ширину і </a:t>
            </a:r>
            <a:r>
              <a:rPr lang="ru-RU" sz="2000" dirty="0" smtClean="0"/>
              <a:t>в 1,6 </a:t>
            </a:r>
            <a:r>
              <a:rPr lang="ru-RU" sz="2000" dirty="0"/>
              <a:t>раза </a:t>
            </a:r>
            <a:r>
              <a:rPr lang="ru-RU" sz="2000" dirty="0" err="1"/>
              <a:t>більше</a:t>
            </a:r>
            <a:r>
              <a:rPr lang="ru-RU" sz="2000" dirty="0"/>
              <a:t> за </a:t>
            </a:r>
            <a:r>
              <a:rPr lang="ru-RU" sz="2000" dirty="0" err="1"/>
              <a:t>висоту</a:t>
            </a:r>
            <a:r>
              <a:rPr lang="ru-RU" sz="2000" dirty="0"/>
              <a:t>. </a:t>
            </a:r>
            <a:r>
              <a:rPr lang="ru-RU" sz="2000" dirty="0" err="1"/>
              <a:t>Знайди</a:t>
            </a:r>
            <a:endParaRPr lang="ru-RU" sz="2000" dirty="0"/>
          </a:p>
          <a:p>
            <a:r>
              <a:rPr lang="ru-RU" sz="2000" dirty="0" err="1"/>
              <a:t>об’єм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 err="1" smtClean="0"/>
              <a:t>прямокутного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паралелепіпеда</a:t>
            </a:r>
            <a:r>
              <a:rPr lang="ru-RU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5396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41480"/>
            <a:ext cx="6984776" cy="97210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800" b="1" dirty="0" smtClean="0">
                <a:solidFill>
                  <a:srgbClr val="002060"/>
                </a:solidFill>
                <a:latin typeface="Arial Narrow" pitchFamily="34" charset="0"/>
              </a:rPr>
              <a:t>Домашнє завдання:</a:t>
            </a:r>
            <a:endParaRPr lang="uk-UA" sz="4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05970" y="4948015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Двойная волна 4"/>
          <p:cNvSpPr/>
          <p:nvPr/>
        </p:nvSpPr>
        <p:spPr>
          <a:xfrm>
            <a:off x="2627784" y="1383618"/>
            <a:ext cx="5472608" cy="1861384"/>
          </a:xfrm>
          <a:prstGeom prst="doubleWav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Yu Gothic UI Semilight" panose="020B0400000000000000" pitchFamily="34" charset="-128"/>
              </a:rPr>
              <a:t>Повторити § 41 (</a:t>
            </a:r>
            <a:r>
              <a:rPr lang="ru-RU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Yu Gothic UI Semilight" panose="020B0400000000000000" pitchFamily="34" charset="-128"/>
              </a:rPr>
              <a:t>правила), </a:t>
            </a:r>
            <a:endParaRPr lang="uk-UA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ea typeface="Yu Gothic UI Semilight" panose="020B0400000000000000" pitchFamily="34" charset="-128"/>
            </a:endParaRPr>
          </a:p>
          <a:p>
            <a:pPr algn="ctr"/>
            <a:r>
              <a:rPr lang="uk-UA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Yu Gothic UI Semilight" panose="020B0400000000000000" pitchFamily="34" charset="-128"/>
              </a:rPr>
              <a:t>№ 1462 </a:t>
            </a:r>
            <a:r>
              <a:rPr lang="uk-UA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Yu Gothic UI Semilight" panose="020B0400000000000000" pitchFamily="34" charset="-128"/>
              </a:rPr>
              <a:t>(3, 4), 1471, 1473</a:t>
            </a:r>
            <a:endParaRPr lang="uk-UA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ea typeface="Yu Gothic UI Semilight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3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5101</TotalTime>
  <Words>257</Words>
  <Application>Microsoft Office PowerPoint</Application>
  <PresentationFormat>Экран (16:9)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Математика 5 клас</vt:lpstr>
      <vt:lpstr>Презентация PowerPoint</vt:lpstr>
      <vt:lpstr>Ділення на десятковий дріб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Домашнє завдання: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TEST</cp:lastModifiedBy>
  <cp:revision>249</cp:revision>
  <dcterms:created xsi:type="dcterms:W3CDTF">2018-06-09T07:17:16Z</dcterms:created>
  <dcterms:modified xsi:type="dcterms:W3CDTF">2022-04-11T20:56:48Z</dcterms:modified>
</cp:coreProperties>
</file>