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74" r:id="rId4"/>
    <p:sldId id="311" r:id="rId5"/>
    <p:sldId id="319" r:id="rId6"/>
    <p:sldId id="320" r:id="rId7"/>
    <p:sldId id="321" r:id="rId8"/>
    <p:sldId id="322" r:id="rId9"/>
    <p:sldId id="323" r:id="rId10"/>
    <p:sldId id="263" r:id="rId11"/>
    <p:sldId id="267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32A"/>
    <a:srgbClr val="51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ksanakovalenko.blogspot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110251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Математика 5 клас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108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1480"/>
            <a:ext cx="6984776" cy="9721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Домашнє завдання: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494801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627784" y="1383618"/>
            <a:ext cx="5472608" cy="1861384"/>
          </a:xfrm>
          <a:prstGeom prst="doubleWav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Повторити § </a:t>
            </a:r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41 (</a:t>
            </a:r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правила), </a:t>
            </a:r>
            <a:endParaRPr lang="uk-UA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Yu Gothic UI Semilight" panose="020B0400000000000000" pitchFamily="34" charset="-128"/>
            </a:endParaRPr>
          </a:p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 </a:t>
            </a:r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1462 (1, 2), 1451, 1465</a:t>
            </a:r>
            <a:endParaRPr lang="uk-UA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4973601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0315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Література:</a:t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 С. П., Маркова I.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уроки математики.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 семестр). — X. : Вид.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«Основа», 2013. — 302 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О.С.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Генеза, 2018. — 352 с.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Інтернет-ресурси:</a:t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http://oksanakovalenko.blogspot.com</a:t>
            </a:r>
            <a:r>
              <a:rPr lang="uk-UA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12925" y="213808"/>
            <a:ext cx="715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Усне опитування </a:t>
            </a:r>
            <a:endParaRPr lang="uk-UA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17751"/>
          <a:stretch/>
        </p:blipFill>
        <p:spPr>
          <a:xfrm>
            <a:off x="946889" y="923369"/>
            <a:ext cx="744253" cy="134302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058914" y="923369"/>
            <a:ext cx="6257501" cy="1792397"/>
          </a:xfrm>
          <a:prstGeom prst="wedgeEllipseCallout">
            <a:avLst>
              <a:gd name="adj1" fmla="val -56817"/>
              <a:gd name="adj2" fmla="val -250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buFontTx/>
              <a:buAutoNum type="arabicParenR"/>
            </a:pP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uk-UA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 число на десятковий дріб?</a:t>
            </a:r>
          </a:p>
          <a:p>
            <a:pPr lvl="0">
              <a:buFontTx/>
              <a:buAutoNum type="arabicParenR"/>
            </a:pP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uk-UA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 десятковий дріб на </a:t>
            </a: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</a:t>
            </a: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на </a:t>
            </a: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</a:t>
            </a: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uk-UA" sz="2000" b="1" dirty="0" smtClean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791" y="2757323"/>
            <a:ext cx="779320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1438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2800" dirty="0"/>
              <a:t> </a:t>
            </a:r>
            <a:r>
              <a:rPr lang="ru-RU" sz="2800" dirty="0" err="1"/>
              <a:t>Обчисли</a:t>
            </a:r>
            <a:r>
              <a:rPr lang="ru-RU" sz="2800" dirty="0"/>
              <a:t> (</a:t>
            </a:r>
            <a:r>
              <a:rPr lang="ru-RU" sz="2800" i="1" dirty="0" err="1"/>
              <a:t>усно</a:t>
            </a:r>
            <a:r>
              <a:rPr lang="ru-RU" sz="2800" dirty="0"/>
              <a:t>):</a:t>
            </a:r>
          </a:p>
          <a:p>
            <a:r>
              <a:rPr lang="ru-RU" sz="2800" dirty="0"/>
              <a:t>1) 8 : 0,8; </a:t>
            </a:r>
            <a:r>
              <a:rPr lang="ru-RU" sz="2800" dirty="0" smtClean="0"/>
              <a:t>		2</a:t>
            </a:r>
            <a:r>
              <a:rPr lang="ru-RU" sz="2800" dirty="0"/>
              <a:t>) 4 : 0,1; </a:t>
            </a:r>
            <a:r>
              <a:rPr lang="ru-RU" sz="2800" dirty="0" smtClean="0"/>
              <a:t>		3</a:t>
            </a:r>
            <a:r>
              <a:rPr lang="ru-RU" sz="2800" dirty="0"/>
              <a:t>) 7,2 : 0,8;</a:t>
            </a:r>
          </a:p>
          <a:p>
            <a:r>
              <a:rPr lang="ru-RU" sz="2800" dirty="0"/>
              <a:t>4) 5 : 0,05; </a:t>
            </a:r>
            <a:r>
              <a:rPr lang="ru-RU" sz="2800" dirty="0" smtClean="0"/>
              <a:t>		5</a:t>
            </a:r>
            <a:r>
              <a:rPr lang="ru-RU" sz="2800" dirty="0"/>
              <a:t>) 2,4 : 1,2; </a:t>
            </a:r>
            <a:r>
              <a:rPr lang="ru-RU" sz="2800" dirty="0" smtClean="0"/>
              <a:t>		6</a:t>
            </a:r>
            <a:r>
              <a:rPr lang="ru-RU" sz="2800" dirty="0"/>
              <a:t>) 56 : 0,7;</a:t>
            </a:r>
          </a:p>
          <a:p>
            <a:r>
              <a:rPr lang="ru-RU" sz="2800" dirty="0"/>
              <a:t>7) 0,8 : 0,04; </a:t>
            </a:r>
            <a:r>
              <a:rPr lang="ru-RU" sz="2800" dirty="0" smtClean="0"/>
              <a:t>	8</a:t>
            </a:r>
            <a:r>
              <a:rPr lang="ru-RU" sz="2800" dirty="0"/>
              <a:t>) 28 : 0,14; </a:t>
            </a:r>
            <a:r>
              <a:rPr lang="ru-RU" sz="2800" dirty="0" smtClean="0"/>
              <a:t>		9</a:t>
            </a:r>
            <a:r>
              <a:rPr lang="ru-RU" sz="2800" dirty="0"/>
              <a:t>) 0,42 : 0,21.</a:t>
            </a:r>
            <a:endParaRPr lang="uk-UA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195486"/>
            <a:ext cx="7992888" cy="22322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Ділення </a:t>
            </a:r>
            <a:r>
              <a:rPr lang="uk-UA" sz="4800" b="1" dirty="0">
                <a:solidFill>
                  <a:srgbClr val="002060"/>
                </a:solidFill>
                <a:latin typeface="Arial Narrow" pitchFamily="34" charset="0"/>
              </a:rPr>
              <a:t>на десятковий </a:t>
            </a: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дріб</a:t>
            </a:r>
            <a:b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108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 1461(1, 2), 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1450, 1464, 1468, 1480</a:t>
            </a: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1461. </a:t>
            </a:r>
            <a:r>
              <a:rPr lang="ru-RU" sz="2400" dirty="0" err="1" smtClean="0"/>
              <a:t>Знайди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/>
              <a:t>виразу</a:t>
            </a:r>
            <a:r>
              <a:rPr lang="ru-RU" sz="2400" dirty="0"/>
              <a:t>:</a:t>
            </a:r>
          </a:p>
          <a:p>
            <a:r>
              <a:rPr lang="ru-RU" sz="2400" dirty="0"/>
              <a:t>1) (32,526 : 3,9 + 2,26) ⋅ </a:t>
            </a:r>
            <a:r>
              <a:rPr lang="ru-RU" sz="2400" dirty="0" smtClean="0"/>
              <a:t>5,4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90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1461(1, 2),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1450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1464, 1468, 1480</a:t>
            </a: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1461. </a:t>
            </a:r>
            <a:r>
              <a:rPr lang="ru-RU" sz="2400" dirty="0" err="1" smtClean="0"/>
              <a:t>Знайди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/>
              <a:t>виразу</a:t>
            </a:r>
            <a:r>
              <a:rPr lang="ru-RU" sz="2400" dirty="0"/>
              <a:t>: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) (2,4 ⋅ 1,23 – 1,937) : </a:t>
            </a:r>
            <a:r>
              <a:rPr lang="ru-RU" sz="2400" dirty="0" smtClean="0"/>
              <a:t>3,5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815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1461 (1, 2), </a:t>
            </a:r>
            <a:r>
              <a:rPr lang="uk-UA" sz="2400" b="1" dirty="0" smtClean="0">
                <a:solidFill>
                  <a:srgbClr val="C9132A"/>
                </a:solidFill>
                <a:latin typeface="Arial Narrow" pitchFamily="34" charset="0"/>
              </a:rPr>
              <a:t>1450,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1464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1468, 1480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1450. </a:t>
            </a:r>
            <a:r>
              <a:rPr lang="ru-RU" sz="2400" dirty="0"/>
              <a:t>3,7 кг </a:t>
            </a:r>
            <a:r>
              <a:rPr lang="ru-RU" sz="2400" dirty="0" err="1"/>
              <a:t>борошна</a:t>
            </a:r>
            <a:r>
              <a:rPr lang="ru-RU" sz="2400" dirty="0"/>
              <a:t> </a:t>
            </a:r>
            <a:r>
              <a:rPr lang="ru-RU" sz="2400" dirty="0" err="1"/>
              <a:t>коштують</a:t>
            </a:r>
            <a:r>
              <a:rPr lang="ru-RU" sz="2400" dirty="0"/>
              <a:t> 42,92 грн. </a:t>
            </a:r>
            <a:r>
              <a:rPr lang="ru-RU" sz="2400" dirty="0" err="1"/>
              <a:t>Скільки</a:t>
            </a:r>
            <a:endParaRPr lang="ru-RU" sz="2400" dirty="0"/>
          </a:p>
          <a:p>
            <a:r>
              <a:rPr lang="ru-RU" sz="2400" dirty="0" err="1"/>
              <a:t>коштують</a:t>
            </a:r>
            <a:r>
              <a:rPr lang="ru-RU" sz="2400" dirty="0"/>
              <a:t> 2,5 кг такого </a:t>
            </a:r>
            <a:r>
              <a:rPr lang="ru-RU" sz="2400" dirty="0" err="1"/>
              <a:t>борошна</a:t>
            </a:r>
            <a:r>
              <a:rPr lang="ru-RU" sz="2400" dirty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6529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1461 (1, 2), 1450,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1464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1468, 1480</a:t>
            </a:r>
            <a:endParaRPr lang="uk-UA" sz="2400" b="1" dirty="0">
              <a:solidFill>
                <a:srgbClr val="C00000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1464. </a:t>
            </a:r>
            <a:r>
              <a:rPr lang="ru-RU" sz="2400" dirty="0"/>
              <a:t>У </a:t>
            </a:r>
            <a:r>
              <a:rPr lang="ru-RU" sz="2400" dirty="0" err="1"/>
              <a:t>першому</a:t>
            </a:r>
            <a:r>
              <a:rPr lang="ru-RU" sz="2400" dirty="0"/>
              <a:t> </a:t>
            </a:r>
            <a:r>
              <a:rPr lang="ru-RU" sz="2400" dirty="0" err="1"/>
              <a:t>пакеті</a:t>
            </a:r>
            <a:r>
              <a:rPr lang="ru-RU" sz="2400" dirty="0"/>
              <a:t> 8,96 кг </a:t>
            </a:r>
            <a:r>
              <a:rPr lang="ru-RU" sz="2400" dirty="0" err="1"/>
              <a:t>борошна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в 1,6</a:t>
            </a:r>
          </a:p>
          <a:p>
            <a:r>
              <a:rPr lang="ru-RU" sz="2400" dirty="0"/>
              <a:t>раза </a:t>
            </a:r>
            <a:r>
              <a:rPr lang="ru-RU" sz="2400" dirty="0" err="1"/>
              <a:t>більше</a:t>
            </a:r>
            <a:r>
              <a:rPr lang="ru-RU" sz="2400" dirty="0"/>
              <a:t>, </a:t>
            </a:r>
            <a:r>
              <a:rPr lang="ru-RU" sz="2400" dirty="0" err="1"/>
              <a:t>ніж</a:t>
            </a:r>
            <a:r>
              <a:rPr lang="ru-RU" sz="2400" dirty="0"/>
              <a:t> у другому.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кілограмів</a:t>
            </a:r>
            <a:r>
              <a:rPr lang="ru-RU" sz="2400" dirty="0"/>
              <a:t> </a:t>
            </a:r>
            <a:r>
              <a:rPr lang="ru-RU" sz="2400" dirty="0" err="1" smtClean="0"/>
              <a:t>борошна</a:t>
            </a:r>
            <a:r>
              <a:rPr lang="ru-RU" sz="2400" dirty="0" smtClean="0"/>
              <a:t> в </a:t>
            </a:r>
            <a:r>
              <a:rPr lang="ru-RU" sz="2400" dirty="0" err="1"/>
              <a:t>двох</a:t>
            </a:r>
            <a:r>
              <a:rPr lang="ru-RU" sz="2400" dirty="0"/>
              <a:t> пакетах?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304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1461 (1, 2), 1450, 1464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1468,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1480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1468</a:t>
            </a:r>
            <a:r>
              <a:rPr lang="ru-RU" sz="2400" dirty="0"/>
              <a:t>. </a:t>
            </a:r>
            <a:r>
              <a:rPr lang="ru-RU" sz="2400" dirty="0" err="1"/>
              <a:t>Площа</a:t>
            </a:r>
            <a:r>
              <a:rPr lang="ru-RU" sz="2400" dirty="0"/>
              <a:t> </a:t>
            </a:r>
            <a:r>
              <a:rPr lang="ru-RU" sz="2400" dirty="0" err="1"/>
              <a:t>прямокутника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 квадрата</a:t>
            </a:r>
          </a:p>
          <a:p>
            <a:r>
              <a:rPr lang="ru-RU" sz="2400" dirty="0" err="1"/>
              <a:t>зі</a:t>
            </a:r>
            <a:r>
              <a:rPr lang="ru-RU" sz="2400" dirty="0"/>
              <a:t> стороною 2,4 см.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прямокутника</a:t>
            </a:r>
            <a:r>
              <a:rPr lang="ru-RU" sz="2400" dirty="0"/>
              <a:t> </a:t>
            </a:r>
            <a:r>
              <a:rPr lang="ru-RU" sz="2400" dirty="0" err="1"/>
              <a:t>дорівнює</a:t>
            </a:r>
            <a:endParaRPr lang="ru-RU" sz="2400" dirty="0"/>
          </a:p>
          <a:p>
            <a:r>
              <a:rPr lang="ru-RU" sz="2400" dirty="0"/>
              <a:t>3,6 см. </a:t>
            </a:r>
            <a:r>
              <a:rPr lang="ru-RU" sz="2400" dirty="0" err="1" smtClean="0"/>
              <a:t>Знайди</a:t>
            </a:r>
            <a:r>
              <a:rPr lang="ru-RU" sz="2400" dirty="0" smtClean="0"/>
              <a:t> периметр </a:t>
            </a:r>
            <a:r>
              <a:rPr lang="ru-RU" sz="2400" dirty="0" err="1"/>
              <a:t>прямокутника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9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1461 (1, 2), 1450, 1464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1468,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1480</a:t>
            </a:r>
            <a:endParaRPr lang="uk-UA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8" y="980047"/>
            <a:ext cx="7362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1480. </a:t>
            </a:r>
            <a:r>
              <a:rPr lang="ru-RU" sz="2400" dirty="0" err="1"/>
              <a:t>Довжина</a:t>
            </a:r>
            <a:r>
              <a:rPr lang="ru-RU" sz="2400" dirty="0"/>
              <a:t> </a:t>
            </a:r>
            <a:r>
              <a:rPr lang="ru-RU" sz="2400" dirty="0" err="1"/>
              <a:t>прямокутника</a:t>
            </a:r>
            <a:r>
              <a:rPr lang="ru-RU" sz="2400" dirty="0"/>
              <a:t> 9,6 </a:t>
            </a:r>
            <a:r>
              <a:rPr lang="ru-RU" sz="2400" dirty="0" err="1"/>
              <a:t>дм</a:t>
            </a:r>
            <a:r>
              <a:rPr lang="ru-RU" sz="2400" dirty="0"/>
              <a:t>, </a:t>
            </a:r>
            <a:r>
              <a:rPr lang="ru-RU" sz="2400" dirty="0" smtClean="0"/>
              <a:t>ширина 2,7 </a:t>
            </a:r>
            <a:r>
              <a:rPr lang="ru-RU" sz="2400" dirty="0" err="1"/>
              <a:t>дм</a:t>
            </a:r>
            <a:r>
              <a:rPr lang="ru-RU" sz="2400" dirty="0"/>
              <a:t>. </a:t>
            </a:r>
            <a:endParaRPr lang="ru-RU" sz="2400" dirty="0" smtClean="0"/>
          </a:p>
          <a:p>
            <a:r>
              <a:rPr lang="ru-RU" sz="2400" dirty="0" smtClean="0"/>
              <a:t>У </a:t>
            </a:r>
            <a:r>
              <a:rPr lang="ru-RU" sz="2400" dirty="0" err="1"/>
              <a:t>скільки</a:t>
            </a:r>
            <a:r>
              <a:rPr lang="ru-RU" sz="2400" dirty="0"/>
              <a:t> </a:t>
            </a:r>
            <a:r>
              <a:rPr lang="ru-RU" sz="2400" dirty="0" err="1"/>
              <a:t>разів</a:t>
            </a:r>
            <a:r>
              <a:rPr lang="ru-RU" sz="2400" dirty="0"/>
              <a:t> </a:t>
            </a:r>
            <a:r>
              <a:rPr lang="ru-RU" sz="2400" dirty="0" err="1"/>
              <a:t>зменшиться</a:t>
            </a:r>
            <a:r>
              <a:rPr lang="ru-RU" sz="2400" dirty="0"/>
              <a:t> </a:t>
            </a:r>
            <a:r>
              <a:rPr lang="ru-RU" sz="2400" dirty="0" err="1" smtClean="0"/>
              <a:t>площа</a:t>
            </a:r>
            <a:r>
              <a:rPr lang="ru-RU" sz="2400" dirty="0" smtClean="0"/>
              <a:t> </a:t>
            </a:r>
            <a:r>
              <a:rPr lang="ru-RU" sz="2400" dirty="0" err="1" smtClean="0"/>
              <a:t>прямокутника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довжину</a:t>
            </a:r>
            <a:r>
              <a:rPr lang="ru-RU" sz="2400" dirty="0"/>
              <a:t> </a:t>
            </a:r>
            <a:r>
              <a:rPr lang="ru-RU" sz="2400" dirty="0" err="1"/>
              <a:t>зменшити</a:t>
            </a:r>
            <a:r>
              <a:rPr lang="ru-RU" sz="2400" dirty="0"/>
              <a:t> на 3,2 </a:t>
            </a:r>
            <a:r>
              <a:rPr lang="ru-RU" sz="2400" dirty="0" err="1"/>
              <a:t>дм</a:t>
            </a:r>
            <a:r>
              <a:rPr lang="ru-RU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19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4847</TotalTime>
  <Words>289</Words>
  <Application>Microsoft Office PowerPoint</Application>
  <PresentationFormat>Экран (16:9)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Математика 5 клас</vt:lpstr>
      <vt:lpstr>Презентация PowerPoint</vt:lpstr>
      <vt:lpstr>Ділення на десятковий дріб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TEST</cp:lastModifiedBy>
  <cp:revision>245</cp:revision>
  <dcterms:created xsi:type="dcterms:W3CDTF">2018-06-09T07:17:16Z</dcterms:created>
  <dcterms:modified xsi:type="dcterms:W3CDTF">2022-04-10T21:45:23Z</dcterms:modified>
</cp:coreProperties>
</file>