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7" r:id="rId3"/>
    <p:sldId id="274" r:id="rId4"/>
    <p:sldId id="308" r:id="rId5"/>
    <p:sldId id="311" r:id="rId6"/>
    <p:sldId id="309" r:id="rId7"/>
    <p:sldId id="316" r:id="rId8"/>
    <p:sldId id="312" r:id="rId9"/>
    <p:sldId id="314" r:id="rId10"/>
    <p:sldId id="317" r:id="rId11"/>
    <p:sldId id="313" r:id="rId12"/>
    <p:sldId id="318" r:id="rId13"/>
    <p:sldId id="315" r:id="rId14"/>
    <p:sldId id="263" r:id="rId15"/>
    <p:sldId id="267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32A"/>
    <a:srgbClr val="51A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34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oksanakovalenko.blogspot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72400" cy="1102519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 Narrow" pitchFamily="34" charset="0"/>
              </a:rPr>
              <a:t>Математика 5 клас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1" y="4585660"/>
            <a:ext cx="5732587" cy="538796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107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439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1453,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1454,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1456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828" y="1174401"/>
            <a:ext cx="74888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/>
              <a:t>1456. </a:t>
            </a:r>
            <a:r>
              <a:rPr lang="ru-RU" sz="2400" b="1" dirty="0" err="1"/>
              <a:t>Розв’яжи</a:t>
            </a:r>
            <a:r>
              <a:rPr lang="ru-RU" sz="2400" b="1" dirty="0"/>
              <a:t> </a:t>
            </a:r>
            <a:r>
              <a:rPr lang="ru-RU" sz="2400" b="1" dirty="0" err="1"/>
              <a:t>рівняння</a:t>
            </a:r>
            <a:r>
              <a:rPr lang="ru-RU" sz="2400" b="1" dirty="0"/>
              <a:t>: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2</a:t>
            </a:r>
            <a:r>
              <a:rPr lang="ru-RU" sz="2400" dirty="0"/>
              <a:t>) </a:t>
            </a:r>
            <a:r>
              <a:rPr lang="ru-RU" sz="2400" i="1" dirty="0"/>
              <a:t>у </a:t>
            </a:r>
            <a:r>
              <a:rPr lang="ru-RU" sz="2400" dirty="0"/>
              <a:t>⋅ 0,22 = 1,408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778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439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1453,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1454,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1456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0875" y="1131590"/>
            <a:ext cx="74888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/>
              <a:t>1456. </a:t>
            </a:r>
            <a:r>
              <a:rPr lang="ru-RU" sz="2400" b="1" dirty="0" err="1"/>
              <a:t>Розв’яжи</a:t>
            </a:r>
            <a:r>
              <a:rPr lang="ru-RU" sz="2400" b="1" dirty="0"/>
              <a:t> </a:t>
            </a:r>
            <a:r>
              <a:rPr lang="ru-RU" sz="2400" b="1" dirty="0" err="1"/>
              <a:t>рівняння</a:t>
            </a:r>
            <a:r>
              <a:rPr lang="ru-RU" sz="2400" b="1" dirty="0"/>
              <a:t>: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3</a:t>
            </a:r>
            <a:r>
              <a:rPr lang="ru-RU" sz="2400" dirty="0"/>
              <a:t>) 8,645 : </a:t>
            </a:r>
            <a:r>
              <a:rPr lang="ru-RU" sz="2400" i="1" dirty="0"/>
              <a:t>х </a:t>
            </a:r>
            <a:r>
              <a:rPr lang="ru-RU" sz="2400" dirty="0"/>
              <a:t>= 3,5; </a:t>
            </a:r>
            <a:r>
              <a:rPr lang="ru-RU" sz="2400" dirty="0" smtClean="0"/>
              <a:t>	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34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439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1453,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1454,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1456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0875" y="1131590"/>
            <a:ext cx="74888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/>
              <a:t>1456. </a:t>
            </a:r>
            <a:r>
              <a:rPr lang="ru-RU" sz="2400" b="1" dirty="0" err="1"/>
              <a:t>Розв’яжи</a:t>
            </a:r>
            <a:r>
              <a:rPr lang="ru-RU" sz="2400" b="1" dirty="0"/>
              <a:t> </a:t>
            </a:r>
            <a:r>
              <a:rPr lang="ru-RU" sz="2400" b="1" dirty="0" err="1"/>
              <a:t>рівняння</a:t>
            </a:r>
            <a:r>
              <a:rPr lang="ru-RU" sz="2400" b="1" dirty="0"/>
              <a:t>: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4</a:t>
            </a:r>
            <a:r>
              <a:rPr lang="ru-RU" sz="2400" dirty="0"/>
              <a:t>) 7</a:t>
            </a:r>
            <a:r>
              <a:rPr lang="ru-RU" sz="2400" i="1" dirty="0"/>
              <a:t>х </a:t>
            </a:r>
            <a:r>
              <a:rPr lang="ru-RU" sz="2400" dirty="0"/>
              <a:t>⋅ 1,2 = 13,104.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49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5876" y="-1"/>
            <a:ext cx="8232988" cy="1320215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Самостійна робота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72300"/>
              </p:ext>
            </p:extLst>
          </p:nvPr>
        </p:nvGraphicFramePr>
        <p:xfrm>
          <a:off x="899592" y="987574"/>
          <a:ext cx="7344816" cy="3888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555490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Варіант 1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Варіант 2</a:t>
                      </a:r>
                      <a:endParaRPr lang="ru-RU" sz="24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66471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1. Виконайте ділення: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1) 35,1:1,8; </a:t>
                      </a:r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2</a:t>
                      </a: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) 11,28:4,7;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3) 63:1,75; </a:t>
                      </a:r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4</a:t>
                      </a: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) 9,6:0,08.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1. </a:t>
                      </a:r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Виконайте ділення:</a:t>
                      </a:r>
                      <a:endParaRPr lang="ru-RU" sz="2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) 34,3:1,4; </a:t>
                      </a:r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2</a:t>
                      </a: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) 14,76:3,6;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3) 72:2,25; </a:t>
                      </a:r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 4</a:t>
                      </a: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) 2,7:0,06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66471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2. Розв’яжіть рівняння:</a:t>
                      </a:r>
                      <a:endParaRPr lang="ru-RU" sz="2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1) 48,768: </a:t>
                      </a:r>
                      <a:r>
                        <a:rPr lang="en-US" sz="2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uk-UA" sz="2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= 0,16;</a:t>
                      </a:r>
                      <a:endParaRPr lang="ru-RU" sz="2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2) 20,6</a:t>
                      </a:r>
                      <a:r>
                        <a:rPr lang="en-US" sz="2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x</a:t>
                      </a:r>
                      <a:r>
                        <a:rPr lang="uk-UA" sz="2400" b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= 124,63</a:t>
                      </a:r>
                      <a:endParaRPr lang="ru-RU" sz="2400" b="1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2. Розв’яжіть рівняння: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1) 46,674: </a:t>
                      </a:r>
                      <a:r>
                        <a:rPr lang="en-US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x</a:t>
                      </a: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= 0,18;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2) 18,4</a:t>
                      </a:r>
                      <a:r>
                        <a:rPr lang="en-US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x</a:t>
                      </a:r>
                      <a:r>
                        <a:rPr lang="uk-UA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 = 129,72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9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41480"/>
            <a:ext cx="6984776" cy="97210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Домашнє завдання:</a:t>
            </a: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5970" y="494801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Двойная волна 4"/>
          <p:cNvSpPr/>
          <p:nvPr/>
        </p:nvSpPr>
        <p:spPr>
          <a:xfrm>
            <a:off x="2699792" y="1383618"/>
            <a:ext cx="5400600" cy="1861384"/>
          </a:xfrm>
          <a:prstGeom prst="doubleWav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§ </a:t>
            </a:r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41 (</a:t>
            </a:r>
            <a:r>
              <a:rPr lang="ru-RU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правило с. 238)</a:t>
            </a:r>
            <a:endParaRPr lang="uk-UA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Yu Gothic UI Semilight" panose="020B0400000000000000" pitchFamily="34" charset="-128"/>
            </a:endParaRPr>
          </a:p>
          <a:p>
            <a:pPr algn="ctr"/>
            <a:r>
              <a:rPr lang="uk-UA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  <a:ea typeface="Yu Gothic UI Semilight" panose="020B0400000000000000" pitchFamily="34" charset="-128"/>
              </a:rPr>
              <a:t>№ 1440, 1455(1), 1457</a:t>
            </a:r>
            <a:endParaRPr lang="uk-UA" sz="32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  <a:ea typeface="Yu Gothic UI Semilight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30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4088" y="4973601"/>
            <a:ext cx="23391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05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0315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використаних джерел:</a:t>
            </a:r>
            <a:b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Література:</a:t>
            </a:r>
            <a:b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Бабенко С. П., Маркова I. 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уроки математики.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(II семестр). — X. : Вид.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«Основа», 2013. — 302 с.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О.С.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Генеза, 2018. — 352 с. </a:t>
            </a: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Інтернет-ресурси:</a:t>
            </a:r>
            <a:br>
              <a:rPr lang="uk-UA" altLang="ru-RU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http://oksanakovalenko.blogspot.com</a:t>
            </a:r>
            <a:r>
              <a:rPr lang="uk-UA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997012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2925" y="213808"/>
            <a:ext cx="7157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Опитування</a:t>
            </a:r>
            <a:endParaRPr lang="uk-UA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/>
          <a:srcRect r="17751"/>
          <a:stretch/>
        </p:blipFill>
        <p:spPr>
          <a:xfrm>
            <a:off x="946889" y="923369"/>
            <a:ext cx="744253" cy="1343025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058914" y="675472"/>
            <a:ext cx="6257501" cy="2616357"/>
          </a:xfrm>
          <a:prstGeom prst="wedgeEllipseCallout">
            <a:avLst>
              <a:gd name="adj1" fmla="val -56817"/>
              <a:gd name="adj2" fmla="val -250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buFontTx/>
              <a:buAutoNum type="arabicParenR"/>
            </a:pPr>
            <a:r>
              <a:rPr lang="uk-UA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uk-UA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поділити десятковий дріб на натуральне число?</a:t>
            </a:r>
          </a:p>
          <a:p>
            <a:pPr lvl="0">
              <a:buFontTx/>
              <a:buAutoNum type="arabicParenR"/>
            </a:pPr>
            <a:r>
              <a:rPr lang="uk-UA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uk-UA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поділити десятковий дріб на 10 і на 100</a:t>
            </a:r>
            <a:r>
              <a:rPr lang="uk-UA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>
              <a:buFontTx/>
              <a:buAutoNum type="arabicParenR"/>
            </a:pPr>
            <a:r>
              <a:rPr lang="uk-UA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</a:t>
            </a:r>
            <a:r>
              <a:rPr lang="uk-UA" sz="2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поділити число на десятковий дріб?</a:t>
            </a:r>
            <a:endParaRPr lang="uk-UA" sz="2000" b="1" dirty="0">
              <a:solidFill>
                <a:prstClr val="black">
                  <a:lumMod val="95000"/>
                  <a:lumOff val="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925" y="3122960"/>
            <a:ext cx="7635852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Arial Narrow" pitchFamily="34" charset="0"/>
              </a:rPr>
              <a:t>Обчисли усно:</a:t>
            </a:r>
          </a:p>
          <a:p>
            <a:r>
              <a:rPr lang="uk-UA" sz="2800" b="1" dirty="0" smtClean="0">
                <a:latin typeface="Arial Narrow" pitchFamily="34" charset="0"/>
              </a:rPr>
              <a:t>1) 9 : 0,9	2) 35 : 0,5	3) 6,4 : 0,8	4) 810 : 0,9</a:t>
            </a:r>
          </a:p>
          <a:p>
            <a:r>
              <a:rPr lang="uk-UA" sz="2800" b="1" dirty="0" smtClean="0">
                <a:latin typeface="Arial Narrow" pitchFamily="34" charset="0"/>
              </a:rPr>
              <a:t>5) 3 : 0,03	6) 2,4 : 1,2	7) 34 : 0,2	8) 0,33 : 0,11</a:t>
            </a:r>
            <a:r>
              <a:rPr lang="uk-UA" sz="2800" b="1" dirty="0" smtClean="0">
                <a:solidFill>
                  <a:srgbClr val="0070C0"/>
                </a:solidFill>
                <a:latin typeface="Arial Narrow" pitchFamily="34" charset="0"/>
              </a:rPr>
              <a:t>	</a:t>
            </a:r>
          </a:p>
          <a:p>
            <a:endParaRPr lang="uk-UA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9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556" y="195486"/>
            <a:ext cx="7992888" cy="223224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Ділення </a:t>
            </a:r>
            <a:r>
              <a:rPr lang="uk-UA" sz="4800" b="1" dirty="0">
                <a:solidFill>
                  <a:srgbClr val="002060"/>
                </a:solidFill>
                <a:latin typeface="Arial Narrow" pitchFamily="34" charset="0"/>
              </a:rPr>
              <a:t>на десятковий </a:t>
            </a:r>
            <a: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  <a:t>дріб</a:t>
            </a:r>
            <a:br>
              <a:rPr lang="uk-UA" sz="4800" b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uk-UA" sz="4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1" y="4585660"/>
            <a:ext cx="5732587" cy="538796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Урок 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107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416824" cy="543707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Arial Narrow" pitchFamily="34" charset="0"/>
              </a:rPr>
              <a:t>Ділення на 0,1; 0,01; 0,001;…</a:t>
            </a:r>
            <a:endParaRPr lang="uk-UA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1074" y="1417228"/>
            <a:ext cx="735187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Щоб поділити десятковий дріб на 0,1; 0,01; 0,001, треба в цьому дробі перенести кому вправо на стільки знаків, скільки нулів містить дільник перед одиницею.</a:t>
            </a:r>
            <a:endParaRPr lang="uk-UA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843558"/>
            <a:ext cx="560187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Arial Narrow" pitchFamily="34" charset="0"/>
              </a:rPr>
              <a:t>Правило</a:t>
            </a:r>
            <a:endParaRPr lang="uk-UA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4460" y="3507854"/>
            <a:ext cx="4241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35,567 : 0,01 = 3556,7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5694256" y="3984617"/>
            <a:ext cx="504056" cy="216024"/>
            <a:chOff x="3923928" y="4241681"/>
            <a:chExt cx="360040" cy="28803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3936033" y="4265817"/>
              <a:ext cx="0" cy="26389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3923928" y="4509120"/>
              <a:ext cx="36004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4283968" y="4241681"/>
              <a:ext cx="0" cy="288032"/>
            </a:xfrm>
            <a:prstGeom prst="line">
              <a:avLst/>
            </a:prstGeom>
            <a:ln w="57150">
              <a:solidFill>
                <a:srgbClr val="FF0000"/>
              </a:solidFill>
              <a:headEnd w="lg" len="lg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287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439</a:t>
            </a:r>
            <a:r>
              <a:rPr lang="uk-UA" sz="2400" b="1" dirty="0">
                <a:solidFill>
                  <a:srgbClr val="C00000"/>
                </a:solidFill>
                <a:latin typeface="Arial Narrow" pitchFamily="34" charset="0"/>
              </a:rPr>
              <a:t>, 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1453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, 1454, 1456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4969" y="739146"/>
            <a:ext cx="7362807" cy="4208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90000"/>
              </a:lnSpc>
            </a:pPr>
            <a:r>
              <a:rPr lang="ru-RU" sz="2400" b="1" dirty="0"/>
              <a:t>1439. </a:t>
            </a:r>
            <a:r>
              <a:rPr lang="ru-RU" sz="2400" dirty="0" err="1"/>
              <a:t>Виконай</a:t>
            </a:r>
            <a:r>
              <a:rPr lang="ru-RU" sz="2400" dirty="0"/>
              <a:t> </a:t>
            </a:r>
            <a:r>
              <a:rPr lang="ru-RU" sz="2400" dirty="0" err="1" smtClean="0"/>
              <a:t>ділення</a:t>
            </a:r>
            <a:r>
              <a:rPr lang="ru-RU" sz="2400" dirty="0" smtClean="0"/>
              <a:t>:</a:t>
            </a:r>
          </a:p>
          <a:p>
            <a:pPr marL="457200" indent="-457200">
              <a:lnSpc>
                <a:spcPct val="190000"/>
              </a:lnSpc>
              <a:buAutoNum type="arabicParenR"/>
            </a:pPr>
            <a:r>
              <a:rPr lang="ru-RU" sz="2400" dirty="0" smtClean="0"/>
              <a:t>14,2 : 0,1 			2) 0,7 : 0,1 		</a:t>
            </a:r>
          </a:p>
          <a:p>
            <a:pPr>
              <a:lnSpc>
                <a:spcPct val="190000"/>
              </a:lnSpc>
            </a:pPr>
            <a:r>
              <a:rPr lang="ru-RU" sz="2400" dirty="0" smtClean="0"/>
              <a:t>3</a:t>
            </a:r>
            <a:r>
              <a:rPr lang="ru-RU" sz="2400" dirty="0"/>
              <a:t>) 0,09 : </a:t>
            </a:r>
            <a:r>
              <a:rPr lang="ru-RU" sz="2400" dirty="0" smtClean="0"/>
              <a:t>0,1			4</a:t>
            </a:r>
            <a:r>
              <a:rPr lang="ru-RU" sz="2400" dirty="0"/>
              <a:t>) 8,3 : </a:t>
            </a:r>
            <a:r>
              <a:rPr lang="ru-RU" sz="2400" dirty="0" smtClean="0"/>
              <a:t>0,01 </a:t>
            </a:r>
          </a:p>
          <a:p>
            <a:pPr>
              <a:lnSpc>
                <a:spcPct val="190000"/>
              </a:lnSpc>
            </a:pPr>
            <a:r>
              <a:rPr lang="ru-RU" sz="2400" dirty="0" smtClean="0"/>
              <a:t>5</a:t>
            </a:r>
            <a:r>
              <a:rPr lang="ru-RU" sz="2400" dirty="0"/>
              <a:t>) 0,18 : </a:t>
            </a:r>
            <a:r>
              <a:rPr lang="ru-RU" sz="2400" dirty="0" smtClean="0"/>
              <a:t>0,01 			6</a:t>
            </a:r>
            <a:r>
              <a:rPr lang="ru-RU" sz="2400" dirty="0"/>
              <a:t>) 420 : </a:t>
            </a:r>
            <a:r>
              <a:rPr lang="ru-RU" sz="2400" dirty="0" smtClean="0"/>
              <a:t>0,01</a:t>
            </a:r>
            <a:endParaRPr lang="ru-RU" sz="2400" dirty="0"/>
          </a:p>
          <a:p>
            <a:pPr>
              <a:lnSpc>
                <a:spcPct val="190000"/>
              </a:lnSpc>
            </a:pPr>
            <a:r>
              <a:rPr lang="ru-RU" sz="2400" dirty="0"/>
              <a:t>7) 0,137 : </a:t>
            </a:r>
            <a:r>
              <a:rPr lang="ru-RU" sz="2400" dirty="0" smtClean="0"/>
              <a:t>0,001 		8</a:t>
            </a:r>
            <a:r>
              <a:rPr lang="ru-RU" sz="2400" dirty="0"/>
              <a:t>) 4,7 : </a:t>
            </a:r>
            <a:r>
              <a:rPr lang="ru-RU" sz="2400" dirty="0" smtClean="0"/>
              <a:t>0,001 </a:t>
            </a:r>
          </a:p>
          <a:p>
            <a:pPr>
              <a:lnSpc>
                <a:spcPct val="190000"/>
              </a:lnSpc>
            </a:pPr>
            <a:r>
              <a:rPr lang="ru-RU" sz="2400" dirty="0" smtClean="0"/>
              <a:t>9</a:t>
            </a:r>
            <a:r>
              <a:rPr lang="ru-RU" sz="2400" dirty="0"/>
              <a:t>) 482 : </a:t>
            </a:r>
            <a:r>
              <a:rPr lang="ru-RU" sz="2400" dirty="0" smtClean="0"/>
              <a:t>0,0001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190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439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uk-UA" sz="2400" b="1" dirty="0">
                <a:solidFill>
                  <a:srgbClr val="C00000"/>
                </a:solidFill>
                <a:latin typeface="Arial Narrow" pitchFamily="34" charset="0"/>
              </a:rPr>
              <a:t>1453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1454, 1456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003942"/>
            <a:ext cx="6912768" cy="9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6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439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uk-UA" sz="2400" b="1" dirty="0">
                <a:solidFill>
                  <a:srgbClr val="C00000"/>
                </a:solidFill>
                <a:latin typeface="Arial Narrow" pitchFamily="34" charset="0"/>
              </a:rPr>
              <a:t>1453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1454, 1456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003942"/>
            <a:ext cx="6912768" cy="9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439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1453,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1454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, 1456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31590"/>
            <a:ext cx="748883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/>
              <a:t>1454. </a:t>
            </a:r>
            <a:r>
              <a:rPr lang="ru-RU" sz="2400" dirty="0" err="1" smtClean="0"/>
              <a:t>Знайди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/>
              <a:t>виразу</a:t>
            </a:r>
            <a:r>
              <a:rPr lang="ru-RU" sz="2400" dirty="0"/>
              <a:t> </a:t>
            </a:r>
            <a:r>
              <a:rPr lang="ru-RU" sz="2400" i="1" dirty="0"/>
              <a:t>х </a:t>
            </a:r>
            <a:r>
              <a:rPr lang="ru-RU" sz="2400" dirty="0"/>
              <a:t>: 2,5 – </a:t>
            </a:r>
            <a:r>
              <a:rPr lang="ru-RU" sz="2400" i="1" dirty="0"/>
              <a:t>у </a:t>
            </a:r>
            <a:r>
              <a:rPr lang="ru-RU" sz="2400" dirty="0"/>
              <a:t>: 1,4, </a:t>
            </a:r>
            <a:r>
              <a:rPr lang="ru-RU" sz="2400" dirty="0" err="1"/>
              <a:t>якщо</a:t>
            </a:r>
            <a:endParaRPr lang="ru-RU" sz="2400" dirty="0"/>
          </a:p>
          <a:p>
            <a:pPr>
              <a:lnSpc>
                <a:spcPct val="120000"/>
              </a:lnSpc>
            </a:pPr>
            <a:r>
              <a:rPr lang="ru-RU" sz="2400" i="1" dirty="0"/>
              <a:t>х </a:t>
            </a:r>
            <a:r>
              <a:rPr lang="ru-RU" sz="2400" dirty="0"/>
              <a:t>= 9,75, </a:t>
            </a:r>
            <a:r>
              <a:rPr lang="ru-RU" sz="2400" i="1" dirty="0"/>
              <a:t>у </a:t>
            </a:r>
            <a:r>
              <a:rPr lang="ru-RU" sz="2400" dirty="0"/>
              <a:t>= 3,36.</a:t>
            </a:r>
          </a:p>
        </p:txBody>
      </p:sp>
    </p:spTree>
    <p:extLst>
      <p:ext uri="{BB962C8B-B14F-4D97-AF65-F5344CB8AC3E}">
        <p14:creationId xmlns:p14="http://schemas.microsoft.com/office/powerpoint/2010/main" val="36189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t="1" b="-1710"/>
          <a:stretch/>
        </p:blipFill>
        <p:spPr>
          <a:xfrm rot="16200000">
            <a:off x="3859788" y="517600"/>
            <a:ext cx="4861362" cy="4086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/>
          <a:stretch/>
        </p:blipFill>
        <p:spPr>
          <a:xfrm rot="16200000">
            <a:off x="207349" y="551952"/>
            <a:ext cx="4861362" cy="4017736"/>
          </a:xfrm>
          <a:prstGeom prst="rect">
            <a:avLst/>
          </a:prstGeom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971600" y="141480"/>
            <a:ext cx="74168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smtClean="0">
                <a:solidFill>
                  <a:srgbClr val="002060"/>
                </a:solidFill>
                <a:latin typeface="Arial Narrow" pitchFamily="34" charset="0"/>
              </a:rPr>
              <a:t>Розв'язування вправ</a:t>
            </a:r>
            <a:endParaRPr lang="uk-UA" sz="3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4955025"/>
            <a:ext cx="26380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http://oksanakovalenko.blogspot.com</a:t>
            </a:r>
            <a:endParaRPr lang="uk-UA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>
          <a:xfrm>
            <a:off x="385913" y="519523"/>
            <a:ext cx="8280920" cy="46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№</a:t>
            </a:r>
            <a:r>
              <a:rPr lang="en-US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439</a:t>
            </a:r>
            <a:r>
              <a:rPr lang="uk-UA" sz="2400" b="1" dirty="0">
                <a:solidFill>
                  <a:srgbClr val="002060"/>
                </a:solidFill>
                <a:latin typeface="Arial Narrow" pitchFamily="34" charset="0"/>
              </a:rPr>
              <a:t>, 1453, </a:t>
            </a:r>
            <a:r>
              <a:rPr lang="uk-UA" sz="2400" b="1" dirty="0" smtClean="0">
                <a:solidFill>
                  <a:srgbClr val="002060"/>
                </a:solidFill>
                <a:latin typeface="Arial Narrow" pitchFamily="34" charset="0"/>
              </a:rPr>
              <a:t>1454, </a:t>
            </a:r>
            <a:r>
              <a:rPr lang="uk-UA" sz="2400" b="1" dirty="0" smtClean="0">
                <a:solidFill>
                  <a:srgbClr val="C00000"/>
                </a:solidFill>
                <a:latin typeface="Arial Narrow" pitchFamily="34" charset="0"/>
              </a:rPr>
              <a:t>1456</a:t>
            </a:r>
            <a:endParaRPr lang="uk-UA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2828" y="1174401"/>
            <a:ext cx="7488832" cy="946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b="1" dirty="0"/>
              <a:t>1456. </a:t>
            </a:r>
            <a:r>
              <a:rPr lang="ru-RU" sz="2400" b="1" dirty="0" err="1"/>
              <a:t>Розв’яжи</a:t>
            </a:r>
            <a:r>
              <a:rPr lang="ru-RU" sz="2400" b="1" dirty="0"/>
              <a:t> </a:t>
            </a:r>
            <a:r>
              <a:rPr lang="ru-RU" sz="2400" b="1" dirty="0" err="1"/>
              <a:t>рівняння</a:t>
            </a:r>
            <a:r>
              <a:rPr lang="ru-RU" sz="2400" b="1" dirty="0"/>
              <a:t>:</a:t>
            </a:r>
          </a:p>
          <a:p>
            <a:pPr>
              <a:lnSpc>
                <a:spcPct val="120000"/>
              </a:lnSpc>
            </a:pPr>
            <a:r>
              <a:rPr lang="ru-RU" sz="2400" dirty="0"/>
              <a:t>1) 1,7</a:t>
            </a:r>
            <a:r>
              <a:rPr lang="ru-RU" sz="2400" i="1" dirty="0"/>
              <a:t>х </a:t>
            </a:r>
            <a:r>
              <a:rPr lang="ru-RU" sz="2400" dirty="0"/>
              <a:t>= 11,05; </a:t>
            </a:r>
            <a:r>
              <a:rPr lang="ru-RU" sz="2400" dirty="0" smtClean="0"/>
              <a:t>		2</a:t>
            </a:r>
            <a:r>
              <a:rPr lang="ru-RU" sz="2400" dirty="0"/>
              <a:t>) </a:t>
            </a:r>
            <a:r>
              <a:rPr lang="ru-RU" sz="2400" i="1" dirty="0"/>
              <a:t>у </a:t>
            </a:r>
            <a:r>
              <a:rPr lang="ru-RU" sz="2400" dirty="0"/>
              <a:t>⋅ 0,22 = 1,408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875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4659</TotalTime>
  <Words>387</Words>
  <Application>Microsoft Office PowerPoint</Application>
  <PresentationFormat>Экран (16:9)</PresentationFormat>
  <Paragraphs>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Математика 5 клас</vt:lpstr>
      <vt:lpstr>Презентация PowerPoint</vt:lpstr>
      <vt:lpstr>Ділення на десятковий дріб </vt:lpstr>
      <vt:lpstr>Ділення на 0,1; 0,01; 0,001;…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Самостійна робота</vt:lpstr>
      <vt:lpstr>Домашнє завдання: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TEST</cp:lastModifiedBy>
  <cp:revision>240</cp:revision>
  <dcterms:created xsi:type="dcterms:W3CDTF">2018-06-09T07:17:16Z</dcterms:created>
  <dcterms:modified xsi:type="dcterms:W3CDTF">2022-04-07T13:21:13Z</dcterms:modified>
</cp:coreProperties>
</file>