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74" r:id="rId4"/>
    <p:sldId id="301" r:id="rId5"/>
    <p:sldId id="305" r:id="rId6"/>
    <p:sldId id="307" r:id="rId7"/>
    <p:sldId id="308" r:id="rId8"/>
    <p:sldId id="306" r:id="rId9"/>
    <p:sldId id="309" r:id="rId10"/>
    <p:sldId id="310" r:id="rId11"/>
    <p:sldId id="311" r:id="rId12"/>
    <p:sldId id="312" r:id="rId13"/>
    <p:sldId id="263" r:id="rId14"/>
    <p:sldId id="267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32A"/>
    <a:srgbClr val="51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ksanakovalenko.blogspo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110251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Математика 5 клас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106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4200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1441, 1443, 1444,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1446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, 1447, 1448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980047"/>
            <a:ext cx="7542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1446. </a:t>
            </a:r>
            <a:r>
              <a:rPr lang="ru-RU" sz="2000" dirty="0" err="1"/>
              <a:t>Площа</a:t>
            </a:r>
            <a:r>
              <a:rPr lang="ru-RU" sz="2000" dirty="0"/>
              <a:t> </a:t>
            </a:r>
            <a:r>
              <a:rPr lang="ru-RU" sz="2000" dirty="0" err="1"/>
              <a:t>прямокутника</a:t>
            </a:r>
            <a:r>
              <a:rPr lang="ru-RU" sz="2000" dirty="0"/>
              <a:t> 17,095 см</a:t>
            </a:r>
            <a:r>
              <a:rPr lang="ru-RU" sz="2000" baseline="30000" dirty="0"/>
              <a:t>2</a:t>
            </a:r>
            <a:r>
              <a:rPr lang="ru-RU" sz="2000" dirty="0"/>
              <a:t>, 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довжина</a:t>
            </a:r>
            <a:endParaRPr lang="ru-RU" sz="2000" dirty="0"/>
          </a:p>
          <a:p>
            <a:r>
              <a:rPr lang="ru-RU" sz="2000" dirty="0" err="1"/>
              <a:t>дорівнює</a:t>
            </a:r>
            <a:r>
              <a:rPr lang="ru-RU" sz="2000" dirty="0"/>
              <a:t> 5,26 см. </a:t>
            </a:r>
            <a:r>
              <a:rPr lang="ru-RU" sz="2000" dirty="0" err="1" smtClean="0"/>
              <a:t>Знайди</a:t>
            </a:r>
            <a:r>
              <a:rPr lang="ru-RU" sz="2000" dirty="0" smtClean="0"/>
              <a:t> ширину </a:t>
            </a:r>
            <a:r>
              <a:rPr lang="ru-RU" sz="2000" dirty="0" err="1"/>
              <a:t>прямокутника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5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4200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1441, 1443, 1444, 1446,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1447,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1448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980047"/>
            <a:ext cx="4608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1447. </a:t>
            </a:r>
            <a:r>
              <a:rPr lang="ru-RU" sz="2000" dirty="0"/>
              <a:t>З поля </a:t>
            </a:r>
            <a:r>
              <a:rPr lang="ru-RU" sz="2000" dirty="0" err="1"/>
              <a:t>площею</a:t>
            </a:r>
            <a:r>
              <a:rPr lang="ru-RU" sz="2000" dirty="0"/>
              <a:t> 3,4 га </a:t>
            </a:r>
            <a:r>
              <a:rPr lang="ru-RU" sz="2000" dirty="0" err="1"/>
              <a:t>зібрали</a:t>
            </a:r>
            <a:r>
              <a:rPr lang="ru-RU" sz="2000" dirty="0"/>
              <a:t> 86,7 ц </a:t>
            </a:r>
            <a:r>
              <a:rPr lang="ru-RU" sz="2000" dirty="0" smtClean="0"/>
              <a:t>зерна. 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/>
              <a:t>урожай зерна </a:t>
            </a:r>
            <a:r>
              <a:rPr lang="ru-RU" sz="2000" dirty="0" err="1"/>
              <a:t>зібрали</a:t>
            </a:r>
            <a:r>
              <a:rPr lang="ru-RU" sz="2000" dirty="0"/>
              <a:t> в </a:t>
            </a:r>
            <a:r>
              <a:rPr lang="ru-RU" sz="2000" dirty="0" err="1"/>
              <a:t>середньому</a:t>
            </a:r>
            <a:r>
              <a:rPr lang="ru-RU" sz="2000" dirty="0"/>
              <a:t> з </a:t>
            </a:r>
            <a:r>
              <a:rPr lang="ru-RU" sz="2000" dirty="0" smtClean="0"/>
              <a:t>кожного гектара</a:t>
            </a:r>
            <a:r>
              <a:rPr lang="ru-RU" sz="2000" dirty="0"/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11" y="99277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4200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1441, 1443, 1444, 1446, 1447,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1448</a:t>
            </a:r>
            <a:endParaRPr lang="uk-UA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980047"/>
            <a:ext cx="7542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1448. </a:t>
            </a:r>
            <a:r>
              <a:rPr lang="ru-RU" sz="2000" dirty="0" err="1"/>
              <a:t>Маса</a:t>
            </a:r>
            <a:r>
              <a:rPr lang="ru-RU" sz="2000" dirty="0"/>
              <a:t> 18,6 см</a:t>
            </a:r>
            <a:r>
              <a:rPr lang="ru-RU" sz="2000" baseline="30000" dirty="0"/>
              <a:t>3</a:t>
            </a:r>
            <a:r>
              <a:rPr lang="ru-RU" sz="2000" dirty="0"/>
              <a:t> </a:t>
            </a:r>
            <a:r>
              <a:rPr lang="ru-RU" sz="2000" dirty="0" err="1"/>
              <a:t>латуні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158,1 г. </a:t>
            </a:r>
            <a:r>
              <a:rPr lang="ru-RU" sz="2000" dirty="0" err="1" smtClean="0"/>
              <a:t>Знайди</a:t>
            </a:r>
            <a:r>
              <a:rPr lang="ru-RU" sz="2000" dirty="0"/>
              <a:t> </a:t>
            </a:r>
            <a:r>
              <a:rPr lang="ru-RU" sz="2000" dirty="0" err="1" smtClean="0"/>
              <a:t>масу</a:t>
            </a:r>
            <a:r>
              <a:rPr lang="ru-RU" sz="2000" dirty="0" smtClean="0"/>
              <a:t> </a:t>
            </a:r>
            <a:r>
              <a:rPr lang="ru-RU" sz="2000" dirty="0"/>
              <a:t>25,4 см</a:t>
            </a:r>
            <a:r>
              <a:rPr lang="ru-RU" sz="2000" baseline="30000" dirty="0"/>
              <a:t>3</a:t>
            </a:r>
            <a:r>
              <a:rPr lang="ru-RU" sz="2000" dirty="0"/>
              <a:t> </a:t>
            </a:r>
            <a:r>
              <a:rPr lang="ru-RU" sz="2000" dirty="0" err="1"/>
              <a:t>латуні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2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1480"/>
            <a:ext cx="6984776" cy="9721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Домашнє завдання: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494801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771799" y="1383618"/>
            <a:ext cx="5053185" cy="1861384"/>
          </a:xfrm>
          <a:prstGeom prst="doubleWav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§ 41</a:t>
            </a:r>
          </a:p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№№ 1442, 1445 </a:t>
            </a:r>
          </a:p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Додатково </a:t>
            </a:r>
            <a:r>
              <a:rPr lang="uk-UA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</a:t>
            </a:r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 1449</a:t>
            </a:r>
          </a:p>
        </p:txBody>
      </p:sp>
    </p:spTree>
    <p:extLst>
      <p:ext uri="{BB962C8B-B14F-4D97-AF65-F5344CB8AC3E}">
        <p14:creationId xmlns:p14="http://schemas.microsoft.com/office/powerpoint/2010/main" val="365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7632848" cy="4973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 С. П., Маркова I.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уроки математики.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 семестр). — X. : Вид.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«Основа», 2013. — 302 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О.С.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Генеза, 2018. — 352 с.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alt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00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://oksanakovalenko.blogspot.com</a:t>
            </a:r>
            <a:r>
              <a:rPr lang="uk-UA" sz="200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00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n w="66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9701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2925" y="141480"/>
            <a:ext cx="7184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Гра «Як? Де? Чому?»</a:t>
            </a:r>
            <a:endParaRPr lang="uk-UA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17751"/>
          <a:stretch/>
        </p:blipFill>
        <p:spPr>
          <a:xfrm>
            <a:off x="905985" y="332264"/>
            <a:ext cx="744253" cy="1343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5048" y="2840243"/>
            <a:ext cx="748880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9042" y="640849"/>
            <a:ext cx="470886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AutoNum type="arabicParenR"/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 десятковий дріб на натуральне число?</a:t>
            </a:r>
          </a:p>
          <a:p>
            <a:pPr>
              <a:buAutoNum type="arabicParenR"/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 десятковий дріб на 10 і на 100?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071958" y="440963"/>
            <a:ext cx="982710" cy="741609"/>
          </a:xfrm>
          <a:prstGeom prst="wedgeEllipseCallout">
            <a:avLst>
              <a:gd name="adj1" fmla="val -121367"/>
              <a:gd name="adj2" fmla="val -148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ЯК?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r="17751"/>
          <a:stretch/>
        </p:blipFill>
        <p:spPr>
          <a:xfrm>
            <a:off x="7644085" y="1687627"/>
            <a:ext cx="744253" cy="1343025"/>
          </a:xfrm>
          <a:prstGeom prst="rect">
            <a:avLst/>
          </a:prstGeom>
        </p:spPr>
      </p:pic>
      <p:sp>
        <p:nvSpPr>
          <p:cNvPr id="12" name="Овальная выноска 11"/>
          <p:cNvSpPr/>
          <p:nvPr/>
        </p:nvSpPr>
        <p:spPr>
          <a:xfrm>
            <a:off x="6372200" y="1949934"/>
            <a:ext cx="982710" cy="741609"/>
          </a:xfrm>
          <a:prstGeom prst="wedgeEllipseCallout">
            <a:avLst>
              <a:gd name="adj1" fmla="val 95114"/>
              <a:gd name="adj2" fmla="val -280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ДЕ?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5048" y="2029824"/>
            <a:ext cx="517124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Де розташовані десяткові дроби на координатній прямій?</a:t>
            </a:r>
          </a:p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Де вперше застосовували десяткові дроби?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2485" y="3298453"/>
            <a:ext cx="5275853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Чому відповідь 19,2 : 0 = 19,2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неправильна?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Чому частка не зміниться, якщо ділене і дільник помножити або поділити на одне й те ж саме число?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r="17751"/>
          <a:stretch/>
        </p:blipFill>
        <p:spPr>
          <a:xfrm>
            <a:off x="730842" y="3621128"/>
            <a:ext cx="744253" cy="1343025"/>
          </a:xfrm>
          <a:prstGeom prst="rect">
            <a:avLst/>
          </a:prstGeom>
        </p:spPr>
      </p:pic>
      <p:sp>
        <p:nvSpPr>
          <p:cNvPr id="18" name="Овальная выноска 17"/>
          <p:cNvSpPr/>
          <p:nvPr/>
        </p:nvSpPr>
        <p:spPr>
          <a:xfrm>
            <a:off x="1607708" y="3887395"/>
            <a:ext cx="1330430" cy="741609"/>
          </a:xfrm>
          <a:prstGeom prst="wedgeEllipseCallout">
            <a:avLst>
              <a:gd name="adj1" fmla="val -72228"/>
              <a:gd name="adj2" fmla="val -469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ЧОМУ?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348979"/>
            <a:ext cx="7992888" cy="110251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Ділення </a:t>
            </a:r>
            <a:r>
              <a:rPr lang="uk-UA" sz="4800" b="1" dirty="0">
                <a:solidFill>
                  <a:srgbClr val="002060"/>
                </a:solidFill>
                <a:latin typeface="Arial Narrow" pitchFamily="34" charset="0"/>
              </a:rPr>
              <a:t>на десятковий дріб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106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62542" y="188839"/>
            <a:ext cx="6975153" cy="97576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Основна властивість частки</a:t>
            </a:r>
          </a:p>
          <a:p>
            <a:pPr marL="0" indent="0" algn="just">
              <a:buNone/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 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зміниться, якщо ділене і дільник помножити або поділити на одне й те ж саме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число.</a:t>
            </a:r>
            <a:endParaRPr lang="uk-UA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7979999" y="160332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48752" y="1203212"/>
            <a:ext cx="13706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>
                <a:solidFill>
                  <a:srgbClr val="0070C0"/>
                </a:solidFill>
                <a:latin typeface="Arial Narrow" pitchFamily="34" charset="0"/>
              </a:rPr>
              <a:t>Приклад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2943" y="1568817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25,4</a:t>
            </a:r>
            <a:endParaRPr lang="uk-UA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293" y="1538914"/>
            <a:ext cx="5944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35,56 : 1,4 = (35,56 ∙ 10) :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(1,4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 10) = 355,6 : 14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560" y="2010253"/>
            <a:ext cx="424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35,56 : 1,4 = 355,6 : 14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583341" y="2515726"/>
            <a:ext cx="288032" cy="216024"/>
            <a:chOff x="3923928" y="4241681"/>
            <a:chExt cx="360040" cy="288032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3936033" y="4265817"/>
              <a:ext cx="0" cy="2638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923928" y="4509120"/>
              <a:ext cx="36004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4283968" y="4241681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2638030" y="2524777"/>
            <a:ext cx="288032" cy="216024"/>
            <a:chOff x="3923928" y="4241681"/>
            <a:chExt cx="360040" cy="288032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3936033" y="4265817"/>
              <a:ext cx="0" cy="2638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923928" y="4509120"/>
              <a:ext cx="36004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4283968" y="4241681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862542" y="2623738"/>
            <a:ext cx="56018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b="1" dirty="0" smtClean="0">
                <a:solidFill>
                  <a:srgbClr val="0070C0"/>
                </a:solidFill>
                <a:latin typeface="Arial Narrow" pitchFamily="34" charset="0"/>
              </a:rPr>
              <a:t>Правило</a:t>
            </a:r>
            <a:endParaRPr lang="uk-UA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7563" t="-930" r="28" b="35015"/>
          <a:stretch/>
        </p:blipFill>
        <p:spPr>
          <a:xfrm>
            <a:off x="6332943" y="1954828"/>
            <a:ext cx="1647056" cy="1841058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55576" y="3032719"/>
            <a:ext cx="770485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поділити число на десятковий дріб, треба:</a:t>
            </a:r>
            <a:b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 діленому і дільнику перенести кому праворуч на стільки цифр,</a:t>
            </a:r>
            <a:b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скільки їх після коми в дільнику;</a:t>
            </a:r>
            <a:b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після цього виконати ділення на натуральне число;</a:t>
            </a:r>
            <a:b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якщо в діленому не вистачає знаків, тоді праворуч приписують нулі.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4" grpId="0"/>
      <p:bldP spid="16" grpId="0"/>
      <p:bldP spid="17" grpId="0"/>
      <p:bldP spid="62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 1441,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1443, 1444, 1446, 1447, 1448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29162" y="4654942"/>
            <a:ext cx="759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380  			2) 609  			3) 3,5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6152" y="958607"/>
            <a:ext cx="7400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2622 </a:t>
            </a:r>
            <a:r>
              <a:rPr lang="ru-RU" sz="2000" dirty="0"/>
              <a:t>: </a:t>
            </a:r>
            <a:r>
              <a:rPr lang="ru-RU" sz="2000" dirty="0" smtClean="0"/>
              <a:t>6,9 	          </a:t>
            </a:r>
            <a:r>
              <a:rPr lang="ru-RU" sz="2000" dirty="0" smtClean="0"/>
              <a:t>       2</a:t>
            </a:r>
            <a:r>
              <a:rPr lang="ru-RU" sz="2000" dirty="0"/>
              <a:t>) 304,5 : </a:t>
            </a:r>
            <a:r>
              <a:rPr lang="ru-RU" sz="2000" dirty="0" smtClean="0"/>
              <a:t>0,5 	       </a:t>
            </a:r>
            <a:r>
              <a:rPr lang="ru-RU" sz="2000" dirty="0" smtClean="0"/>
              <a:t>      3</a:t>
            </a:r>
            <a:r>
              <a:rPr lang="ru-RU" sz="2000" dirty="0"/>
              <a:t>) 16,45 : </a:t>
            </a:r>
            <a:r>
              <a:rPr lang="ru-RU" sz="2000" dirty="0" smtClean="0"/>
              <a:t>4,7</a:t>
            </a:r>
          </a:p>
        </p:txBody>
      </p:sp>
    </p:spTree>
    <p:extLst>
      <p:ext uri="{BB962C8B-B14F-4D97-AF65-F5344CB8AC3E}">
        <p14:creationId xmlns:p14="http://schemas.microsoft.com/office/powerpoint/2010/main" val="38103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 1441,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1443, 1444, 1446, 1447, 1448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29162" y="4654942"/>
            <a:ext cx="759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1,6   			5) 290  			6) 2,7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6152" y="958607"/>
            <a:ext cx="7706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4) 6 : </a:t>
            </a:r>
            <a:r>
              <a:rPr lang="ru-RU" sz="2000" dirty="0" smtClean="0"/>
              <a:t>3,75 	           </a:t>
            </a:r>
            <a:r>
              <a:rPr lang="ru-RU" sz="2000" dirty="0" smtClean="0"/>
              <a:t>     5</a:t>
            </a:r>
            <a:r>
              <a:rPr lang="ru-RU" sz="2000" dirty="0"/>
              <a:t>) 185,6 : </a:t>
            </a:r>
            <a:r>
              <a:rPr lang="ru-RU" sz="2000" dirty="0" smtClean="0"/>
              <a:t>0,64 	       </a:t>
            </a:r>
            <a:r>
              <a:rPr lang="ru-RU" sz="2000" dirty="0" smtClean="0"/>
              <a:t>      6</a:t>
            </a:r>
            <a:r>
              <a:rPr lang="ru-RU" sz="2000" dirty="0"/>
              <a:t>) 0,378 : </a:t>
            </a:r>
            <a:r>
              <a:rPr lang="ru-RU" sz="2000" dirty="0" smtClean="0"/>
              <a:t>0,14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 1441,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1443, 1444, 1446, 1447, 1448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29162" y="4654942"/>
            <a:ext cx="759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33  			8) 3,04  			9) 3,002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6153" y="958607"/>
            <a:ext cx="784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7) 1,056 : </a:t>
            </a:r>
            <a:r>
              <a:rPr lang="ru-RU" sz="2000" dirty="0" smtClean="0"/>
              <a:t>0,032	           </a:t>
            </a:r>
            <a:r>
              <a:rPr lang="ru-RU" sz="2000" dirty="0" smtClean="0"/>
              <a:t>     8</a:t>
            </a:r>
            <a:r>
              <a:rPr lang="ru-RU" sz="2000" dirty="0"/>
              <a:t>) 0,51376 : </a:t>
            </a:r>
            <a:r>
              <a:rPr lang="ru-RU" sz="2000" dirty="0" smtClean="0"/>
              <a:t>0,169	   </a:t>
            </a:r>
            <a:r>
              <a:rPr lang="ru-RU" sz="2000" dirty="0" smtClean="0"/>
              <a:t>9</a:t>
            </a:r>
            <a:r>
              <a:rPr lang="ru-RU" sz="2000" dirty="0"/>
              <a:t>) 8,7058 : </a:t>
            </a:r>
            <a:r>
              <a:rPr lang="ru-RU" sz="2000" dirty="0" smtClean="0"/>
              <a:t>2,9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475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4200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1441,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1443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, 1444, 1446, 1447, 1448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980047"/>
            <a:ext cx="7542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1443. </a:t>
            </a:r>
            <a:r>
              <a:rPr lang="ru-RU" sz="2000" dirty="0" err="1"/>
              <a:t>Довжина</a:t>
            </a:r>
            <a:r>
              <a:rPr lang="ru-RU" sz="2000" dirty="0"/>
              <a:t> </a:t>
            </a:r>
            <a:r>
              <a:rPr lang="ru-RU" sz="2000" dirty="0" err="1"/>
              <a:t>кроку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 </a:t>
            </a:r>
            <a:r>
              <a:rPr lang="ru-RU" sz="2000" dirty="0" err="1"/>
              <a:t>дорівнює</a:t>
            </a:r>
            <a:r>
              <a:rPr lang="ru-RU" sz="2000" dirty="0"/>
              <a:t> 0,75 м. </a:t>
            </a:r>
            <a:r>
              <a:rPr lang="ru-RU" sz="2000" dirty="0" err="1" smtClean="0"/>
              <a:t>Скільки</a:t>
            </a:r>
            <a:r>
              <a:rPr lang="ru-RU" sz="2000" dirty="0"/>
              <a:t> </a:t>
            </a:r>
            <a:r>
              <a:rPr lang="ru-RU" sz="2000" dirty="0" err="1" smtClean="0"/>
              <a:t>кроків</a:t>
            </a:r>
            <a:r>
              <a:rPr lang="ru-RU" sz="2000" dirty="0" smtClean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пройти 120 м?</a:t>
            </a:r>
          </a:p>
        </p:txBody>
      </p:sp>
    </p:spTree>
    <p:extLst>
      <p:ext uri="{BB962C8B-B14F-4D97-AF65-F5344CB8AC3E}">
        <p14:creationId xmlns:p14="http://schemas.microsoft.com/office/powerpoint/2010/main" val="1204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4200" y="517600"/>
            <a:ext cx="4861362" cy="40864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43204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1441, 1443,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1444,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1446, 1447, 1448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8010371" y="4689432"/>
            <a:ext cx="360040" cy="30206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980047"/>
            <a:ext cx="7542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1444. </a:t>
            </a:r>
            <a:r>
              <a:rPr lang="ru-RU" sz="2000" dirty="0" err="1"/>
              <a:t>Поїзд</a:t>
            </a:r>
            <a:r>
              <a:rPr lang="ru-RU" sz="2000" dirty="0"/>
              <a:t> </a:t>
            </a:r>
            <a:r>
              <a:rPr lang="ru-RU" sz="2000" dirty="0" err="1"/>
              <a:t>подолав</a:t>
            </a:r>
            <a:r>
              <a:rPr lang="ru-RU" sz="2000" dirty="0"/>
              <a:t> 163,5 км за 2,5 год. </a:t>
            </a:r>
            <a:endParaRPr lang="ru-RU" sz="2000" dirty="0" smtClean="0"/>
          </a:p>
          <a:p>
            <a:r>
              <a:rPr lang="ru-RU" sz="2000" dirty="0" smtClean="0"/>
              <a:t>З </a:t>
            </a:r>
            <a:r>
              <a:rPr lang="ru-RU" sz="2000" dirty="0" err="1" smtClean="0"/>
              <a:t>якою</a:t>
            </a:r>
            <a:r>
              <a:rPr lang="ru-RU" sz="2000" dirty="0"/>
              <a:t> 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</a:t>
            </a:r>
            <a:r>
              <a:rPr lang="ru-RU" sz="2000" dirty="0" err="1"/>
              <a:t>їхав</a:t>
            </a:r>
            <a:r>
              <a:rPr lang="ru-RU" sz="2000" dirty="0"/>
              <a:t> </a:t>
            </a:r>
            <a:r>
              <a:rPr lang="ru-RU" sz="2000" dirty="0" err="1"/>
              <a:t>поїзд</a:t>
            </a:r>
            <a:r>
              <a:rPr lang="ru-RU" sz="2000" dirty="0"/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93" y="909577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437</Words>
  <Application>Microsoft Office PowerPoint</Application>
  <PresentationFormat>Экран (16:9)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Математика 5 клас</vt:lpstr>
      <vt:lpstr>Презентация PowerPoint</vt:lpstr>
      <vt:lpstr>Ділення на десятковий дріб</vt:lpstr>
      <vt:lpstr>Презентация PowerPoint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Домашнє завдання:</vt:lpstr>
      <vt:lpstr>Список використаних джерел:  Література:  Бабенко С. П., Маркова I. С. Усі уроки математики. 5 клас (II семестр). — X. : Вид. група «Основа», 2013. — 302 с.  Математика. 5 кл. : підруч. для закл. заг. серед. освіти / О.С. Істер. — Київ : Генеза, 2018. — 352 с.   Інтернет-ресурси:  http://oksanakovalenko.blogspot.com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TEST</cp:lastModifiedBy>
  <cp:revision>227</cp:revision>
  <dcterms:created xsi:type="dcterms:W3CDTF">2018-06-09T07:17:16Z</dcterms:created>
  <dcterms:modified xsi:type="dcterms:W3CDTF">2022-04-06T06:22:34Z</dcterms:modified>
</cp:coreProperties>
</file>