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6" r:id="rId4"/>
    <p:sldId id="274" r:id="rId5"/>
    <p:sldId id="289" r:id="rId6"/>
    <p:sldId id="305" r:id="rId7"/>
    <p:sldId id="301" r:id="rId8"/>
    <p:sldId id="307" r:id="rId9"/>
    <p:sldId id="308" r:id="rId10"/>
    <p:sldId id="309" r:id="rId11"/>
    <p:sldId id="310" r:id="rId12"/>
    <p:sldId id="311" r:id="rId13"/>
    <p:sldId id="263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32A"/>
    <a:srgbClr val="51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>
        <p:scale>
          <a:sx n="68" d="100"/>
          <a:sy n="68" d="100"/>
        </p:scale>
        <p:origin x="-10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p8iTbd5ivt0/Wv2O6BBiguI/AAAAAAAAH_o/4fV72Pj9vb4Yd8C5FcE4aYjMFQtfhDgxwCLcBGAs/s1600/100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DVsZHI7vqS-krTSXA68sciNAVQZR6it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p8iTbd5ivt0/Wv2O6BBiguI/AAAAAAAAH_o/4fV72Pj9vb4Yd8C5FcE4aYjMFQtfhDgxwCLcBGAs/s1600/100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DVsZHI7vqS-krTSXA68sciNAVQZR6it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Математика 5 клас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114214"/>
            <a:ext cx="5732587" cy="718394"/>
          </a:xfrm>
        </p:spPr>
        <p:txBody>
          <a:bodyPr>
            <a:norm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103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40450"/>
                </a:solidFill>
                <a:effectLst/>
                <a:latin typeface="Verdana" pitchFamily="34" charset="0"/>
                <a:cs typeface="Arial" pitchFamily="34" charset="0"/>
              </a:rPr>
              <a:t>Шаблон презентації з математики до теми "Дії. Обчислення"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Завантажити шаблон презентації</a:t>
            </a:r>
            <a:endParaRPr kumimoji="0" lang="uk-UA" sz="14300" b="0" i="0" u="none" strike="noStrike" cap="none" normalizeH="0" baseline="0" dirty="0" smtClean="0">
              <a:ln>
                <a:noFill/>
              </a:ln>
              <a:solidFill>
                <a:srgbClr val="1F008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5" y="2469798"/>
            <a:ext cx="6709370" cy="4275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1378, 1384, </a:t>
            </a:r>
            <a:r>
              <a:rPr lang="en-US" sz="2500" b="1" dirty="0" smtClean="0">
                <a:solidFill>
                  <a:srgbClr val="C00000"/>
                </a:solidFill>
                <a:latin typeface="Arial Narrow" pitchFamily="34" charset="0"/>
              </a:rPr>
              <a:t> 1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387, 1393, 1394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50000" r="37308" b="36262"/>
          <a:stretch/>
        </p:blipFill>
        <p:spPr bwMode="auto">
          <a:xfrm>
            <a:off x="827584" y="1484784"/>
            <a:ext cx="6725611" cy="10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7866553" y="5502532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826150" y="6206589"/>
            <a:ext cx="740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0,3 м  2) 0,0812 м  3) 3,72 м  4) 0,315 м 5) 0,35 м  6) 0,027 м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1378, 1384,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 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387,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1393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1394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3738" r="33169" b="22523"/>
          <a:stretch/>
        </p:blipFill>
        <p:spPr bwMode="auto">
          <a:xfrm>
            <a:off x="950192" y="1472407"/>
            <a:ext cx="7152362" cy="10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5" y="2477465"/>
            <a:ext cx="6709370" cy="42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38544" y="404664"/>
            <a:ext cx="6785267" cy="1119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6650" y="1688430"/>
            <a:ext cx="3722759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Варіант 1 	</a:t>
            </a:r>
          </a:p>
          <a:p>
            <a:r>
              <a:rPr lang="uk-UA" sz="2800" dirty="0" smtClean="0"/>
              <a:t>	</a:t>
            </a:r>
            <a:endParaRPr lang="ru-RU" sz="2800" dirty="0" smtClean="0"/>
          </a:p>
          <a:p>
            <a:r>
              <a:rPr lang="uk-UA" sz="2800" dirty="0" smtClean="0"/>
              <a:t>1. Виконайте ділення</a:t>
            </a:r>
            <a:endParaRPr lang="ru-RU" sz="2800" dirty="0" smtClean="0"/>
          </a:p>
          <a:p>
            <a:pPr marL="514350" indent="-514350">
              <a:buAutoNum type="arabicParenR"/>
            </a:pPr>
            <a:r>
              <a:rPr lang="uk-UA" sz="2800" dirty="0" smtClean="0"/>
              <a:t>8,61:7; </a:t>
            </a:r>
          </a:p>
          <a:p>
            <a:pPr marL="514350" indent="-514350">
              <a:buAutoNum type="arabicParenR"/>
            </a:pPr>
            <a:r>
              <a:rPr lang="uk-UA" sz="2800" dirty="0" smtClean="0"/>
              <a:t>7,68:24; </a:t>
            </a:r>
          </a:p>
          <a:p>
            <a:pPr marL="514350" indent="-514350">
              <a:buAutoNum type="arabicParenR"/>
            </a:pPr>
            <a:r>
              <a:rPr lang="uk-UA" sz="2800" dirty="0" smtClean="0"/>
              <a:t>170:8 	</a:t>
            </a:r>
          </a:p>
          <a:p>
            <a:endParaRPr lang="uk-UA" sz="2800" dirty="0" smtClean="0"/>
          </a:p>
          <a:p>
            <a:r>
              <a:rPr lang="uk-UA" sz="2800" dirty="0" smtClean="0"/>
              <a:t>2. Розв’яжіть рівняння</a:t>
            </a:r>
            <a:endParaRPr lang="ru-RU" sz="2800" dirty="0" smtClean="0"/>
          </a:p>
          <a:p>
            <a:pPr marL="514350" indent="-514350">
              <a:buAutoNum type="arabicParenR"/>
            </a:pPr>
            <a:r>
              <a:rPr lang="uk-UA" sz="2800" dirty="0" smtClean="0"/>
              <a:t>12 </a:t>
            </a:r>
            <a:r>
              <a:rPr lang="en-US" sz="2800" i="1" dirty="0" smtClean="0"/>
              <a:t>x</a:t>
            </a:r>
            <a:r>
              <a:rPr lang="uk-UA" sz="2800" dirty="0" smtClean="0"/>
              <a:t> = 88,8; </a:t>
            </a:r>
          </a:p>
          <a:p>
            <a:pPr marL="514350" indent="-514350">
              <a:buAutoNum type="arabicParenR"/>
            </a:pPr>
            <a:r>
              <a:rPr lang="uk-UA" sz="2800" dirty="0" smtClean="0"/>
              <a:t>52</a:t>
            </a:r>
            <a:r>
              <a:rPr lang="uk-UA" sz="2800" i="1" dirty="0" smtClean="0"/>
              <a:t> </a:t>
            </a:r>
            <a:r>
              <a:rPr lang="en-US" sz="2800" i="1" dirty="0" smtClean="0"/>
              <a:t>x</a:t>
            </a:r>
            <a:r>
              <a:rPr lang="uk-UA" sz="2800" dirty="0" smtClean="0"/>
              <a:t> = 322,4 	</a:t>
            </a:r>
            <a:r>
              <a:rPr lang="en-US" sz="2800" dirty="0" smtClean="0"/>
              <a:t> </a:t>
            </a:r>
            <a:endParaRPr lang="ru-RU" sz="2800" dirty="0" smtClean="0"/>
          </a:p>
          <a:p>
            <a:pPr>
              <a:lnSpc>
                <a:spcPct val="120000"/>
              </a:lnSpc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9015" y="548679"/>
            <a:ext cx="670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Самостійна робота: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4428" y="1688430"/>
            <a:ext cx="37139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B050"/>
                </a:solidFill>
              </a:rPr>
              <a:t>Варіант </a:t>
            </a:r>
            <a:r>
              <a:rPr lang="uk-UA" sz="2800" dirty="0" smtClean="0">
                <a:solidFill>
                  <a:srgbClr val="00B050"/>
                </a:solidFill>
              </a:rPr>
              <a:t>2 </a:t>
            </a:r>
            <a:r>
              <a:rPr lang="uk-UA" sz="2800" dirty="0">
                <a:solidFill>
                  <a:srgbClr val="00B050"/>
                </a:solidFill>
              </a:rPr>
              <a:t>	</a:t>
            </a:r>
            <a:r>
              <a:rPr lang="uk-UA" sz="2800" dirty="0"/>
              <a:t>			</a:t>
            </a:r>
            <a:endParaRPr lang="ru-RU" sz="2800" dirty="0"/>
          </a:p>
          <a:p>
            <a:r>
              <a:rPr lang="uk-UA" sz="2800" dirty="0"/>
              <a:t>1. Виконайте ділення</a:t>
            </a:r>
            <a:endParaRPr lang="ru-RU" sz="2800" dirty="0"/>
          </a:p>
          <a:p>
            <a:pPr marL="514350" indent="-514350">
              <a:buAutoNum type="arabicParenR"/>
            </a:pPr>
            <a:r>
              <a:rPr lang="uk-UA" sz="2800" dirty="0" smtClean="0"/>
              <a:t>8,48:4</a:t>
            </a:r>
            <a:r>
              <a:rPr lang="uk-UA" sz="2800" dirty="0"/>
              <a:t>; </a:t>
            </a:r>
            <a:endParaRPr lang="uk-UA" sz="2800" dirty="0" smtClean="0"/>
          </a:p>
          <a:p>
            <a:pPr marL="514350" indent="-514350">
              <a:buAutoNum type="arabicParenR"/>
            </a:pPr>
            <a:r>
              <a:rPr lang="uk-UA" sz="2800" dirty="0" smtClean="0"/>
              <a:t>8,28:36</a:t>
            </a:r>
            <a:r>
              <a:rPr lang="uk-UA" sz="2800" dirty="0"/>
              <a:t>; </a:t>
            </a:r>
            <a:endParaRPr lang="uk-UA" sz="2800" dirty="0" smtClean="0"/>
          </a:p>
          <a:p>
            <a:pPr marL="514350" indent="-514350">
              <a:buAutoNum type="arabicParenR"/>
            </a:pPr>
            <a:r>
              <a:rPr lang="uk-UA" sz="2800" dirty="0" smtClean="0"/>
              <a:t>150:8</a:t>
            </a:r>
            <a:endParaRPr lang="ru-RU" sz="2800" dirty="0"/>
          </a:p>
          <a:p>
            <a:endParaRPr lang="uk-UA" sz="2800" dirty="0" smtClean="0"/>
          </a:p>
          <a:p>
            <a:r>
              <a:rPr lang="uk-UA" sz="2800" dirty="0" smtClean="0"/>
              <a:t>2</a:t>
            </a:r>
            <a:r>
              <a:rPr lang="uk-UA" sz="2800" dirty="0"/>
              <a:t>. Розв’яжіть рівняння</a:t>
            </a:r>
            <a:endParaRPr lang="ru-RU" sz="2800" dirty="0"/>
          </a:p>
          <a:p>
            <a:pPr marL="514350" indent="-514350">
              <a:buAutoNum type="arabicParenR"/>
            </a:pPr>
            <a:r>
              <a:rPr lang="uk-UA" sz="2800" dirty="0" smtClean="0"/>
              <a:t>13 </a:t>
            </a:r>
            <a:r>
              <a:rPr lang="en-US" sz="2800" i="1" dirty="0" smtClean="0"/>
              <a:t>x</a:t>
            </a:r>
            <a:r>
              <a:rPr lang="uk-UA" sz="2800" dirty="0" smtClean="0"/>
              <a:t> </a:t>
            </a:r>
            <a:r>
              <a:rPr lang="uk-UA" sz="2800" dirty="0"/>
              <a:t>= 83,2; </a:t>
            </a:r>
            <a:endParaRPr lang="uk-UA" sz="2800" dirty="0" smtClean="0"/>
          </a:p>
          <a:p>
            <a:pPr marL="514350" indent="-514350">
              <a:buAutoNum type="arabicParenR"/>
            </a:pPr>
            <a:r>
              <a:rPr lang="uk-UA" sz="2800" dirty="0" smtClean="0"/>
              <a:t> </a:t>
            </a:r>
            <a:r>
              <a:rPr lang="uk-UA" sz="2800" dirty="0"/>
              <a:t>48 </a:t>
            </a:r>
            <a:r>
              <a:rPr lang="en-US" sz="2800" i="1" dirty="0"/>
              <a:t>x</a:t>
            </a:r>
            <a:r>
              <a:rPr lang="uk-UA" sz="2800" dirty="0"/>
              <a:t> = 403,2</a:t>
            </a:r>
            <a:endParaRPr lang="ru-RU" sz="2800" dirty="0"/>
          </a:p>
          <a:p>
            <a:r>
              <a:rPr lang="en-US" sz="2800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52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84776" cy="12961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Домашнє завдання: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659735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195736" y="1844824"/>
            <a:ext cx="6264696" cy="2481845"/>
          </a:xfrm>
          <a:prstGeom prst="doubleWav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§ 40 (правило с. 231</a:t>
            </a:r>
            <a:r>
              <a:rPr lang="uk-UA" sz="32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1379, 1388,  1395</a:t>
            </a:r>
          </a:p>
        </p:txBody>
      </p:sp>
    </p:spTree>
    <p:extLst>
      <p:ext uri="{BB962C8B-B14F-4D97-AF65-F5344CB8AC3E}">
        <p14:creationId xmlns:p14="http://schemas.microsoft.com/office/powerpoint/2010/main" val="365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31317"/>
            <a:ext cx="7632848" cy="724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alt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Сьогодні на уроці я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631468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9232" y="1842218"/>
            <a:ext cx="60115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Дізнався …</a:t>
            </a:r>
          </a:p>
          <a:p>
            <a:r>
              <a:rPr lang="uk-UA" altLang="uk-UA" sz="4000" b="1" dirty="0" smtClean="0">
                <a:solidFill>
                  <a:srgbClr val="00B050"/>
                </a:solidFill>
                <a:latin typeface="Arial Narrow" pitchFamily="34" charset="0"/>
                <a:ea typeface="+mj-ea"/>
                <a:cs typeface="+mj-cs"/>
              </a:rPr>
              <a:t>Зрозумів …</a:t>
            </a:r>
          </a:p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Навчився …</a:t>
            </a:r>
          </a:p>
          <a:p>
            <a:r>
              <a:rPr lang="uk-UA" altLang="uk-UA" sz="4000" b="1" dirty="0" smtClean="0">
                <a:solidFill>
                  <a:srgbClr val="00B050"/>
                </a:solidFill>
                <a:latin typeface="Arial Narrow" pitchFamily="34" charset="0"/>
                <a:ea typeface="+mj-ea"/>
                <a:cs typeface="+mj-cs"/>
              </a:rPr>
              <a:t>Я не вмів, а тепер умію …</a:t>
            </a:r>
          </a:p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Мені сподобалося …</a:t>
            </a:r>
            <a:endParaRPr lang="uk-UA" altLang="uk-UA" sz="4000" b="1" dirty="0">
              <a:solidFill>
                <a:srgbClr val="0070C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6533639" y="5499159"/>
            <a:ext cx="918681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632848" cy="280831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Автор презентації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Коваленко О.І.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СЗОШ №2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Чернігів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2019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631468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0947" y="5377570"/>
            <a:ext cx="650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https://oksanakovalenko.blogspot.com/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1232" y="5966047"/>
            <a:ext cx="532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https://www.mathsisfun.com/rounding-numbers.html</a:t>
            </a:r>
          </a:p>
        </p:txBody>
      </p:sp>
    </p:spTree>
    <p:extLst>
      <p:ext uri="{BB962C8B-B14F-4D97-AF65-F5344CB8AC3E}">
        <p14:creationId xmlns:p14="http://schemas.microsoft.com/office/powerpoint/2010/main" val="1976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4971" y="6669360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http://oksanakovalenko.blogspot.com</a:t>
            </a:r>
            <a:endParaRPr kumimoji="0" lang="uk-UA" sz="105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71571" y="231561"/>
            <a:ext cx="6984776" cy="6624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Arial Narrow" pitchFamily="34" charset="0"/>
              </a:rPr>
              <a:t>Ребуси</a:t>
            </a:r>
            <a:endParaRPr lang="uk-UA" sz="4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124744"/>
            <a:ext cx="615017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15" y="3664174"/>
            <a:ext cx="6218138" cy="194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7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672" y="404664"/>
            <a:ext cx="6201688" cy="1119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17751"/>
          <a:stretch/>
        </p:blipFill>
        <p:spPr>
          <a:xfrm>
            <a:off x="866419" y="4815999"/>
            <a:ext cx="744253" cy="17907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66419" y="1526000"/>
            <a:ext cx="715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Обчисліть:</a:t>
            </a:r>
            <a:endParaRPr lang="uk-UA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2182" y="2049220"/>
            <a:ext cx="7445519" cy="263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arenR"/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 4 : 2		2) 33,3 : 3		3) 8,2 : 2</a:t>
            </a:r>
          </a:p>
          <a:p>
            <a:pPr>
              <a:lnSpc>
                <a:spcPct val="120000"/>
              </a:lnSpc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125,5 : 5		5) 18,9 : 9		6) 0,52 : 2</a:t>
            </a:r>
          </a:p>
          <a:p>
            <a:pPr>
              <a:lnSpc>
                <a:spcPct val="120000"/>
              </a:lnSpc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2,4 : 8		8) 64, 8 : 4		9) 1,5:3</a:t>
            </a:r>
          </a:p>
          <a:p>
            <a:pPr>
              <a:lnSpc>
                <a:spcPct val="120000"/>
              </a:lnSpc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6,8 : 2		11) 81,9 : 9		12) 56,8:8</a:t>
            </a:r>
          </a:p>
          <a:p>
            <a:pPr>
              <a:lnSpc>
                <a:spcPct val="120000"/>
              </a:lnSpc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569438" y="4581128"/>
            <a:ext cx="4958306" cy="1916156"/>
          </a:xfrm>
          <a:prstGeom prst="wedgeEllipseCallout">
            <a:avLst>
              <a:gd name="adj1" fmla="val -67385"/>
              <a:gd name="adj2" fmla="val -2519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Як поділити десятковий дріб на натуральне число?</a:t>
            </a:r>
            <a:endParaRPr lang="uk-UA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80456" y="548679"/>
            <a:ext cx="4454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Arial Narrow" pitchFamily="34" charset="0"/>
              </a:rPr>
              <a:t>Усний рахунок: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901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465305"/>
            <a:ext cx="7992888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Ділення десяткових </a:t>
            </a:r>
            <a:r>
              <a:rPr lang="uk-UA" sz="4800" b="1" dirty="0" err="1" smtClean="0">
                <a:solidFill>
                  <a:srgbClr val="002060"/>
                </a:solidFill>
                <a:latin typeface="Arial Narrow" pitchFamily="34" charset="0"/>
              </a:rPr>
              <a:t>дробів</a:t>
            </a: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на 10, 100, 1000, …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40450"/>
                </a:solidFill>
                <a:effectLst/>
                <a:latin typeface="Verdana" pitchFamily="34" charset="0"/>
                <a:cs typeface="Arial" pitchFamily="34" charset="0"/>
              </a:rPr>
              <a:t>Шаблон презентації з математики до теми "Дії. Обчислення"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Завантажити шаблон презентації</a:t>
            </a:r>
            <a:endParaRPr kumimoji="0" lang="uk-UA" sz="14300" b="0" i="0" u="none" strike="noStrike" cap="none" normalizeH="0" baseline="0" dirty="0" smtClean="0">
              <a:ln>
                <a:noFill/>
              </a:ln>
              <a:solidFill>
                <a:srgbClr val="1F008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Урок 103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51706" y="188640"/>
            <a:ext cx="65525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7"/>
            <a:ext cx="6984776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Запам'ятай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659735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691680" y="1628775"/>
            <a:ext cx="7272808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800" b="1" i="0" dirty="0" smtClean="0">
                <a:solidFill>
                  <a:schemeClr val="tx1"/>
                </a:solidFill>
              </a:rPr>
              <a:t>      Щоб </a:t>
            </a:r>
            <a:r>
              <a:rPr lang="uk-UA" sz="2800" b="1" i="0" dirty="0">
                <a:solidFill>
                  <a:schemeClr val="tx1"/>
                </a:solidFill>
              </a:rPr>
              <a:t>поділити десятковий </a:t>
            </a:r>
            <a:r>
              <a:rPr lang="uk-UA" sz="2800" b="1" i="0" dirty="0" smtClean="0">
                <a:solidFill>
                  <a:schemeClr val="tx1"/>
                </a:solidFill>
              </a:rPr>
              <a:t>дріб  </a:t>
            </a:r>
            <a:r>
              <a:rPr lang="uk-UA" sz="2800" b="1" i="0" dirty="0">
                <a:solidFill>
                  <a:schemeClr val="tx1"/>
                </a:solidFill>
              </a:rPr>
              <a:t>на 10, 100, 1000, …, треба в </a:t>
            </a:r>
            <a:r>
              <a:rPr lang="uk-UA" sz="2800" b="1" dirty="0" smtClean="0">
                <a:solidFill>
                  <a:schemeClr val="tx1"/>
                </a:solidFill>
              </a:rPr>
              <a:t>цьому</a:t>
            </a:r>
            <a:r>
              <a:rPr lang="uk-UA" sz="2800" b="1" i="0" dirty="0" smtClean="0">
                <a:solidFill>
                  <a:schemeClr val="tx1"/>
                </a:solidFill>
              </a:rPr>
              <a:t> </a:t>
            </a:r>
            <a:r>
              <a:rPr lang="uk-UA" sz="2800" b="1" i="0" dirty="0">
                <a:solidFill>
                  <a:schemeClr val="tx1"/>
                </a:solidFill>
              </a:rPr>
              <a:t>дробі перенести кому </a:t>
            </a:r>
            <a:r>
              <a:rPr lang="uk-UA" sz="2800" b="1" i="0" dirty="0" smtClean="0">
                <a:solidFill>
                  <a:schemeClr val="tx1"/>
                </a:solidFill>
              </a:rPr>
              <a:t>вліво </a:t>
            </a:r>
            <a:r>
              <a:rPr lang="uk-UA" sz="2800" b="1" i="0" dirty="0">
                <a:solidFill>
                  <a:schemeClr val="tx1"/>
                </a:solidFill>
              </a:rPr>
              <a:t>на стільки </a:t>
            </a:r>
            <a:r>
              <a:rPr lang="uk-UA" sz="2800" b="1" dirty="0" smtClean="0">
                <a:solidFill>
                  <a:schemeClr val="tx1"/>
                </a:solidFill>
              </a:rPr>
              <a:t>знаків</a:t>
            </a:r>
            <a:r>
              <a:rPr lang="uk-UA" sz="2800" b="1" i="0" dirty="0" smtClean="0">
                <a:solidFill>
                  <a:schemeClr val="tx1"/>
                </a:solidFill>
              </a:rPr>
              <a:t>, </a:t>
            </a:r>
            <a:r>
              <a:rPr lang="uk-UA" sz="2800" b="1" i="0" dirty="0">
                <a:solidFill>
                  <a:schemeClr val="tx1"/>
                </a:solidFill>
              </a:rPr>
              <a:t>скільки нулів </a:t>
            </a:r>
            <a:r>
              <a:rPr lang="uk-UA" sz="2800" b="1" dirty="0" smtClean="0">
                <a:solidFill>
                  <a:schemeClr val="tx1"/>
                </a:solidFill>
              </a:rPr>
              <a:t>містить дільник</a:t>
            </a:r>
            <a:r>
              <a:rPr lang="uk-UA" sz="2800" b="1" i="0" dirty="0" smtClean="0">
                <a:solidFill>
                  <a:schemeClr val="tx1"/>
                </a:solidFill>
              </a:rPr>
              <a:t>.</a:t>
            </a:r>
            <a:endParaRPr lang="uk-UA" sz="2800" b="1" i="0" dirty="0">
              <a:solidFill>
                <a:schemeClr val="tx1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67744" y="3645024"/>
            <a:ext cx="67000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5400" dirty="0">
                <a:solidFill>
                  <a:srgbClr val="009900"/>
                </a:solidFill>
                <a:latin typeface="Comic Sans MS" pitchFamily="66" charset="0"/>
              </a:rPr>
              <a:t>9</a:t>
            </a:r>
            <a:r>
              <a:rPr lang="ru-RU" sz="5400" b="0" i="0" dirty="0" smtClean="0">
                <a:solidFill>
                  <a:srgbClr val="009900"/>
                </a:solidFill>
                <a:latin typeface="Comic Sans MS" pitchFamily="66" charset="0"/>
              </a:rPr>
              <a:t> 74  </a:t>
            </a:r>
            <a:r>
              <a:rPr lang="ru-RU" sz="5400" b="0" i="0" dirty="0">
                <a:solidFill>
                  <a:srgbClr val="009900"/>
                </a:solidFill>
                <a:latin typeface="Comic Sans MS" pitchFamily="66" charset="0"/>
              </a:rPr>
              <a:t>5 :</a:t>
            </a:r>
            <a:r>
              <a:rPr lang="ru-RU" sz="5400" b="0" i="0" dirty="0" smtClean="0">
                <a:solidFill>
                  <a:srgbClr val="009900"/>
                </a:solidFill>
                <a:latin typeface="Comic Sans MS" pitchFamily="66" charset="0"/>
              </a:rPr>
              <a:t>100=9 745 </a:t>
            </a:r>
            <a:endParaRPr lang="ru-RU" sz="5400" b="0" i="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2482" y="3232258"/>
            <a:ext cx="504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9600" b="0" i="0" dirty="0">
                <a:solidFill>
                  <a:srgbClr val="009900"/>
                </a:solidFill>
                <a:latin typeface="Calibri" pitchFamily="34" charset="0"/>
              </a:rPr>
              <a:t>,</a:t>
            </a:r>
          </a:p>
        </p:txBody>
      </p:sp>
      <p:sp>
        <p:nvSpPr>
          <p:cNvPr id="10" name="Круговая стрелка 9"/>
          <p:cNvSpPr/>
          <p:nvPr/>
        </p:nvSpPr>
        <p:spPr>
          <a:xfrm rot="10800000">
            <a:off x="2774999" y="3860950"/>
            <a:ext cx="1440134" cy="100791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i="0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5543661" y="4219898"/>
            <a:ext cx="433388" cy="864542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i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0990" y="5013176"/>
            <a:ext cx="50482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ru-RU" sz="3600" b="0" i="0" dirty="0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779201" y="3238936"/>
            <a:ext cx="4924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9600" b="0" i="0" dirty="0">
                <a:solidFill>
                  <a:srgbClr val="FF0066"/>
                </a:solidFill>
                <a:latin typeface="Calibri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37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088 L -0.13819 0.05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9" grpId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51706" y="188640"/>
            <a:ext cx="65525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7"/>
            <a:ext cx="6984776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Наприклад: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659735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2482" y="3232258"/>
            <a:ext cx="504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9600" b="0" i="0" dirty="0" smtClean="0">
                <a:solidFill>
                  <a:srgbClr val="009900"/>
                </a:solidFill>
                <a:latin typeface="Calibri" pitchFamily="34" charset="0"/>
              </a:rPr>
              <a:t>      </a:t>
            </a:r>
            <a:endParaRPr lang="ru-RU" sz="9600" b="0" i="0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829233" y="4534054"/>
            <a:ext cx="2932261" cy="16307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0,2532</a:t>
            </a:r>
            <a:endParaRPr lang="ru-RU" sz="4800" dirty="0"/>
          </a:p>
        </p:txBody>
      </p:sp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13" y="2696189"/>
            <a:ext cx="2854566" cy="8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35" y="2714598"/>
            <a:ext cx="1602525" cy="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20" y="4974015"/>
            <a:ext cx="3280977" cy="8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88" y="3812600"/>
            <a:ext cx="1437530" cy="8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12" y="3800758"/>
            <a:ext cx="3101161" cy="8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519771" y="3356992"/>
            <a:ext cx="353853" cy="45719"/>
          </a:xfrm>
          <a:prstGeom prst="rect">
            <a:avLst/>
          </a:prstGeom>
          <a:solidFill>
            <a:srgbClr val="8DEF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487121" y="4526332"/>
            <a:ext cx="660944" cy="45719"/>
          </a:xfrm>
          <a:prstGeom prst="rect">
            <a:avLst/>
          </a:prstGeom>
          <a:solidFill>
            <a:srgbClr val="8DEF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4487120" y="5649196"/>
            <a:ext cx="1087453" cy="71438"/>
          </a:xfrm>
          <a:prstGeom prst="rect">
            <a:avLst/>
          </a:prstGeom>
          <a:solidFill>
            <a:srgbClr val="8DEF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Круговая стрелка 27"/>
          <p:cNvSpPr/>
          <p:nvPr/>
        </p:nvSpPr>
        <p:spPr>
          <a:xfrm rot="10800000">
            <a:off x="2411758" y="5282894"/>
            <a:ext cx="1223701" cy="80404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i="0">
              <a:solidFill>
                <a:schemeClr val="tx1"/>
              </a:solidFill>
            </a:endParaRPr>
          </a:p>
        </p:txBody>
      </p:sp>
      <p:sp>
        <p:nvSpPr>
          <p:cNvPr id="29" name="Круговая стрелка 28"/>
          <p:cNvSpPr/>
          <p:nvPr/>
        </p:nvSpPr>
        <p:spPr>
          <a:xfrm rot="10800000">
            <a:off x="2771799" y="4028901"/>
            <a:ext cx="900527" cy="804042"/>
          </a:xfrm>
          <a:prstGeom prst="circularArrow">
            <a:avLst>
              <a:gd name="adj1" fmla="val 12500"/>
              <a:gd name="adj2" fmla="val 195365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i="0">
              <a:solidFill>
                <a:schemeClr val="tx1"/>
              </a:solidFill>
            </a:endParaRPr>
          </a:p>
        </p:txBody>
      </p:sp>
      <p:sp>
        <p:nvSpPr>
          <p:cNvPr id="30" name="Круговая стрелка 29"/>
          <p:cNvSpPr/>
          <p:nvPr/>
        </p:nvSpPr>
        <p:spPr>
          <a:xfrm rot="10800000">
            <a:off x="3131839" y="2977830"/>
            <a:ext cx="622690" cy="804042"/>
          </a:xfrm>
          <a:prstGeom prst="circularArrow">
            <a:avLst>
              <a:gd name="adj1" fmla="val 12500"/>
              <a:gd name="adj2" fmla="val 195365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1378, 1384,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 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387,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1393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1394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uk-UA" sz="25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9452" r="33389" b="56335"/>
          <a:stretch/>
        </p:blipFill>
        <p:spPr bwMode="auto">
          <a:xfrm>
            <a:off x="827584" y="1412776"/>
            <a:ext cx="7488832" cy="107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5" y="2469798"/>
            <a:ext cx="6709370" cy="42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1378, 1384,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 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387,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1393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1394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56849" r="46503" b="30743"/>
          <a:stretch/>
        </p:blipFill>
        <p:spPr bwMode="auto">
          <a:xfrm>
            <a:off x="960403" y="1382706"/>
            <a:ext cx="6048671" cy="10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5" y="2469798"/>
            <a:ext cx="6709370" cy="42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15" y="2379303"/>
            <a:ext cx="6709370" cy="4275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1378, 1384,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 1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387, 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1393,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1394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55993" r="44891" b="30786"/>
          <a:stretch/>
        </p:blipFill>
        <p:spPr bwMode="auto">
          <a:xfrm>
            <a:off x="971601" y="1412776"/>
            <a:ext cx="5654668" cy="9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7913859" y="6126168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940831" y="6183389"/>
            <a:ext cx="560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8,5  2) 1,47 3) 1,03;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301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Математика 5 клас</vt:lpstr>
      <vt:lpstr>Ребуси</vt:lpstr>
      <vt:lpstr>Презентация PowerPoint</vt:lpstr>
      <vt:lpstr>Ділення десяткових дробів  на 10, 100, 1000, …</vt:lpstr>
      <vt:lpstr>Запам'ятай</vt:lpstr>
      <vt:lpstr>Наприклад: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Презентация PowerPoint</vt:lpstr>
      <vt:lpstr>Домашнє завдання:</vt:lpstr>
      <vt:lpstr>Сьогодні на уроці я</vt:lpstr>
      <vt:lpstr>Автор презентації Коваленко О.І. СЗОШ №2 Чернігів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TEST</cp:lastModifiedBy>
  <cp:revision>216</cp:revision>
  <dcterms:created xsi:type="dcterms:W3CDTF">2018-06-09T07:17:16Z</dcterms:created>
  <dcterms:modified xsi:type="dcterms:W3CDTF">2022-03-25T07:22:56Z</dcterms:modified>
</cp:coreProperties>
</file>